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1.xml" ContentType="application/vnd.openxmlformats-officedocument.presentationml.tags+xml"/>
  <Override PartName="/ppt/notesSlides/notesSlide10.xml" ContentType="application/vnd.openxmlformats-officedocument.presentationml.notesSlide+xml"/>
  <Override PartName="/ppt/tags/tag2.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3.xml" ContentType="application/vnd.openxmlformats-officedocument.presentationml.tags+xml"/>
  <Override PartName="/ppt/notesSlides/notesSlide19.xml" ContentType="application/vnd.openxmlformats-officedocument.presentationml.notesSlide+xml"/>
  <Override PartName="/ppt/tags/tag4.xml" ContentType="application/vnd.openxmlformats-officedocument.presentationml.tags+xml"/>
  <Override PartName="/ppt/notesSlides/notesSlide20.xml" ContentType="application/vnd.openxmlformats-officedocument.presentationml.notesSlide+xml"/>
  <Override PartName="/ppt/tags/tag5.xml" ContentType="application/vnd.openxmlformats-officedocument.presentationml.tag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ags/tag6.xml" ContentType="application/vnd.openxmlformats-officedocument.presentationml.tags+xml"/>
  <Override PartName="/ppt/notesSlides/notesSlide24.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7.xml" ContentType="application/vnd.openxmlformats-officedocument.presentationml.notesSlide+xml"/>
  <Override PartName="/ppt/tags/tag9.xml" ContentType="application/vnd.openxmlformats-officedocument.presentationml.tags+xml"/>
  <Override PartName="/ppt/notesSlides/notesSlide28.xml" ContentType="application/vnd.openxmlformats-officedocument.presentationml.notesSlide+xml"/>
  <Override PartName="/ppt/tags/tag10.xml" ContentType="application/vnd.openxmlformats-officedocument.presentationml.tags+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728" r:id="rId1"/>
  </p:sldMasterIdLst>
  <p:notesMasterIdLst>
    <p:notesMasterId r:id="rId60"/>
  </p:notesMasterIdLst>
  <p:handoutMasterIdLst>
    <p:handoutMasterId r:id="rId61"/>
  </p:handoutMasterIdLst>
  <p:sldIdLst>
    <p:sldId id="646" r:id="rId2"/>
    <p:sldId id="638" r:id="rId3"/>
    <p:sldId id="476" r:id="rId4"/>
    <p:sldId id="623" r:id="rId5"/>
    <p:sldId id="624" r:id="rId6"/>
    <p:sldId id="626" r:id="rId7"/>
    <p:sldId id="628" r:id="rId8"/>
    <p:sldId id="627" r:id="rId9"/>
    <p:sldId id="629" r:id="rId10"/>
    <p:sldId id="630" r:id="rId11"/>
    <p:sldId id="631" r:id="rId12"/>
    <p:sldId id="633" r:id="rId13"/>
    <p:sldId id="632" r:id="rId14"/>
    <p:sldId id="639" r:id="rId15"/>
    <p:sldId id="547" r:id="rId16"/>
    <p:sldId id="567" r:id="rId17"/>
    <p:sldId id="509" r:id="rId18"/>
    <p:sldId id="510" r:id="rId19"/>
    <p:sldId id="511" r:id="rId20"/>
    <p:sldId id="513" r:id="rId21"/>
    <p:sldId id="645" r:id="rId22"/>
    <p:sldId id="512" r:id="rId23"/>
    <p:sldId id="621" r:id="rId24"/>
    <p:sldId id="487" r:id="rId25"/>
    <p:sldId id="488" r:id="rId26"/>
    <p:sldId id="505" r:id="rId27"/>
    <p:sldId id="634" r:id="rId28"/>
    <p:sldId id="635" r:id="rId29"/>
    <p:sldId id="636" r:id="rId30"/>
    <p:sldId id="637" r:id="rId31"/>
    <p:sldId id="642" r:id="rId32"/>
    <p:sldId id="640" r:id="rId33"/>
    <p:sldId id="641" r:id="rId34"/>
    <p:sldId id="622" r:id="rId35"/>
    <p:sldId id="598" r:id="rId36"/>
    <p:sldId id="643" r:id="rId37"/>
    <p:sldId id="587" r:id="rId38"/>
    <p:sldId id="596" r:id="rId39"/>
    <p:sldId id="565" r:id="rId40"/>
    <p:sldId id="597" r:id="rId41"/>
    <p:sldId id="566" r:id="rId42"/>
    <p:sldId id="453" r:id="rId43"/>
    <p:sldId id="573" r:id="rId44"/>
    <p:sldId id="460" r:id="rId45"/>
    <p:sldId id="458" r:id="rId46"/>
    <p:sldId id="533" r:id="rId47"/>
    <p:sldId id="617" r:id="rId48"/>
    <p:sldId id="461" r:id="rId49"/>
    <p:sldId id="464" r:id="rId50"/>
    <p:sldId id="465" r:id="rId51"/>
    <p:sldId id="644" r:id="rId52"/>
    <p:sldId id="545" r:id="rId53"/>
    <p:sldId id="585" r:id="rId54"/>
    <p:sldId id="619" r:id="rId55"/>
    <p:sldId id="546" r:id="rId56"/>
    <p:sldId id="594" r:id="rId57"/>
    <p:sldId id="586" r:id="rId58"/>
    <p:sldId id="563" r:id="rId59"/>
  </p:sldIdLst>
  <p:sldSz cx="9144000" cy="6858000" type="screen4x3"/>
  <p:notesSz cx="6858000" cy="9144000"/>
  <p:defaultTextStyle>
    <a:defPPr>
      <a:defRPr lang="it-IT"/>
    </a:defPPr>
    <a:lvl1pPr algn="ctr" rtl="0" fontAlgn="base">
      <a:spcBef>
        <a:spcPct val="0"/>
      </a:spcBef>
      <a:spcAft>
        <a:spcPct val="0"/>
      </a:spcAft>
      <a:defRPr kern="1200">
        <a:solidFill>
          <a:schemeClr val="tx1"/>
        </a:solidFill>
        <a:latin typeface="Arial" charset="0"/>
        <a:ea typeface="+mn-ea"/>
        <a:cs typeface="+mn-cs"/>
      </a:defRPr>
    </a:lvl1pPr>
    <a:lvl2pPr marL="457153" algn="ctr" rtl="0" fontAlgn="base">
      <a:spcBef>
        <a:spcPct val="0"/>
      </a:spcBef>
      <a:spcAft>
        <a:spcPct val="0"/>
      </a:spcAft>
      <a:defRPr kern="1200">
        <a:solidFill>
          <a:schemeClr val="tx1"/>
        </a:solidFill>
        <a:latin typeface="Arial" charset="0"/>
        <a:ea typeface="+mn-ea"/>
        <a:cs typeface="+mn-cs"/>
      </a:defRPr>
    </a:lvl2pPr>
    <a:lvl3pPr marL="914305" algn="ctr" rtl="0" fontAlgn="base">
      <a:spcBef>
        <a:spcPct val="0"/>
      </a:spcBef>
      <a:spcAft>
        <a:spcPct val="0"/>
      </a:spcAft>
      <a:defRPr kern="1200">
        <a:solidFill>
          <a:schemeClr val="tx1"/>
        </a:solidFill>
        <a:latin typeface="Arial" charset="0"/>
        <a:ea typeface="+mn-ea"/>
        <a:cs typeface="+mn-cs"/>
      </a:defRPr>
    </a:lvl3pPr>
    <a:lvl4pPr marL="1371458" algn="ctr" rtl="0" fontAlgn="base">
      <a:spcBef>
        <a:spcPct val="0"/>
      </a:spcBef>
      <a:spcAft>
        <a:spcPct val="0"/>
      </a:spcAft>
      <a:defRPr kern="1200">
        <a:solidFill>
          <a:schemeClr val="tx1"/>
        </a:solidFill>
        <a:latin typeface="Arial" charset="0"/>
        <a:ea typeface="+mn-ea"/>
        <a:cs typeface="+mn-cs"/>
      </a:defRPr>
    </a:lvl4pPr>
    <a:lvl5pPr marL="1828610" algn="ctr" rtl="0" fontAlgn="base">
      <a:spcBef>
        <a:spcPct val="0"/>
      </a:spcBef>
      <a:spcAft>
        <a:spcPct val="0"/>
      </a:spcAft>
      <a:defRPr kern="1200">
        <a:solidFill>
          <a:schemeClr val="tx1"/>
        </a:solidFill>
        <a:latin typeface="Arial" charset="0"/>
        <a:ea typeface="+mn-ea"/>
        <a:cs typeface="+mn-cs"/>
      </a:defRPr>
    </a:lvl5pPr>
    <a:lvl6pPr marL="2285763" algn="l" defTabSz="914305" rtl="0" eaLnBrk="1" latinLnBrk="0" hangingPunct="1">
      <a:defRPr kern="1200">
        <a:solidFill>
          <a:schemeClr val="tx1"/>
        </a:solidFill>
        <a:latin typeface="Arial" charset="0"/>
        <a:ea typeface="+mn-ea"/>
        <a:cs typeface="+mn-cs"/>
      </a:defRPr>
    </a:lvl6pPr>
    <a:lvl7pPr marL="2742915" algn="l" defTabSz="914305" rtl="0" eaLnBrk="1" latinLnBrk="0" hangingPunct="1">
      <a:defRPr kern="1200">
        <a:solidFill>
          <a:schemeClr val="tx1"/>
        </a:solidFill>
        <a:latin typeface="Arial" charset="0"/>
        <a:ea typeface="+mn-ea"/>
        <a:cs typeface="+mn-cs"/>
      </a:defRPr>
    </a:lvl7pPr>
    <a:lvl8pPr marL="3200068" algn="l" defTabSz="914305" rtl="0" eaLnBrk="1" latinLnBrk="0" hangingPunct="1">
      <a:defRPr kern="1200">
        <a:solidFill>
          <a:schemeClr val="tx1"/>
        </a:solidFill>
        <a:latin typeface="Arial" charset="0"/>
        <a:ea typeface="+mn-ea"/>
        <a:cs typeface="+mn-cs"/>
      </a:defRPr>
    </a:lvl8pPr>
    <a:lvl9pPr marL="3657220" algn="l" defTabSz="914305"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816">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666"/>
    <a:srgbClr val="FFE5E5"/>
    <a:srgbClr val="CC0066"/>
    <a:srgbClr val="0E4CB9"/>
    <a:srgbClr val="CC0099"/>
    <a:srgbClr val="FF9900"/>
    <a:srgbClr val="FFCCCC"/>
    <a:srgbClr val="EAEAEA"/>
    <a:srgbClr val="FF9999"/>
    <a:srgbClr val="FFFF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Stile medio 2 - Colore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Stile medio 2 - Colore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1EBBBCC-DAD2-459C-BE2E-F6DE35CF9A28}" styleName="Stile scuro 2 - Colore 3/Colore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21E4AEA4-8DFA-4A89-87EB-49C32662AFE0}" styleName="Stile medio 2 - Color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DF18680-E054-41AD-8BC1-D1AEF772440D}" styleName="Stile medio 2 - Colore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23830" autoAdjust="0"/>
    <p:restoredTop sz="83466" autoAdjust="0"/>
  </p:normalViewPr>
  <p:slideViewPr>
    <p:cSldViewPr showGuides="1">
      <p:cViewPr varScale="1">
        <p:scale>
          <a:sx n="89" d="100"/>
          <a:sy n="89" d="100"/>
        </p:scale>
        <p:origin x="1184" y="168"/>
      </p:cViewPr>
      <p:guideLst>
        <p:guide orient="horz" pos="816"/>
        <p:guide pos="2880"/>
      </p:guideLst>
    </p:cSldViewPr>
  </p:slideViewPr>
  <p:notesTextViewPr>
    <p:cViewPr>
      <p:scale>
        <a:sx n="100" d="100"/>
        <a:sy n="100" d="100"/>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handoutMaster" Target="handoutMasters/handout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90907A4-6037-4198-AB4D-F012B4DA1371}" type="doc">
      <dgm:prSet loTypeId="urn:microsoft.com/office/officeart/2005/8/layout/process5" loCatId="process" qsTypeId="urn:microsoft.com/office/officeart/2005/8/quickstyle/simple3" qsCatId="simple" csTypeId="urn:microsoft.com/office/officeart/2005/8/colors/colorful5" csCatId="colorful" phldr="1"/>
      <dgm:spPr/>
      <dgm:t>
        <a:bodyPr/>
        <a:lstStyle/>
        <a:p>
          <a:endParaRPr lang="en-GB"/>
        </a:p>
      </dgm:t>
    </dgm:pt>
    <dgm:pt modelId="{D9A89759-7F0D-4FD0-9C92-F48E085D1EA4}">
      <dgm:prSet phldrT="[Testo]"/>
      <dgm:spPr/>
      <dgm:t>
        <a:bodyPr/>
        <a:lstStyle/>
        <a:p>
          <a:r>
            <a:rPr lang="en-US" dirty="0"/>
            <a:t>Full system trajectory</a:t>
          </a:r>
          <a:endParaRPr lang="en-GB" dirty="0"/>
        </a:p>
      </dgm:t>
    </dgm:pt>
    <dgm:pt modelId="{64D6A024-736E-4701-AA6E-133B4629DEB0}" type="parTrans" cxnId="{C5B37546-8E51-4EAD-BD94-4823C409A46C}">
      <dgm:prSet/>
      <dgm:spPr/>
      <dgm:t>
        <a:bodyPr/>
        <a:lstStyle/>
        <a:p>
          <a:endParaRPr lang="en-GB"/>
        </a:p>
      </dgm:t>
    </dgm:pt>
    <dgm:pt modelId="{482B413E-64C0-4429-8257-EDA6807C8379}" type="sibTrans" cxnId="{C5B37546-8E51-4EAD-BD94-4823C409A46C}">
      <dgm:prSet/>
      <dgm:spPr/>
      <dgm:t>
        <a:bodyPr/>
        <a:lstStyle/>
        <a:p>
          <a:endParaRPr lang="en-GB"/>
        </a:p>
      </dgm:t>
    </dgm:pt>
    <dgm:pt modelId="{22B87AD5-4776-4A1E-8704-A65FDB35DFAB}">
      <dgm:prSet phldrT="[Testo]"/>
      <dgm:spPr/>
      <dgm:t>
        <a:bodyPr/>
        <a:lstStyle/>
        <a:p>
          <a:pPr rtl="0"/>
          <a:r>
            <a:rPr lang="en-US" dirty="0"/>
            <a:t>Projection (metric)</a:t>
          </a:r>
          <a:endParaRPr lang="en-GB" dirty="0"/>
        </a:p>
      </dgm:t>
    </dgm:pt>
    <dgm:pt modelId="{7EE846A4-6816-4CBB-AA6C-3F2112524A98}" type="parTrans" cxnId="{D7111768-B39F-4C0A-871A-0E0A39CE8E3D}">
      <dgm:prSet/>
      <dgm:spPr/>
      <dgm:t>
        <a:bodyPr/>
        <a:lstStyle/>
        <a:p>
          <a:endParaRPr lang="en-GB"/>
        </a:p>
      </dgm:t>
    </dgm:pt>
    <dgm:pt modelId="{F9F54C2F-5D6E-4223-B912-9E07F64C6D70}" type="sibTrans" cxnId="{D7111768-B39F-4C0A-871A-0E0A39CE8E3D}">
      <dgm:prSet/>
      <dgm:spPr/>
      <dgm:t>
        <a:bodyPr/>
        <a:lstStyle/>
        <a:p>
          <a:endParaRPr lang="en-GB"/>
        </a:p>
      </dgm:t>
    </dgm:pt>
    <dgm:pt modelId="{2D119595-AA13-4738-A022-1B823B13DEB6}">
      <dgm:prSet phldrT="[Testo]"/>
      <dgm:spPr/>
      <dgm:t>
        <a:bodyPr/>
        <a:lstStyle/>
        <a:p>
          <a:pPr rtl="0"/>
          <a:r>
            <a:rPr lang="en-US" dirty="0"/>
            <a:t>Clustering (discretize states)</a:t>
          </a:r>
          <a:endParaRPr lang="en-GB" dirty="0"/>
        </a:p>
      </dgm:t>
    </dgm:pt>
    <dgm:pt modelId="{645CD20C-0B49-4120-A0E4-1B940A13F4C0}" type="parTrans" cxnId="{87080BFB-2BCF-49A6-A8E9-2E27B1272639}">
      <dgm:prSet/>
      <dgm:spPr/>
      <dgm:t>
        <a:bodyPr/>
        <a:lstStyle/>
        <a:p>
          <a:endParaRPr lang="en-GB"/>
        </a:p>
      </dgm:t>
    </dgm:pt>
    <dgm:pt modelId="{CD35090D-BBEC-4DA8-BB77-9BDF0AD93E5C}" type="sibTrans" cxnId="{87080BFB-2BCF-49A6-A8E9-2E27B1272639}">
      <dgm:prSet/>
      <dgm:spPr/>
      <dgm:t>
        <a:bodyPr/>
        <a:lstStyle/>
        <a:p>
          <a:endParaRPr lang="en-GB"/>
        </a:p>
      </dgm:t>
    </dgm:pt>
    <dgm:pt modelId="{3EB6049E-E094-4CE6-BE91-8791E8D3EF0A}">
      <dgm:prSet phldrT="[Testo]"/>
      <dgm:spPr/>
      <dgm:t>
        <a:bodyPr/>
        <a:lstStyle/>
        <a:p>
          <a:pPr rtl="0"/>
          <a:r>
            <a:rPr lang="en-US" dirty="0"/>
            <a:t>Markov state model</a:t>
          </a:r>
          <a:endParaRPr lang="en-GB" dirty="0"/>
        </a:p>
      </dgm:t>
    </dgm:pt>
    <dgm:pt modelId="{88867982-4352-4BC7-97C1-2FE97780671D}" type="parTrans" cxnId="{40918AEA-C819-4F76-A4F4-E1494F7F8FFD}">
      <dgm:prSet/>
      <dgm:spPr/>
      <dgm:t>
        <a:bodyPr/>
        <a:lstStyle/>
        <a:p>
          <a:endParaRPr lang="en-GB"/>
        </a:p>
      </dgm:t>
    </dgm:pt>
    <dgm:pt modelId="{1EBB3C1E-041E-44F7-8BBB-7EAC27048A62}" type="sibTrans" cxnId="{40918AEA-C819-4F76-A4F4-E1494F7F8FFD}">
      <dgm:prSet/>
      <dgm:spPr/>
      <dgm:t>
        <a:bodyPr/>
        <a:lstStyle/>
        <a:p>
          <a:endParaRPr lang="en-GB"/>
        </a:p>
      </dgm:t>
    </dgm:pt>
    <dgm:pt modelId="{9A36CD14-759F-1D46-A911-F0E6984D33F4}">
      <dgm:prSet/>
      <dgm:spPr/>
      <dgm:t>
        <a:bodyPr/>
        <a:lstStyle/>
        <a:p>
          <a:r>
            <a:rPr lang="it-IT" dirty="0" err="1"/>
            <a:t>Dimensionality</a:t>
          </a:r>
          <a:r>
            <a:rPr lang="it-IT" dirty="0"/>
            <a:t> </a:t>
          </a:r>
          <a:r>
            <a:rPr lang="it-IT" dirty="0" err="1"/>
            <a:t>reduction</a:t>
          </a:r>
          <a:br>
            <a:rPr lang="it-IT" dirty="0"/>
          </a:br>
          <a:r>
            <a:rPr lang="it-IT" dirty="0"/>
            <a:t>(TICA, optional)</a:t>
          </a:r>
        </a:p>
      </dgm:t>
    </dgm:pt>
    <dgm:pt modelId="{3CA76209-6829-DD48-B66B-5E4ACCD63868}" type="parTrans" cxnId="{14D69901-F08A-234A-AABA-83AC2C7F8F13}">
      <dgm:prSet/>
      <dgm:spPr/>
      <dgm:t>
        <a:bodyPr/>
        <a:lstStyle/>
        <a:p>
          <a:endParaRPr lang="it-IT"/>
        </a:p>
      </dgm:t>
    </dgm:pt>
    <dgm:pt modelId="{93EE932C-6982-4445-A5DA-4C85E08B790B}" type="sibTrans" cxnId="{14D69901-F08A-234A-AABA-83AC2C7F8F13}">
      <dgm:prSet/>
      <dgm:spPr/>
      <dgm:t>
        <a:bodyPr/>
        <a:lstStyle/>
        <a:p>
          <a:endParaRPr lang="it-IT"/>
        </a:p>
      </dgm:t>
    </dgm:pt>
    <dgm:pt modelId="{99C20564-ED50-5742-9B1E-BC09EE96B646}">
      <dgm:prSet phldrT="[Testo]"/>
      <dgm:spPr/>
      <dgm:t>
        <a:bodyPr/>
        <a:lstStyle/>
        <a:p>
          <a:r>
            <a:rPr lang="en-GB" dirty="0"/>
            <a:t>Equilibrium probabilities (</a:t>
          </a:r>
          <a:r>
            <a:rPr lang="el-GR" dirty="0"/>
            <a:t>Δ</a:t>
          </a:r>
          <a:r>
            <a:rPr lang="en-GB" dirty="0"/>
            <a:t>G) and kinetics</a:t>
          </a:r>
        </a:p>
      </dgm:t>
    </dgm:pt>
    <dgm:pt modelId="{06B9CA2F-E7E7-3140-B423-AE9044CF7839}" type="parTrans" cxnId="{0235A114-D945-BC42-AE27-EE98AB24BE5D}">
      <dgm:prSet/>
      <dgm:spPr/>
      <dgm:t>
        <a:bodyPr/>
        <a:lstStyle/>
        <a:p>
          <a:endParaRPr lang="it-IT"/>
        </a:p>
      </dgm:t>
    </dgm:pt>
    <dgm:pt modelId="{98266AC7-DBA6-714E-91A6-CCFA5F4780C1}" type="sibTrans" cxnId="{0235A114-D945-BC42-AE27-EE98AB24BE5D}">
      <dgm:prSet/>
      <dgm:spPr/>
      <dgm:t>
        <a:bodyPr/>
        <a:lstStyle/>
        <a:p>
          <a:endParaRPr lang="it-IT"/>
        </a:p>
      </dgm:t>
    </dgm:pt>
    <dgm:pt modelId="{842C4AC4-D20A-4018-A075-DD308D7F7926}" type="pres">
      <dgm:prSet presAssocID="{890907A4-6037-4198-AB4D-F012B4DA1371}" presName="diagram" presStyleCnt="0">
        <dgm:presLayoutVars>
          <dgm:dir/>
          <dgm:resizeHandles val="exact"/>
        </dgm:presLayoutVars>
      </dgm:prSet>
      <dgm:spPr/>
    </dgm:pt>
    <dgm:pt modelId="{EE4AF84F-7444-4530-B632-CB5DF46B8187}" type="pres">
      <dgm:prSet presAssocID="{D9A89759-7F0D-4FD0-9C92-F48E085D1EA4}" presName="node" presStyleLbl="node1" presStyleIdx="0" presStyleCnt="6">
        <dgm:presLayoutVars>
          <dgm:bulletEnabled val="1"/>
        </dgm:presLayoutVars>
      </dgm:prSet>
      <dgm:spPr/>
    </dgm:pt>
    <dgm:pt modelId="{5541EC2B-A4BD-40FC-9446-75BEA7A6916B}" type="pres">
      <dgm:prSet presAssocID="{482B413E-64C0-4429-8257-EDA6807C8379}" presName="sibTrans" presStyleLbl="sibTrans2D1" presStyleIdx="0" presStyleCnt="5"/>
      <dgm:spPr/>
    </dgm:pt>
    <dgm:pt modelId="{F9D5B3A1-F546-4EAE-A674-537010F472AD}" type="pres">
      <dgm:prSet presAssocID="{482B413E-64C0-4429-8257-EDA6807C8379}" presName="connectorText" presStyleLbl="sibTrans2D1" presStyleIdx="0" presStyleCnt="5"/>
      <dgm:spPr/>
    </dgm:pt>
    <dgm:pt modelId="{402E1069-894F-4E1F-80B6-A94410445EFE}" type="pres">
      <dgm:prSet presAssocID="{22B87AD5-4776-4A1E-8704-A65FDB35DFAB}" presName="node" presStyleLbl="node1" presStyleIdx="1" presStyleCnt="6">
        <dgm:presLayoutVars>
          <dgm:bulletEnabled val="1"/>
        </dgm:presLayoutVars>
      </dgm:prSet>
      <dgm:spPr/>
    </dgm:pt>
    <dgm:pt modelId="{DAA9915F-42E3-45D8-96C6-7C9F54D8F8D4}" type="pres">
      <dgm:prSet presAssocID="{F9F54C2F-5D6E-4223-B912-9E07F64C6D70}" presName="sibTrans" presStyleLbl="sibTrans2D1" presStyleIdx="1" presStyleCnt="5"/>
      <dgm:spPr/>
    </dgm:pt>
    <dgm:pt modelId="{AF00BDA6-452D-403E-B1AA-FFB28EDFB7B2}" type="pres">
      <dgm:prSet presAssocID="{F9F54C2F-5D6E-4223-B912-9E07F64C6D70}" presName="connectorText" presStyleLbl="sibTrans2D1" presStyleIdx="1" presStyleCnt="5"/>
      <dgm:spPr/>
    </dgm:pt>
    <dgm:pt modelId="{13BB180B-7EA1-764D-943B-3593DB88BBF1}" type="pres">
      <dgm:prSet presAssocID="{9A36CD14-759F-1D46-A911-F0E6984D33F4}" presName="node" presStyleLbl="node1" presStyleIdx="2" presStyleCnt="6">
        <dgm:presLayoutVars>
          <dgm:bulletEnabled val="1"/>
        </dgm:presLayoutVars>
      </dgm:prSet>
      <dgm:spPr/>
    </dgm:pt>
    <dgm:pt modelId="{48C4DE2A-9939-D642-A6E7-E5920FF503F2}" type="pres">
      <dgm:prSet presAssocID="{93EE932C-6982-4445-A5DA-4C85E08B790B}" presName="sibTrans" presStyleLbl="sibTrans2D1" presStyleIdx="2" presStyleCnt="5"/>
      <dgm:spPr/>
    </dgm:pt>
    <dgm:pt modelId="{F0F4A8E1-FBF3-6048-9BFA-BED2A344AD31}" type="pres">
      <dgm:prSet presAssocID="{93EE932C-6982-4445-A5DA-4C85E08B790B}" presName="connectorText" presStyleLbl="sibTrans2D1" presStyleIdx="2" presStyleCnt="5"/>
      <dgm:spPr/>
    </dgm:pt>
    <dgm:pt modelId="{20976341-E91E-4334-96BE-58431D8F5E96}" type="pres">
      <dgm:prSet presAssocID="{2D119595-AA13-4738-A022-1B823B13DEB6}" presName="node" presStyleLbl="node1" presStyleIdx="3" presStyleCnt="6">
        <dgm:presLayoutVars>
          <dgm:bulletEnabled val="1"/>
        </dgm:presLayoutVars>
      </dgm:prSet>
      <dgm:spPr/>
    </dgm:pt>
    <dgm:pt modelId="{9348415D-BC8B-44EA-9B1A-88E5D71D472F}" type="pres">
      <dgm:prSet presAssocID="{CD35090D-BBEC-4DA8-BB77-9BDF0AD93E5C}" presName="sibTrans" presStyleLbl="sibTrans2D1" presStyleIdx="3" presStyleCnt="5"/>
      <dgm:spPr/>
    </dgm:pt>
    <dgm:pt modelId="{0BD6B4D5-50CA-49CB-9F56-88A17881D6A4}" type="pres">
      <dgm:prSet presAssocID="{CD35090D-BBEC-4DA8-BB77-9BDF0AD93E5C}" presName="connectorText" presStyleLbl="sibTrans2D1" presStyleIdx="3" presStyleCnt="5"/>
      <dgm:spPr/>
    </dgm:pt>
    <dgm:pt modelId="{8549B7FB-B260-4E00-B7CC-0C390456B055}" type="pres">
      <dgm:prSet presAssocID="{3EB6049E-E094-4CE6-BE91-8791E8D3EF0A}" presName="node" presStyleLbl="node1" presStyleIdx="4" presStyleCnt="6">
        <dgm:presLayoutVars>
          <dgm:bulletEnabled val="1"/>
        </dgm:presLayoutVars>
      </dgm:prSet>
      <dgm:spPr/>
    </dgm:pt>
    <dgm:pt modelId="{502A9D9C-DE58-4D4A-9AAA-2EF764EF74D0}" type="pres">
      <dgm:prSet presAssocID="{1EBB3C1E-041E-44F7-8BBB-7EAC27048A62}" presName="sibTrans" presStyleLbl="sibTrans2D1" presStyleIdx="4" presStyleCnt="5"/>
      <dgm:spPr/>
    </dgm:pt>
    <dgm:pt modelId="{721B7475-3A16-4509-BACF-39AA325F54F4}" type="pres">
      <dgm:prSet presAssocID="{1EBB3C1E-041E-44F7-8BBB-7EAC27048A62}" presName="connectorText" presStyleLbl="sibTrans2D1" presStyleIdx="4" presStyleCnt="5"/>
      <dgm:spPr/>
    </dgm:pt>
    <dgm:pt modelId="{CCD296C1-0CFB-F045-89F2-991E571B4FC8}" type="pres">
      <dgm:prSet presAssocID="{99C20564-ED50-5742-9B1E-BC09EE96B646}" presName="node" presStyleLbl="node1" presStyleIdx="5" presStyleCnt="6">
        <dgm:presLayoutVars>
          <dgm:bulletEnabled val="1"/>
        </dgm:presLayoutVars>
      </dgm:prSet>
      <dgm:spPr/>
    </dgm:pt>
  </dgm:ptLst>
  <dgm:cxnLst>
    <dgm:cxn modelId="{14D69901-F08A-234A-AABA-83AC2C7F8F13}" srcId="{890907A4-6037-4198-AB4D-F012B4DA1371}" destId="{9A36CD14-759F-1D46-A911-F0E6984D33F4}" srcOrd="2" destOrd="0" parTransId="{3CA76209-6829-DD48-B66B-5E4ACCD63868}" sibTransId="{93EE932C-6982-4445-A5DA-4C85E08B790B}"/>
    <dgm:cxn modelId="{05729004-A082-444B-9986-1ED7CA3DE210}" type="presOf" srcId="{9A36CD14-759F-1D46-A911-F0E6984D33F4}" destId="{13BB180B-7EA1-764D-943B-3593DB88BBF1}" srcOrd="0" destOrd="0" presId="urn:microsoft.com/office/officeart/2005/8/layout/process5"/>
    <dgm:cxn modelId="{0235A114-D945-BC42-AE27-EE98AB24BE5D}" srcId="{890907A4-6037-4198-AB4D-F012B4DA1371}" destId="{99C20564-ED50-5742-9B1E-BC09EE96B646}" srcOrd="5" destOrd="0" parTransId="{06B9CA2F-E7E7-3140-B423-AE9044CF7839}" sibTransId="{98266AC7-DBA6-714E-91A6-CCFA5F4780C1}"/>
    <dgm:cxn modelId="{F7FE3315-CC34-1F4F-A88B-AD834EFBCC25}" type="presOf" srcId="{1EBB3C1E-041E-44F7-8BBB-7EAC27048A62}" destId="{502A9D9C-DE58-4D4A-9AAA-2EF764EF74D0}" srcOrd="0" destOrd="0" presId="urn:microsoft.com/office/officeart/2005/8/layout/process5"/>
    <dgm:cxn modelId="{F32A6739-6CEE-7843-B1AE-175072586163}" type="presOf" srcId="{482B413E-64C0-4429-8257-EDA6807C8379}" destId="{F9D5B3A1-F546-4EAE-A674-537010F472AD}" srcOrd="1" destOrd="0" presId="urn:microsoft.com/office/officeart/2005/8/layout/process5"/>
    <dgm:cxn modelId="{0F57D33F-2306-234C-9F8C-1E68FD068DB9}" type="presOf" srcId="{22B87AD5-4776-4A1E-8704-A65FDB35DFAB}" destId="{402E1069-894F-4E1F-80B6-A94410445EFE}" srcOrd="0" destOrd="0" presId="urn:microsoft.com/office/officeart/2005/8/layout/process5"/>
    <dgm:cxn modelId="{C5B37546-8E51-4EAD-BD94-4823C409A46C}" srcId="{890907A4-6037-4198-AB4D-F012B4DA1371}" destId="{D9A89759-7F0D-4FD0-9C92-F48E085D1EA4}" srcOrd="0" destOrd="0" parTransId="{64D6A024-736E-4701-AA6E-133B4629DEB0}" sibTransId="{482B413E-64C0-4429-8257-EDA6807C8379}"/>
    <dgm:cxn modelId="{F5B69157-E579-014C-B6FF-4FCAF9B2FC43}" type="presOf" srcId="{2D119595-AA13-4738-A022-1B823B13DEB6}" destId="{20976341-E91E-4334-96BE-58431D8F5E96}" srcOrd="0" destOrd="0" presId="urn:microsoft.com/office/officeart/2005/8/layout/process5"/>
    <dgm:cxn modelId="{1CA94B67-5F43-5049-A9F8-BDB2C04FE6E6}" type="presOf" srcId="{3EB6049E-E094-4CE6-BE91-8791E8D3EF0A}" destId="{8549B7FB-B260-4E00-B7CC-0C390456B055}" srcOrd="0" destOrd="0" presId="urn:microsoft.com/office/officeart/2005/8/layout/process5"/>
    <dgm:cxn modelId="{D7111768-B39F-4C0A-871A-0E0A39CE8E3D}" srcId="{890907A4-6037-4198-AB4D-F012B4DA1371}" destId="{22B87AD5-4776-4A1E-8704-A65FDB35DFAB}" srcOrd="1" destOrd="0" parTransId="{7EE846A4-6816-4CBB-AA6C-3F2112524A98}" sibTransId="{F9F54C2F-5D6E-4223-B912-9E07F64C6D70}"/>
    <dgm:cxn modelId="{73E5E96A-5A62-4D4B-A96D-511D9D8AFD45}" type="presOf" srcId="{93EE932C-6982-4445-A5DA-4C85E08B790B}" destId="{48C4DE2A-9939-D642-A6E7-E5920FF503F2}" srcOrd="0" destOrd="0" presId="urn:microsoft.com/office/officeart/2005/8/layout/process5"/>
    <dgm:cxn modelId="{B4709679-A8F1-7742-AD9D-7B17199EBF26}" type="presOf" srcId="{93EE932C-6982-4445-A5DA-4C85E08B790B}" destId="{F0F4A8E1-FBF3-6048-9BFA-BED2A344AD31}" srcOrd="1" destOrd="0" presId="urn:microsoft.com/office/officeart/2005/8/layout/process5"/>
    <dgm:cxn modelId="{EA8EF697-17EA-9142-89F3-F33F02273503}" type="presOf" srcId="{CD35090D-BBEC-4DA8-BB77-9BDF0AD93E5C}" destId="{0BD6B4D5-50CA-49CB-9F56-88A17881D6A4}" srcOrd="1" destOrd="0" presId="urn:microsoft.com/office/officeart/2005/8/layout/process5"/>
    <dgm:cxn modelId="{7E7F27A4-0A47-5947-96A8-71BED3B25D8E}" type="presOf" srcId="{482B413E-64C0-4429-8257-EDA6807C8379}" destId="{5541EC2B-A4BD-40FC-9446-75BEA7A6916B}" srcOrd="0" destOrd="0" presId="urn:microsoft.com/office/officeart/2005/8/layout/process5"/>
    <dgm:cxn modelId="{E892ABBA-37F0-0A49-A413-20F749C0EEEF}" type="presOf" srcId="{F9F54C2F-5D6E-4223-B912-9E07F64C6D70}" destId="{DAA9915F-42E3-45D8-96C6-7C9F54D8F8D4}" srcOrd="0" destOrd="0" presId="urn:microsoft.com/office/officeart/2005/8/layout/process5"/>
    <dgm:cxn modelId="{717F06C2-5002-A243-81EB-E5E81982D745}" type="presOf" srcId="{D9A89759-7F0D-4FD0-9C92-F48E085D1EA4}" destId="{EE4AF84F-7444-4530-B632-CB5DF46B8187}" srcOrd="0" destOrd="0" presId="urn:microsoft.com/office/officeart/2005/8/layout/process5"/>
    <dgm:cxn modelId="{3E254AC8-3BA9-D843-A109-8BA207FBCC4A}" type="presOf" srcId="{1EBB3C1E-041E-44F7-8BBB-7EAC27048A62}" destId="{721B7475-3A16-4509-BACF-39AA325F54F4}" srcOrd="1" destOrd="0" presId="urn:microsoft.com/office/officeart/2005/8/layout/process5"/>
    <dgm:cxn modelId="{297EAFC9-A504-A34A-BD4F-97C553721B28}" type="presOf" srcId="{CD35090D-BBEC-4DA8-BB77-9BDF0AD93E5C}" destId="{9348415D-BC8B-44EA-9B1A-88E5D71D472F}" srcOrd="0" destOrd="0" presId="urn:microsoft.com/office/officeart/2005/8/layout/process5"/>
    <dgm:cxn modelId="{A01276E8-9719-0048-85BF-B26D20E9C19A}" type="presOf" srcId="{99C20564-ED50-5742-9B1E-BC09EE96B646}" destId="{CCD296C1-0CFB-F045-89F2-991E571B4FC8}" srcOrd="0" destOrd="0" presId="urn:microsoft.com/office/officeart/2005/8/layout/process5"/>
    <dgm:cxn modelId="{40918AEA-C819-4F76-A4F4-E1494F7F8FFD}" srcId="{890907A4-6037-4198-AB4D-F012B4DA1371}" destId="{3EB6049E-E094-4CE6-BE91-8791E8D3EF0A}" srcOrd="4" destOrd="0" parTransId="{88867982-4352-4BC7-97C1-2FE97780671D}" sibTransId="{1EBB3C1E-041E-44F7-8BBB-7EAC27048A62}"/>
    <dgm:cxn modelId="{0DD154EC-2DD7-C543-9B0C-A0AEC9AED14F}" type="presOf" srcId="{F9F54C2F-5D6E-4223-B912-9E07F64C6D70}" destId="{AF00BDA6-452D-403E-B1AA-FFB28EDFB7B2}" srcOrd="1" destOrd="0" presId="urn:microsoft.com/office/officeart/2005/8/layout/process5"/>
    <dgm:cxn modelId="{FC5D16EF-7628-D044-BDB3-385F7078A151}" type="presOf" srcId="{890907A4-6037-4198-AB4D-F012B4DA1371}" destId="{842C4AC4-D20A-4018-A075-DD308D7F7926}" srcOrd="0" destOrd="0" presId="urn:microsoft.com/office/officeart/2005/8/layout/process5"/>
    <dgm:cxn modelId="{87080BFB-2BCF-49A6-A8E9-2E27B1272639}" srcId="{890907A4-6037-4198-AB4D-F012B4DA1371}" destId="{2D119595-AA13-4738-A022-1B823B13DEB6}" srcOrd="3" destOrd="0" parTransId="{645CD20C-0B49-4120-A0E4-1B940A13F4C0}" sibTransId="{CD35090D-BBEC-4DA8-BB77-9BDF0AD93E5C}"/>
    <dgm:cxn modelId="{4D3660D6-E780-7F4F-82CA-B5C1788AC825}" type="presParOf" srcId="{842C4AC4-D20A-4018-A075-DD308D7F7926}" destId="{EE4AF84F-7444-4530-B632-CB5DF46B8187}" srcOrd="0" destOrd="0" presId="urn:microsoft.com/office/officeart/2005/8/layout/process5"/>
    <dgm:cxn modelId="{F216C300-1687-2F41-87A4-93A7FDED61EF}" type="presParOf" srcId="{842C4AC4-D20A-4018-A075-DD308D7F7926}" destId="{5541EC2B-A4BD-40FC-9446-75BEA7A6916B}" srcOrd="1" destOrd="0" presId="urn:microsoft.com/office/officeart/2005/8/layout/process5"/>
    <dgm:cxn modelId="{9417DC4F-9B1A-CC49-B56A-E86247D05DA7}" type="presParOf" srcId="{5541EC2B-A4BD-40FC-9446-75BEA7A6916B}" destId="{F9D5B3A1-F546-4EAE-A674-537010F472AD}" srcOrd="0" destOrd="0" presId="urn:microsoft.com/office/officeart/2005/8/layout/process5"/>
    <dgm:cxn modelId="{DC542784-A7BB-F849-8992-40F2BE76BAD2}" type="presParOf" srcId="{842C4AC4-D20A-4018-A075-DD308D7F7926}" destId="{402E1069-894F-4E1F-80B6-A94410445EFE}" srcOrd="2" destOrd="0" presId="urn:microsoft.com/office/officeart/2005/8/layout/process5"/>
    <dgm:cxn modelId="{4184A894-B2F5-444C-AFA3-FFDE0EF01C4D}" type="presParOf" srcId="{842C4AC4-D20A-4018-A075-DD308D7F7926}" destId="{DAA9915F-42E3-45D8-96C6-7C9F54D8F8D4}" srcOrd="3" destOrd="0" presId="urn:microsoft.com/office/officeart/2005/8/layout/process5"/>
    <dgm:cxn modelId="{E8EB026A-AC7B-874F-9E86-66315E940C71}" type="presParOf" srcId="{DAA9915F-42E3-45D8-96C6-7C9F54D8F8D4}" destId="{AF00BDA6-452D-403E-B1AA-FFB28EDFB7B2}" srcOrd="0" destOrd="0" presId="urn:microsoft.com/office/officeart/2005/8/layout/process5"/>
    <dgm:cxn modelId="{9E067CDA-1630-8647-9D1B-8A2675218896}" type="presParOf" srcId="{842C4AC4-D20A-4018-A075-DD308D7F7926}" destId="{13BB180B-7EA1-764D-943B-3593DB88BBF1}" srcOrd="4" destOrd="0" presId="urn:microsoft.com/office/officeart/2005/8/layout/process5"/>
    <dgm:cxn modelId="{72333F28-2DFC-6942-AF2A-7F715B006182}" type="presParOf" srcId="{842C4AC4-D20A-4018-A075-DD308D7F7926}" destId="{48C4DE2A-9939-D642-A6E7-E5920FF503F2}" srcOrd="5" destOrd="0" presId="urn:microsoft.com/office/officeart/2005/8/layout/process5"/>
    <dgm:cxn modelId="{54C964BC-961B-6A41-AB46-9C3050DC2797}" type="presParOf" srcId="{48C4DE2A-9939-D642-A6E7-E5920FF503F2}" destId="{F0F4A8E1-FBF3-6048-9BFA-BED2A344AD31}" srcOrd="0" destOrd="0" presId="urn:microsoft.com/office/officeart/2005/8/layout/process5"/>
    <dgm:cxn modelId="{460847A0-7904-1048-B95D-B121DFEC1B7B}" type="presParOf" srcId="{842C4AC4-D20A-4018-A075-DD308D7F7926}" destId="{20976341-E91E-4334-96BE-58431D8F5E96}" srcOrd="6" destOrd="0" presId="urn:microsoft.com/office/officeart/2005/8/layout/process5"/>
    <dgm:cxn modelId="{B258899F-D41C-D64F-B4B7-4C5FE0202B3D}" type="presParOf" srcId="{842C4AC4-D20A-4018-A075-DD308D7F7926}" destId="{9348415D-BC8B-44EA-9B1A-88E5D71D472F}" srcOrd="7" destOrd="0" presId="urn:microsoft.com/office/officeart/2005/8/layout/process5"/>
    <dgm:cxn modelId="{0728CF56-B045-A945-ADD0-104896CAE32F}" type="presParOf" srcId="{9348415D-BC8B-44EA-9B1A-88E5D71D472F}" destId="{0BD6B4D5-50CA-49CB-9F56-88A17881D6A4}" srcOrd="0" destOrd="0" presId="urn:microsoft.com/office/officeart/2005/8/layout/process5"/>
    <dgm:cxn modelId="{EA5F7F1C-CC58-9B49-A25E-6A61B8DD4FCE}" type="presParOf" srcId="{842C4AC4-D20A-4018-A075-DD308D7F7926}" destId="{8549B7FB-B260-4E00-B7CC-0C390456B055}" srcOrd="8" destOrd="0" presId="urn:microsoft.com/office/officeart/2005/8/layout/process5"/>
    <dgm:cxn modelId="{247648D8-F195-5C49-8288-AAFA0214F900}" type="presParOf" srcId="{842C4AC4-D20A-4018-A075-DD308D7F7926}" destId="{502A9D9C-DE58-4D4A-9AAA-2EF764EF74D0}" srcOrd="9" destOrd="0" presId="urn:microsoft.com/office/officeart/2005/8/layout/process5"/>
    <dgm:cxn modelId="{09F7E068-B444-2741-9878-5DC03FDBD7EC}" type="presParOf" srcId="{502A9D9C-DE58-4D4A-9AAA-2EF764EF74D0}" destId="{721B7475-3A16-4509-BACF-39AA325F54F4}" srcOrd="0" destOrd="0" presId="urn:microsoft.com/office/officeart/2005/8/layout/process5"/>
    <dgm:cxn modelId="{E2469639-5287-0448-8F07-F15A1F5C5903}" type="presParOf" srcId="{842C4AC4-D20A-4018-A075-DD308D7F7926}" destId="{CCD296C1-0CFB-F045-89F2-991E571B4FC8}" srcOrd="10" destOrd="0" presId="urn:microsoft.com/office/officeart/2005/8/layout/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4AF84F-7444-4530-B632-CB5DF46B8187}">
      <dsp:nvSpPr>
        <dsp:cNvPr id="0" name=""/>
        <dsp:cNvSpPr/>
      </dsp:nvSpPr>
      <dsp:spPr>
        <a:xfrm>
          <a:off x="7634" y="689014"/>
          <a:ext cx="2281981" cy="1369188"/>
        </a:xfrm>
        <a:prstGeom prst="roundRect">
          <a:avLst>
            <a:gd name="adj" fmla="val 10000"/>
          </a:avLst>
        </a:prstGeom>
        <a:gradFill rotWithShape="0">
          <a:gsLst>
            <a:gs pos="0">
              <a:schemeClr val="accent5">
                <a:hueOff val="0"/>
                <a:satOff val="0"/>
                <a:lumOff val="0"/>
                <a:alphaOff val="0"/>
                <a:tint val="50000"/>
                <a:satMod val="300000"/>
              </a:schemeClr>
            </a:gs>
            <a:gs pos="35000">
              <a:schemeClr val="accent5">
                <a:hueOff val="0"/>
                <a:satOff val="0"/>
                <a:lumOff val="0"/>
                <a:alphaOff val="0"/>
                <a:tint val="37000"/>
                <a:satMod val="300000"/>
              </a:schemeClr>
            </a:gs>
            <a:gs pos="100000">
              <a:schemeClr val="accent5">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Full system trajectory</a:t>
          </a:r>
          <a:endParaRPr lang="en-GB" sz="2300" kern="1200" dirty="0"/>
        </a:p>
      </dsp:txBody>
      <dsp:txXfrm>
        <a:off x="47736" y="729116"/>
        <a:ext cx="2201777" cy="1288984"/>
      </dsp:txXfrm>
    </dsp:sp>
    <dsp:sp modelId="{5541EC2B-A4BD-40FC-9446-75BEA7A6916B}">
      <dsp:nvSpPr>
        <dsp:cNvPr id="0" name=""/>
        <dsp:cNvSpPr/>
      </dsp:nvSpPr>
      <dsp:spPr>
        <a:xfrm>
          <a:off x="2490430" y="1090643"/>
          <a:ext cx="483780" cy="565931"/>
        </a:xfrm>
        <a:prstGeom prst="rightArrow">
          <a:avLst>
            <a:gd name="adj1" fmla="val 60000"/>
            <a:gd name="adj2" fmla="val 50000"/>
          </a:avLst>
        </a:prstGeom>
        <a:gradFill rotWithShape="0">
          <a:gsLst>
            <a:gs pos="0">
              <a:schemeClr val="accent5">
                <a:hueOff val="0"/>
                <a:satOff val="0"/>
                <a:lumOff val="0"/>
                <a:alphaOff val="0"/>
                <a:tint val="50000"/>
                <a:satMod val="300000"/>
              </a:schemeClr>
            </a:gs>
            <a:gs pos="35000">
              <a:schemeClr val="accent5">
                <a:hueOff val="0"/>
                <a:satOff val="0"/>
                <a:lumOff val="0"/>
                <a:alphaOff val="0"/>
                <a:tint val="37000"/>
                <a:satMod val="300000"/>
              </a:schemeClr>
            </a:gs>
            <a:gs pos="100000">
              <a:schemeClr val="accent5">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GB" sz="1800" kern="1200"/>
        </a:p>
      </dsp:txBody>
      <dsp:txXfrm>
        <a:off x="2490430" y="1203829"/>
        <a:ext cx="338646" cy="339559"/>
      </dsp:txXfrm>
    </dsp:sp>
    <dsp:sp modelId="{402E1069-894F-4E1F-80B6-A94410445EFE}">
      <dsp:nvSpPr>
        <dsp:cNvPr id="0" name=""/>
        <dsp:cNvSpPr/>
      </dsp:nvSpPr>
      <dsp:spPr>
        <a:xfrm>
          <a:off x="3202409" y="689014"/>
          <a:ext cx="2281981" cy="1369188"/>
        </a:xfrm>
        <a:prstGeom prst="roundRect">
          <a:avLst>
            <a:gd name="adj" fmla="val 10000"/>
          </a:avLst>
        </a:prstGeom>
        <a:gradFill rotWithShape="0">
          <a:gsLst>
            <a:gs pos="0">
              <a:schemeClr val="accent5">
                <a:hueOff val="-1986775"/>
                <a:satOff val="7962"/>
                <a:lumOff val="1726"/>
                <a:alphaOff val="0"/>
                <a:tint val="50000"/>
                <a:satMod val="300000"/>
              </a:schemeClr>
            </a:gs>
            <a:gs pos="35000">
              <a:schemeClr val="accent5">
                <a:hueOff val="-1986775"/>
                <a:satOff val="7962"/>
                <a:lumOff val="1726"/>
                <a:alphaOff val="0"/>
                <a:tint val="37000"/>
                <a:satMod val="300000"/>
              </a:schemeClr>
            </a:gs>
            <a:gs pos="100000">
              <a:schemeClr val="accent5">
                <a:hueOff val="-1986775"/>
                <a:satOff val="7962"/>
                <a:lumOff val="1726"/>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7630" tIns="87630" rIns="87630" bIns="87630" numCol="1" spcCol="1270" anchor="ctr" anchorCtr="0">
          <a:noAutofit/>
        </a:bodyPr>
        <a:lstStyle/>
        <a:p>
          <a:pPr marL="0" lvl="0" indent="0" algn="ctr" defTabSz="1022350" rtl="0">
            <a:lnSpc>
              <a:spcPct val="90000"/>
            </a:lnSpc>
            <a:spcBef>
              <a:spcPct val="0"/>
            </a:spcBef>
            <a:spcAft>
              <a:spcPct val="35000"/>
            </a:spcAft>
            <a:buNone/>
          </a:pPr>
          <a:r>
            <a:rPr lang="en-US" sz="2300" kern="1200" dirty="0"/>
            <a:t>Projection (metric)</a:t>
          </a:r>
          <a:endParaRPr lang="en-GB" sz="2300" kern="1200" dirty="0"/>
        </a:p>
      </dsp:txBody>
      <dsp:txXfrm>
        <a:off x="3242511" y="729116"/>
        <a:ext cx="2201777" cy="1288984"/>
      </dsp:txXfrm>
    </dsp:sp>
    <dsp:sp modelId="{DAA9915F-42E3-45D8-96C6-7C9F54D8F8D4}">
      <dsp:nvSpPr>
        <dsp:cNvPr id="0" name=""/>
        <dsp:cNvSpPr/>
      </dsp:nvSpPr>
      <dsp:spPr>
        <a:xfrm>
          <a:off x="5685205" y="1090643"/>
          <a:ext cx="483780" cy="565931"/>
        </a:xfrm>
        <a:prstGeom prst="rightArrow">
          <a:avLst>
            <a:gd name="adj1" fmla="val 60000"/>
            <a:gd name="adj2" fmla="val 50000"/>
          </a:avLst>
        </a:prstGeom>
        <a:gradFill rotWithShape="0">
          <a:gsLst>
            <a:gs pos="0">
              <a:schemeClr val="accent5">
                <a:hueOff val="-2483469"/>
                <a:satOff val="9953"/>
                <a:lumOff val="2157"/>
                <a:alphaOff val="0"/>
                <a:tint val="50000"/>
                <a:satMod val="300000"/>
              </a:schemeClr>
            </a:gs>
            <a:gs pos="35000">
              <a:schemeClr val="accent5">
                <a:hueOff val="-2483469"/>
                <a:satOff val="9953"/>
                <a:lumOff val="2157"/>
                <a:alphaOff val="0"/>
                <a:tint val="37000"/>
                <a:satMod val="300000"/>
              </a:schemeClr>
            </a:gs>
            <a:gs pos="100000">
              <a:schemeClr val="accent5">
                <a:hueOff val="-2483469"/>
                <a:satOff val="9953"/>
                <a:lumOff val="2157"/>
                <a:alphaOff val="0"/>
                <a:tint val="15000"/>
                <a:satMod val="350000"/>
              </a:schemeClr>
            </a:gs>
          </a:gsLst>
          <a:lin ang="16200000" scaled="1"/>
        </a:gradFill>
        <a:ln>
          <a:noFill/>
        </a:ln>
        <a:effectLst>
          <a:outerShdw blurRad="40000" dist="20000" dir="5400000" rotWithShape="0">
            <a:srgbClr val="000000">
              <a:alpha val="38000"/>
            </a:srgbClr>
          </a:outerShdw>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GB" sz="1800" kern="1200"/>
        </a:p>
      </dsp:txBody>
      <dsp:txXfrm>
        <a:off x="5685205" y="1203829"/>
        <a:ext cx="338646" cy="339559"/>
      </dsp:txXfrm>
    </dsp:sp>
    <dsp:sp modelId="{13BB180B-7EA1-764D-943B-3593DB88BBF1}">
      <dsp:nvSpPr>
        <dsp:cNvPr id="0" name=""/>
        <dsp:cNvSpPr/>
      </dsp:nvSpPr>
      <dsp:spPr>
        <a:xfrm>
          <a:off x="6397183" y="689014"/>
          <a:ext cx="2281981" cy="1369188"/>
        </a:xfrm>
        <a:prstGeom prst="roundRect">
          <a:avLst>
            <a:gd name="adj" fmla="val 10000"/>
          </a:avLst>
        </a:prstGeom>
        <a:gradFill rotWithShape="0">
          <a:gsLst>
            <a:gs pos="0">
              <a:schemeClr val="accent5">
                <a:hueOff val="-3973551"/>
                <a:satOff val="15924"/>
                <a:lumOff val="3451"/>
                <a:alphaOff val="0"/>
                <a:tint val="50000"/>
                <a:satMod val="300000"/>
              </a:schemeClr>
            </a:gs>
            <a:gs pos="35000">
              <a:schemeClr val="accent5">
                <a:hueOff val="-3973551"/>
                <a:satOff val="15924"/>
                <a:lumOff val="3451"/>
                <a:alphaOff val="0"/>
                <a:tint val="37000"/>
                <a:satMod val="300000"/>
              </a:schemeClr>
            </a:gs>
            <a:gs pos="100000">
              <a:schemeClr val="accent5">
                <a:hueOff val="-3973551"/>
                <a:satOff val="15924"/>
                <a:lumOff val="3451"/>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it-IT" sz="2300" kern="1200" dirty="0" err="1"/>
            <a:t>Dimensionality</a:t>
          </a:r>
          <a:r>
            <a:rPr lang="it-IT" sz="2300" kern="1200" dirty="0"/>
            <a:t> </a:t>
          </a:r>
          <a:r>
            <a:rPr lang="it-IT" sz="2300" kern="1200" dirty="0" err="1"/>
            <a:t>reduction</a:t>
          </a:r>
          <a:br>
            <a:rPr lang="it-IT" sz="2300" kern="1200" dirty="0"/>
          </a:br>
          <a:r>
            <a:rPr lang="it-IT" sz="2300" kern="1200" dirty="0"/>
            <a:t>(TICA, optional)</a:t>
          </a:r>
        </a:p>
      </dsp:txBody>
      <dsp:txXfrm>
        <a:off x="6437285" y="729116"/>
        <a:ext cx="2201777" cy="1288984"/>
      </dsp:txXfrm>
    </dsp:sp>
    <dsp:sp modelId="{48C4DE2A-9939-D642-A6E7-E5920FF503F2}">
      <dsp:nvSpPr>
        <dsp:cNvPr id="0" name=""/>
        <dsp:cNvSpPr/>
      </dsp:nvSpPr>
      <dsp:spPr>
        <a:xfrm rot="5400000">
          <a:off x="7296284" y="2217942"/>
          <a:ext cx="483780" cy="565931"/>
        </a:xfrm>
        <a:prstGeom prst="rightArrow">
          <a:avLst>
            <a:gd name="adj1" fmla="val 60000"/>
            <a:gd name="adj2" fmla="val 50000"/>
          </a:avLst>
        </a:prstGeom>
        <a:gradFill rotWithShape="0">
          <a:gsLst>
            <a:gs pos="0">
              <a:schemeClr val="accent5">
                <a:hueOff val="-4966938"/>
                <a:satOff val="19906"/>
                <a:lumOff val="4314"/>
                <a:alphaOff val="0"/>
                <a:tint val="50000"/>
                <a:satMod val="300000"/>
              </a:schemeClr>
            </a:gs>
            <a:gs pos="35000">
              <a:schemeClr val="accent5">
                <a:hueOff val="-4966938"/>
                <a:satOff val="19906"/>
                <a:lumOff val="4314"/>
                <a:alphaOff val="0"/>
                <a:tint val="37000"/>
                <a:satMod val="300000"/>
              </a:schemeClr>
            </a:gs>
            <a:gs pos="100000">
              <a:schemeClr val="accent5">
                <a:hueOff val="-4966938"/>
                <a:satOff val="19906"/>
                <a:lumOff val="4314"/>
                <a:alphaOff val="0"/>
                <a:tint val="15000"/>
                <a:satMod val="350000"/>
              </a:schemeClr>
            </a:gs>
          </a:gsLst>
          <a:lin ang="16200000" scaled="1"/>
        </a:gradFill>
        <a:ln>
          <a:noFill/>
        </a:ln>
        <a:effectLst>
          <a:outerShdw blurRad="40000" dist="20000" dir="5400000" rotWithShape="0">
            <a:srgbClr val="000000">
              <a:alpha val="38000"/>
            </a:srgbClr>
          </a:outerShdw>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it-IT" sz="1800" kern="1200"/>
        </a:p>
      </dsp:txBody>
      <dsp:txXfrm rot="-5400000">
        <a:off x="7368395" y="2259017"/>
        <a:ext cx="339559" cy="338646"/>
      </dsp:txXfrm>
    </dsp:sp>
    <dsp:sp modelId="{20976341-E91E-4334-96BE-58431D8F5E96}">
      <dsp:nvSpPr>
        <dsp:cNvPr id="0" name=""/>
        <dsp:cNvSpPr/>
      </dsp:nvSpPr>
      <dsp:spPr>
        <a:xfrm>
          <a:off x="6397183" y="2970996"/>
          <a:ext cx="2281981" cy="1369188"/>
        </a:xfrm>
        <a:prstGeom prst="roundRect">
          <a:avLst>
            <a:gd name="adj" fmla="val 10000"/>
          </a:avLst>
        </a:prstGeom>
        <a:gradFill rotWithShape="0">
          <a:gsLst>
            <a:gs pos="0">
              <a:schemeClr val="accent5">
                <a:hueOff val="-5960326"/>
                <a:satOff val="23887"/>
                <a:lumOff val="5177"/>
                <a:alphaOff val="0"/>
                <a:tint val="50000"/>
                <a:satMod val="300000"/>
              </a:schemeClr>
            </a:gs>
            <a:gs pos="35000">
              <a:schemeClr val="accent5">
                <a:hueOff val="-5960326"/>
                <a:satOff val="23887"/>
                <a:lumOff val="5177"/>
                <a:alphaOff val="0"/>
                <a:tint val="37000"/>
                <a:satMod val="300000"/>
              </a:schemeClr>
            </a:gs>
            <a:gs pos="100000">
              <a:schemeClr val="accent5">
                <a:hueOff val="-5960326"/>
                <a:satOff val="23887"/>
                <a:lumOff val="5177"/>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7630" tIns="87630" rIns="87630" bIns="87630" numCol="1" spcCol="1270" anchor="ctr" anchorCtr="0">
          <a:noAutofit/>
        </a:bodyPr>
        <a:lstStyle/>
        <a:p>
          <a:pPr marL="0" lvl="0" indent="0" algn="ctr" defTabSz="1022350" rtl="0">
            <a:lnSpc>
              <a:spcPct val="90000"/>
            </a:lnSpc>
            <a:spcBef>
              <a:spcPct val="0"/>
            </a:spcBef>
            <a:spcAft>
              <a:spcPct val="35000"/>
            </a:spcAft>
            <a:buNone/>
          </a:pPr>
          <a:r>
            <a:rPr lang="en-US" sz="2300" kern="1200" dirty="0"/>
            <a:t>Clustering (discretize states)</a:t>
          </a:r>
          <a:endParaRPr lang="en-GB" sz="2300" kern="1200" dirty="0"/>
        </a:p>
      </dsp:txBody>
      <dsp:txXfrm>
        <a:off x="6437285" y="3011098"/>
        <a:ext cx="2201777" cy="1288984"/>
      </dsp:txXfrm>
    </dsp:sp>
    <dsp:sp modelId="{9348415D-BC8B-44EA-9B1A-88E5D71D472F}">
      <dsp:nvSpPr>
        <dsp:cNvPr id="0" name=""/>
        <dsp:cNvSpPr/>
      </dsp:nvSpPr>
      <dsp:spPr>
        <a:xfrm rot="10800000">
          <a:off x="5712588" y="3372625"/>
          <a:ext cx="483780" cy="565931"/>
        </a:xfrm>
        <a:prstGeom prst="rightArrow">
          <a:avLst>
            <a:gd name="adj1" fmla="val 60000"/>
            <a:gd name="adj2" fmla="val 50000"/>
          </a:avLst>
        </a:prstGeom>
        <a:gradFill rotWithShape="0">
          <a:gsLst>
            <a:gs pos="0">
              <a:schemeClr val="accent5">
                <a:hueOff val="-7450407"/>
                <a:satOff val="29858"/>
                <a:lumOff val="6471"/>
                <a:alphaOff val="0"/>
                <a:tint val="50000"/>
                <a:satMod val="300000"/>
              </a:schemeClr>
            </a:gs>
            <a:gs pos="35000">
              <a:schemeClr val="accent5">
                <a:hueOff val="-7450407"/>
                <a:satOff val="29858"/>
                <a:lumOff val="6471"/>
                <a:alphaOff val="0"/>
                <a:tint val="37000"/>
                <a:satMod val="300000"/>
              </a:schemeClr>
            </a:gs>
            <a:gs pos="100000">
              <a:schemeClr val="accent5">
                <a:hueOff val="-7450407"/>
                <a:satOff val="29858"/>
                <a:lumOff val="6471"/>
                <a:alphaOff val="0"/>
                <a:tint val="15000"/>
                <a:satMod val="350000"/>
              </a:schemeClr>
            </a:gs>
          </a:gsLst>
          <a:lin ang="16200000" scaled="1"/>
        </a:gradFill>
        <a:ln>
          <a:noFill/>
        </a:ln>
        <a:effectLst>
          <a:outerShdw blurRad="40000" dist="20000" dir="5400000" rotWithShape="0">
            <a:srgbClr val="000000">
              <a:alpha val="38000"/>
            </a:srgbClr>
          </a:outerShdw>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GB" sz="1800" kern="1200"/>
        </a:p>
      </dsp:txBody>
      <dsp:txXfrm rot="10800000">
        <a:off x="5857722" y="3485811"/>
        <a:ext cx="338646" cy="339559"/>
      </dsp:txXfrm>
    </dsp:sp>
    <dsp:sp modelId="{8549B7FB-B260-4E00-B7CC-0C390456B055}">
      <dsp:nvSpPr>
        <dsp:cNvPr id="0" name=""/>
        <dsp:cNvSpPr/>
      </dsp:nvSpPr>
      <dsp:spPr>
        <a:xfrm>
          <a:off x="3202409" y="2970996"/>
          <a:ext cx="2281981" cy="1369188"/>
        </a:xfrm>
        <a:prstGeom prst="roundRect">
          <a:avLst>
            <a:gd name="adj" fmla="val 10000"/>
          </a:avLst>
        </a:prstGeom>
        <a:gradFill rotWithShape="0">
          <a:gsLst>
            <a:gs pos="0">
              <a:schemeClr val="accent5">
                <a:hueOff val="-7947101"/>
                <a:satOff val="31849"/>
                <a:lumOff val="6902"/>
                <a:alphaOff val="0"/>
                <a:tint val="50000"/>
                <a:satMod val="300000"/>
              </a:schemeClr>
            </a:gs>
            <a:gs pos="35000">
              <a:schemeClr val="accent5">
                <a:hueOff val="-7947101"/>
                <a:satOff val="31849"/>
                <a:lumOff val="6902"/>
                <a:alphaOff val="0"/>
                <a:tint val="37000"/>
                <a:satMod val="300000"/>
              </a:schemeClr>
            </a:gs>
            <a:gs pos="100000">
              <a:schemeClr val="accent5">
                <a:hueOff val="-7947101"/>
                <a:satOff val="31849"/>
                <a:lumOff val="6902"/>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7630" tIns="87630" rIns="87630" bIns="87630" numCol="1" spcCol="1270" anchor="ctr" anchorCtr="0">
          <a:noAutofit/>
        </a:bodyPr>
        <a:lstStyle/>
        <a:p>
          <a:pPr marL="0" lvl="0" indent="0" algn="ctr" defTabSz="1022350" rtl="0">
            <a:lnSpc>
              <a:spcPct val="90000"/>
            </a:lnSpc>
            <a:spcBef>
              <a:spcPct val="0"/>
            </a:spcBef>
            <a:spcAft>
              <a:spcPct val="35000"/>
            </a:spcAft>
            <a:buNone/>
          </a:pPr>
          <a:r>
            <a:rPr lang="en-US" sz="2300" kern="1200" dirty="0"/>
            <a:t>Markov state model</a:t>
          </a:r>
          <a:endParaRPr lang="en-GB" sz="2300" kern="1200" dirty="0"/>
        </a:p>
      </dsp:txBody>
      <dsp:txXfrm>
        <a:off x="3242511" y="3011098"/>
        <a:ext cx="2201777" cy="1288984"/>
      </dsp:txXfrm>
    </dsp:sp>
    <dsp:sp modelId="{502A9D9C-DE58-4D4A-9AAA-2EF764EF74D0}">
      <dsp:nvSpPr>
        <dsp:cNvPr id="0" name=""/>
        <dsp:cNvSpPr/>
      </dsp:nvSpPr>
      <dsp:spPr>
        <a:xfrm rot="10800000">
          <a:off x="2517814" y="3372625"/>
          <a:ext cx="483780" cy="565931"/>
        </a:xfrm>
        <a:prstGeom prst="rightArrow">
          <a:avLst>
            <a:gd name="adj1" fmla="val 60000"/>
            <a:gd name="adj2" fmla="val 50000"/>
          </a:avLst>
        </a:prstGeom>
        <a:gradFill rotWithShape="0">
          <a:gsLst>
            <a:gs pos="0">
              <a:schemeClr val="accent5">
                <a:hueOff val="-9933876"/>
                <a:satOff val="39811"/>
                <a:lumOff val="8628"/>
                <a:alphaOff val="0"/>
                <a:tint val="50000"/>
                <a:satMod val="300000"/>
              </a:schemeClr>
            </a:gs>
            <a:gs pos="35000">
              <a:schemeClr val="accent5">
                <a:hueOff val="-9933876"/>
                <a:satOff val="39811"/>
                <a:lumOff val="8628"/>
                <a:alphaOff val="0"/>
                <a:tint val="37000"/>
                <a:satMod val="300000"/>
              </a:schemeClr>
            </a:gs>
            <a:gs pos="100000">
              <a:schemeClr val="accent5">
                <a:hueOff val="-9933876"/>
                <a:satOff val="39811"/>
                <a:lumOff val="8628"/>
                <a:alphaOff val="0"/>
                <a:tint val="15000"/>
                <a:satMod val="350000"/>
              </a:schemeClr>
            </a:gs>
          </a:gsLst>
          <a:lin ang="16200000" scaled="1"/>
        </a:gradFill>
        <a:ln>
          <a:noFill/>
        </a:ln>
        <a:effectLst>
          <a:outerShdw blurRad="40000" dist="20000" dir="5400000" rotWithShape="0">
            <a:srgbClr val="000000">
              <a:alpha val="38000"/>
            </a:srgbClr>
          </a:outerShdw>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GB" sz="1800" kern="1200"/>
        </a:p>
      </dsp:txBody>
      <dsp:txXfrm rot="10800000">
        <a:off x="2662948" y="3485811"/>
        <a:ext cx="338646" cy="339559"/>
      </dsp:txXfrm>
    </dsp:sp>
    <dsp:sp modelId="{CCD296C1-0CFB-F045-89F2-991E571B4FC8}">
      <dsp:nvSpPr>
        <dsp:cNvPr id="0" name=""/>
        <dsp:cNvSpPr/>
      </dsp:nvSpPr>
      <dsp:spPr>
        <a:xfrm>
          <a:off x="7634" y="2970996"/>
          <a:ext cx="2281981" cy="1369188"/>
        </a:xfrm>
        <a:prstGeom prst="roundRect">
          <a:avLst>
            <a:gd name="adj" fmla="val 10000"/>
          </a:avLst>
        </a:prstGeom>
        <a:gradFill rotWithShape="0">
          <a:gsLst>
            <a:gs pos="0">
              <a:schemeClr val="accent5">
                <a:hueOff val="-9933876"/>
                <a:satOff val="39811"/>
                <a:lumOff val="8628"/>
                <a:alphaOff val="0"/>
                <a:tint val="50000"/>
                <a:satMod val="300000"/>
              </a:schemeClr>
            </a:gs>
            <a:gs pos="35000">
              <a:schemeClr val="accent5">
                <a:hueOff val="-9933876"/>
                <a:satOff val="39811"/>
                <a:lumOff val="8628"/>
                <a:alphaOff val="0"/>
                <a:tint val="37000"/>
                <a:satMod val="300000"/>
              </a:schemeClr>
            </a:gs>
            <a:gs pos="100000">
              <a:schemeClr val="accent5">
                <a:hueOff val="-9933876"/>
                <a:satOff val="39811"/>
                <a:lumOff val="8628"/>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GB" sz="2300" kern="1200" dirty="0"/>
            <a:t>Equilibrium probabilities (</a:t>
          </a:r>
          <a:r>
            <a:rPr lang="el-GR" sz="2300" kern="1200" dirty="0"/>
            <a:t>Δ</a:t>
          </a:r>
          <a:r>
            <a:rPr lang="en-GB" sz="2300" kern="1200" dirty="0"/>
            <a:t>G) and kinetics</a:t>
          </a:r>
        </a:p>
      </dsp:txBody>
      <dsp:txXfrm>
        <a:off x="47736" y="3011098"/>
        <a:ext cx="2201777" cy="1288984"/>
      </dsp:txXfrm>
    </dsp:sp>
  </dsp:spTree>
</dsp:drawing>
</file>

<file path=ppt/diagrams/layout1.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6082"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200"/>
            </a:lvl1pPr>
          </a:lstStyle>
          <a:p>
            <a:pPr>
              <a:defRPr/>
            </a:pPr>
            <a:endParaRPr lang="it-IT" altLang="x-none"/>
          </a:p>
        </p:txBody>
      </p:sp>
      <p:sp>
        <p:nvSpPr>
          <p:cNvPr id="46083" name="Rectangle 3"/>
          <p:cNvSpPr>
            <a:spLocks noGrp="1" noChangeArrowheads="1"/>
          </p:cNvSpPr>
          <p:nvPr>
            <p:ph type="dt" sz="quarter"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vl1pPr>
          </a:lstStyle>
          <a:p>
            <a:pPr>
              <a:defRPr/>
            </a:pPr>
            <a:endParaRPr lang="it-IT" altLang="x-none"/>
          </a:p>
        </p:txBody>
      </p:sp>
      <p:sp>
        <p:nvSpPr>
          <p:cNvPr id="46084" name="Rectangle 4"/>
          <p:cNvSpPr>
            <a:spLocks noGrp="1" noChangeArrowheads="1"/>
          </p:cNvSpPr>
          <p:nvPr>
            <p:ph type="ftr" sz="quarter" idx="2"/>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a:defRPr sz="1200"/>
            </a:lvl1pPr>
          </a:lstStyle>
          <a:p>
            <a:pPr>
              <a:defRPr/>
            </a:pPr>
            <a:endParaRPr lang="it-IT" altLang="x-none"/>
          </a:p>
        </p:txBody>
      </p:sp>
      <p:sp>
        <p:nvSpPr>
          <p:cNvPr id="46085" name="Rectangle 5"/>
          <p:cNvSpPr>
            <a:spLocks noGrp="1" noChangeArrowheads="1"/>
          </p:cNvSpPr>
          <p:nvPr>
            <p:ph type="sldNum" sz="quarter" idx="3"/>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vl1pPr>
          </a:lstStyle>
          <a:p>
            <a:pPr>
              <a:defRPr/>
            </a:pPr>
            <a:fld id="{022E698A-120A-42E6-85F7-688A43CC483B}" type="slidenum">
              <a:rPr lang="it-IT" altLang="x-none"/>
              <a:pPr>
                <a:defRPr/>
              </a:pPr>
              <a:t>‹#›</a:t>
            </a:fld>
            <a:endParaRPr lang="it-IT" altLang="x-none"/>
          </a:p>
        </p:txBody>
      </p:sp>
    </p:spTree>
    <p:extLst>
      <p:ext uri="{BB962C8B-B14F-4D97-AF65-F5344CB8AC3E}">
        <p14:creationId xmlns:p14="http://schemas.microsoft.com/office/powerpoint/2010/main" val="193570284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200"/>
            </a:lvl1pPr>
          </a:lstStyle>
          <a:p>
            <a:pPr>
              <a:defRPr/>
            </a:pPr>
            <a:endParaRPr lang="it-IT" altLang="x-none"/>
          </a:p>
        </p:txBody>
      </p:sp>
      <p:sp>
        <p:nvSpPr>
          <p:cNvPr id="6147" name="Rectangle 3"/>
          <p:cNvSpPr>
            <a:spLocks noGrp="1" noChangeArrowheads="1"/>
          </p:cNvSpPr>
          <p:nvPr>
            <p:ph type="dt"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vl1pPr>
          </a:lstStyle>
          <a:p>
            <a:pPr>
              <a:defRPr/>
            </a:pPr>
            <a:endParaRPr lang="it-IT" altLang="x-none"/>
          </a:p>
        </p:txBody>
      </p:sp>
      <p:sp>
        <p:nvSpPr>
          <p:cNvPr id="3482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6149" name="Rectangle 5"/>
          <p:cNvSpPr>
            <a:spLocks noGrp="1" noChangeArrowheads="1"/>
          </p:cNvSpPr>
          <p:nvPr>
            <p:ph type="body" sz="quarter" idx="3"/>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it-IT" altLang="x-none" noProof="0"/>
              <a:t>Fare clic per modificare gli stili del testo dello schema</a:t>
            </a:r>
          </a:p>
          <a:p>
            <a:pPr lvl="1"/>
            <a:r>
              <a:rPr lang="it-IT" altLang="x-none" noProof="0"/>
              <a:t>Secondo livello</a:t>
            </a:r>
          </a:p>
          <a:p>
            <a:pPr lvl="2"/>
            <a:r>
              <a:rPr lang="it-IT" altLang="x-none" noProof="0"/>
              <a:t>Terzo livello</a:t>
            </a:r>
          </a:p>
          <a:p>
            <a:pPr lvl="3"/>
            <a:r>
              <a:rPr lang="it-IT" altLang="x-none" noProof="0"/>
              <a:t>Quarto livello</a:t>
            </a:r>
          </a:p>
          <a:p>
            <a:pPr lvl="4"/>
            <a:r>
              <a:rPr lang="it-IT" altLang="x-none" noProof="0"/>
              <a:t>Quinto livello</a:t>
            </a:r>
          </a:p>
        </p:txBody>
      </p:sp>
      <p:sp>
        <p:nvSpPr>
          <p:cNvPr id="6150" name="Rectangle 6"/>
          <p:cNvSpPr>
            <a:spLocks noGrp="1" noChangeArrowheads="1"/>
          </p:cNvSpPr>
          <p:nvPr>
            <p:ph type="ftr" sz="quarter" idx="4"/>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a:defRPr sz="1200"/>
            </a:lvl1pPr>
          </a:lstStyle>
          <a:p>
            <a:pPr>
              <a:defRPr/>
            </a:pPr>
            <a:endParaRPr lang="it-IT" altLang="x-none"/>
          </a:p>
        </p:txBody>
      </p:sp>
      <p:sp>
        <p:nvSpPr>
          <p:cNvPr id="6151" name="Rectangle 7"/>
          <p:cNvSpPr>
            <a:spLocks noGrp="1" noChangeArrowheads="1"/>
          </p:cNvSpPr>
          <p:nvPr>
            <p:ph type="sldNum" sz="quarter" idx="5"/>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vl1pPr>
          </a:lstStyle>
          <a:p>
            <a:pPr>
              <a:defRPr/>
            </a:pPr>
            <a:fld id="{074EDCD1-AEEF-4D69-B5A2-13F1472E778C}" type="slidenum">
              <a:rPr lang="it-IT" altLang="x-none"/>
              <a:pPr>
                <a:defRPr/>
              </a:pPr>
              <a:t>‹#›</a:t>
            </a:fld>
            <a:endParaRPr lang="it-IT" altLang="x-none"/>
          </a:p>
        </p:txBody>
      </p:sp>
    </p:spTree>
    <p:extLst>
      <p:ext uri="{BB962C8B-B14F-4D97-AF65-F5344CB8AC3E}">
        <p14:creationId xmlns:p14="http://schemas.microsoft.com/office/powerpoint/2010/main" val="871986814"/>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153" algn="l" rtl="0" eaLnBrk="0" fontAlgn="base" hangingPunct="0">
      <a:spcBef>
        <a:spcPct val="30000"/>
      </a:spcBef>
      <a:spcAft>
        <a:spcPct val="0"/>
      </a:spcAft>
      <a:defRPr sz="1200" kern="1200">
        <a:solidFill>
          <a:schemeClr val="tx1"/>
        </a:solidFill>
        <a:latin typeface="Arial" charset="0"/>
        <a:ea typeface="+mn-ea"/>
        <a:cs typeface="+mn-cs"/>
      </a:defRPr>
    </a:lvl2pPr>
    <a:lvl3pPr marL="914305" algn="l" rtl="0" eaLnBrk="0" fontAlgn="base" hangingPunct="0">
      <a:spcBef>
        <a:spcPct val="30000"/>
      </a:spcBef>
      <a:spcAft>
        <a:spcPct val="0"/>
      </a:spcAft>
      <a:defRPr sz="1200" kern="1200">
        <a:solidFill>
          <a:schemeClr val="tx1"/>
        </a:solidFill>
        <a:latin typeface="Arial" charset="0"/>
        <a:ea typeface="+mn-ea"/>
        <a:cs typeface="+mn-cs"/>
      </a:defRPr>
    </a:lvl3pPr>
    <a:lvl4pPr marL="1371458" algn="l" rtl="0" eaLnBrk="0" fontAlgn="base" hangingPunct="0">
      <a:spcBef>
        <a:spcPct val="30000"/>
      </a:spcBef>
      <a:spcAft>
        <a:spcPct val="0"/>
      </a:spcAft>
      <a:defRPr sz="1200" kern="1200">
        <a:solidFill>
          <a:schemeClr val="tx1"/>
        </a:solidFill>
        <a:latin typeface="Arial" charset="0"/>
        <a:ea typeface="+mn-ea"/>
        <a:cs typeface="+mn-cs"/>
      </a:defRPr>
    </a:lvl4pPr>
    <a:lvl5pPr marL="1828610" algn="l" rtl="0" eaLnBrk="0" fontAlgn="base" hangingPunct="0">
      <a:spcBef>
        <a:spcPct val="30000"/>
      </a:spcBef>
      <a:spcAft>
        <a:spcPct val="0"/>
      </a:spcAft>
      <a:defRPr sz="1200" kern="1200">
        <a:solidFill>
          <a:schemeClr val="tx1"/>
        </a:solidFill>
        <a:latin typeface="Arial" charset="0"/>
        <a:ea typeface="+mn-ea"/>
        <a:cs typeface="+mn-cs"/>
      </a:defRPr>
    </a:lvl5pPr>
    <a:lvl6pPr marL="2285763" algn="l" defTabSz="914305" rtl="0" eaLnBrk="1" latinLnBrk="0" hangingPunct="1">
      <a:defRPr sz="1200" kern="1200">
        <a:solidFill>
          <a:schemeClr val="tx1"/>
        </a:solidFill>
        <a:latin typeface="+mn-lt"/>
        <a:ea typeface="+mn-ea"/>
        <a:cs typeface="+mn-cs"/>
      </a:defRPr>
    </a:lvl6pPr>
    <a:lvl7pPr marL="2742915" algn="l" defTabSz="914305" rtl="0" eaLnBrk="1" latinLnBrk="0" hangingPunct="1">
      <a:defRPr sz="1200" kern="1200">
        <a:solidFill>
          <a:schemeClr val="tx1"/>
        </a:solidFill>
        <a:latin typeface="+mn-lt"/>
        <a:ea typeface="+mn-ea"/>
        <a:cs typeface="+mn-cs"/>
      </a:defRPr>
    </a:lvl7pPr>
    <a:lvl8pPr marL="3200068" algn="l" defTabSz="914305" rtl="0" eaLnBrk="1" latinLnBrk="0" hangingPunct="1">
      <a:defRPr sz="1200" kern="1200">
        <a:solidFill>
          <a:schemeClr val="tx1"/>
        </a:solidFill>
        <a:latin typeface="+mn-lt"/>
        <a:ea typeface="+mn-ea"/>
        <a:cs typeface="+mn-cs"/>
      </a:defRPr>
    </a:lvl8pPr>
    <a:lvl9pPr marL="3657220" algn="l" defTabSz="914305"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8543F211-C2CC-4B54-B93A-E1403C5893BA}" type="slidenum">
              <a:rPr lang="it-IT" altLang="x-none">
                <a:solidFill>
                  <a:prstClr val="black"/>
                </a:solidFill>
              </a:rPr>
              <a:pPr/>
              <a:t>1</a:t>
            </a:fld>
            <a:endParaRPr lang="it-IT" altLang="x-none">
              <a:solidFill>
                <a:prstClr val="black"/>
              </a:solidFill>
            </a:endParaRPr>
          </a:p>
        </p:txBody>
      </p:sp>
      <p:sp>
        <p:nvSpPr>
          <p:cNvPr id="136194" name="Rectangle 7"/>
          <p:cNvSpPr txBox="1">
            <a:spLocks noGrp="1" noChangeArrowheads="1"/>
          </p:cNvSpPr>
          <p:nvPr/>
        </p:nvSpPr>
        <p:spPr bwMode="auto">
          <a:xfrm>
            <a:off x="3884263" y="8685917"/>
            <a:ext cx="2972123" cy="4566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8370" tIns="49185" rIns="98370" bIns="49185" anchor="b"/>
          <a:lstStyle>
            <a:lvl1pPr algn="l" defTabSz="982663">
              <a:defRPr>
                <a:solidFill>
                  <a:schemeClr val="tx1"/>
                </a:solidFill>
                <a:latin typeface="Arial" charset="0"/>
              </a:defRPr>
            </a:lvl1pPr>
            <a:lvl2pPr marL="798513" indent="-306388" algn="l" defTabSz="982663">
              <a:defRPr>
                <a:solidFill>
                  <a:schemeClr val="tx1"/>
                </a:solidFill>
                <a:latin typeface="Arial" charset="0"/>
              </a:defRPr>
            </a:lvl2pPr>
            <a:lvl3pPr marL="1230313" indent="-247650" algn="l" defTabSz="982663">
              <a:defRPr>
                <a:solidFill>
                  <a:schemeClr val="tx1"/>
                </a:solidFill>
                <a:latin typeface="Arial" charset="0"/>
              </a:defRPr>
            </a:lvl3pPr>
            <a:lvl4pPr marL="1722438" indent="-246063" algn="l" defTabSz="982663">
              <a:defRPr>
                <a:solidFill>
                  <a:schemeClr val="tx1"/>
                </a:solidFill>
                <a:latin typeface="Arial" charset="0"/>
              </a:defRPr>
            </a:lvl4pPr>
            <a:lvl5pPr marL="2212975" indent="-244475" algn="l" defTabSz="982663">
              <a:defRPr>
                <a:solidFill>
                  <a:schemeClr val="tx1"/>
                </a:solidFill>
                <a:latin typeface="Arial" charset="0"/>
              </a:defRPr>
            </a:lvl5pPr>
            <a:lvl6pPr marL="2670175" indent="-244475" defTabSz="982663" fontAlgn="base">
              <a:spcBef>
                <a:spcPct val="0"/>
              </a:spcBef>
              <a:spcAft>
                <a:spcPct val="0"/>
              </a:spcAft>
              <a:defRPr>
                <a:solidFill>
                  <a:schemeClr val="tx1"/>
                </a:solidFill>
                <a:latin typeface="Arial" charset="0"/>
              </a:defRPr>
            </a:lvl6pPr>
            <a:lvl7pPr marL="3127375" indent="-244475" defTabSz="982663" fontAlgn="base">
              <a:spcBef>
                <a:spcPct val="0"/>
              </a:spcBef>
              <a:spcAft>
                <a:spcPct val="0"/>
              </a:spcAft>
              <a:defRPr>
                <a:solidFill>
                  <a:schemeClr val="tx1"/>
                </a:solidFill>
                <a:latin typeface="Arial" charset="0"/>
              </a:defRPr>
            </a:lvl7pPr>
            <a:lvl8pPr marL="3584575" indent="-244475" defTabSz="982663" fontAlgn="base">
              <a:spcBef>
                <a:spcPct val="0"/>
              </a:spcBef>
              <a:spcAft>
                <a:spcPct val="0"/>
              </a:spcAft>
              <a:defRPr>
                <a:solidFill>
                  <a:schemeClr val="tx1"/>
                </a:solidFill>
                <a:latin typeface="Arial" charset="0"/>
              </a:defRPr>
            </a:lvl8pPr>
            <a:lvl9pPr marL="4041775" indent="-244475" defTabSz="982663" fontAlgn="base">
              <a:spcBef>
                <a:spcPct val="0"/>
              </a:spcBef>
              <a:spcAft>
                <a:spcPct val="0"/>
              </a:spcAft>
              <a:defRPr>
                <a:solidFill>
                  <a:schemeClr val="tx1"/>
                </a:solidFill>
                <a:latin typeface="Arial" charset="0"/>
              </a:defRPr>
            </a:lvl9pPr>
          </a:lstStyle>
          <a:p>
            <a:pPr algn="r"/>
            <a:fld id="{07553FDA-01AD-450E-A76B-EECC0FB8228B}" type="slidenum">
              <a:rPr lang="it-IT" altLang="x-none" sz="1200" smtClean="0">
                <a:solidFill>
                  <a:prstClr val="black"/>
                </a:solidFill>
                <a:cs typeface="Arial" charset="0"/>
              </a:rPr>
              <a:pPr algn="r"/>
              <a:t>1</a:t>
            </a:fld>
            <a:endParaRPr lang="it-IT" altLang="x-none" sz="1200">
              <a:solidFill>
                <a:prstClr val="black"/>
              </a:solidFill>
              <a:cs typeface="Arial" charset="0"/>
            </a:endParaRPr>
          </a:p>
        </p:txBody>
      </p:sp>
      <p:sp>
        <p:nvSpPr>
          <p:cNvPr id="136195" name="Text Box 2"/>
          <p:cNvSpPr txBox="1">
            <a:spLocks noChangeArrowheads="1"/>
          </p:cNvSpPr>
          <p:nvPr/>
        </p:nvSpPr>
        <p:spPr bwMode="auto">
          <a:xfrm>
            <a:off x="1004162" y="695227"/>
            <a:ext cx="4848064" cy="3427528"/>
          </a:xfrm>
          <a:prstGeom prst="rect">
            <a:avLst/>
          </a:prstGeom>
          <a:solidFill>
            <a:srgbClr val="FFFFFF"/>
          </a:solidFill>
          <a:ln w="9525">
            <a:solidFill>
              <a:srgbClr val="000000"/>
            </a:solidFill>
            <a:miter lim="800000"/>
            <a:headEnd/>
            <a:tailEnd/>
          </a:ln>
        </p:spPr>
        <p:txBody>
          <a:bodyPr wrap="none" lIns="98370" tIns="49185" rIns="98370" bIns="49185" anchor="ctr"/>
          <a:lstStyle>
            <a:lvl1pPr algn="l" defTabSz="982663">
              <a:defRPr>
                <a:solidFill>
                  <a:schemeClr val="tx1"/>
                </a:solidFill>
                <a:latin typeface="Arial" charset="0"/>
              </a:defRPr>
            </a:lvl1pPr>
            <a:lvl2pPr marL="798513" indent="-306388" algn="l" defTabSz="982663">
              <a:defRPr>
                <a:solidFill>
                  <a:schemeClr val="tx1"/>
                </a:solidFill>
                <a:latin typeface="Arial" charset="0"/>
              </a:defRPr>
            </a:lvl2pPr>
            <a:lvl3pPr marL="1230313" indent="-247650" algn="l" defTabSz="982663">
              <a:defRPr>
                <a:solidFill>
                  <a:schemeClr val="tx1"/>
                </a:solidFill>
                <a:latin typeface="Arial" charset="0"/>
              </a:defRPr>
            </a:lvl3pPr>
            <a:lvl4pPr marL="1722438" indent="-246063" algn="l" defTabSz="982663">
              <a:defRPr>
                <a:solidFill>
                  <a:schemeClr val="tx1"/>
                </a:solidFill>
                <a:latin typeface="Arial" charset="0"/>
              </a:defRPr>
            </a:lvl4pPr>
            <a:lvl5pPr marL="2212975" indent="-244475" algn="l" defTabSz="982663">
              <a:defRPr>
                <a:solidFill>
                  <a:schemeClr val="tx1"/>
                </a:solidFill>
                <a:latin typeface="Arial" charset="0"/>
              </a:defRPr>
            </a:lvl5pPr>
            <a:lvl6pPr marL="2670175" indent="-244475" defTabSz="982663" fontAlgn="base">
              <a:spcBef>
                <a:spcPct val="0"/>
              </a:spcBef>
              <a:spcAft>
                <a:spcPct val="0"/>
              </a:spcAft>
              <a:defRPr>
                <a:solidFill>
                  <a:schemeClr val="tx1"/>
                </a:solidFill>
                <a:latin typeface="Arial" charset="0"/>
              </a:defRPr>
            </a:lvl6pPr>
            <a:lvl7pPr marL="3127375" indent="-244475" defTabSz="982663" fontAlgn="base">
              <a:spcBef>
                <a:spcPct val="0"/>
              </a:spcBef>
              <a:spcAft>
                <a:spcPct val="0"/>
              </a:spcAft>
              <a:defRPr>
                <a:solidFill>
                  <a:schemeClr val="tx1"/>
                </a:solidFill>
                <a:latin typeface="Arial" charset="0"/>
              </a:defRPr>
            </a:lvl7pPr>
            <a:lvl8pPr marL="3584575" indent="-244475" defTabSz="982663" fontAlgn="base">
              <a:spcBef>
                <a:spcPct val="0"/>
              </a:spcBef>
              <a:spcAft>
                <a:spcPct val="0"/>
              </a:spcAft>
              <a:defRPr>
                <a:solidFill>
                  <a:schemeClr val="tx1"/>
                </a:solidFill>
                <a:latin typeface="Arial" charset="0"/>
              </a:defRPr>
            </a:lvl8pPr>
            <a:lvl9pPr marL="4041775" indent="-244475" defTabSz="982663" fontAlgn="base">
              <a:spcBef>
                <a:spcPct val="0"/>
              </a:spcBef>
              <a:spcAft>
                <a:spcPct val="0"/>
              </a:spcAft>
              <a:defRPr>
                <a:solidFill>
                  <a:schemeClr val="tx1"/>
                </a:solidFill>
                <a:latin typeface="Arial" charset="0"/>
              </a:defRPr>
            </a:lvl9pPr>
          </a:lstStyle>
          <a:p>
            <a:pPr algn="ctr"/>
            <a:endParaRPr lang="ca-ES" altLang="x-none" sz="1900">
              <a:solidFill>
                <a:prstClr val="black"/>
              </a:solidFill>
              <a:cs typeface="Arial" charset="0"/>
            </a:endParaRPr>
          </a:p>
        </p:txBody>
      </p:sp>
      <p:sp>
        <p:nvSpPr>
          <p:cNvPr id="136196" name="Rectangle 3"/>
          <p:cNvSpPr>
            <a:spLocks noGrp="1" noChangeArrowheads="1"/>
          </p:cNvSpPr>
          <p:nvPr>
            <p:ph type="body"/>
          </p:nvPr>
        </p:nvSpPr>
        <p:spPr>
          <a:xfrm>
            <a:off x="684509" y="4342222"/>
            <a:ext cx="5487369" cy="4115389"/>
          </a:xfrm>
        </p:spPr>
        <p:txBody>
          <a:bodyPr wrap="none" lIns="88911" tIns="44457" rIns="88911" bIns="44457" anchor="ctr"/>
          <a:lstStyle/>
          <a:p>
            <a:r>
              <a:rPr lang="it-IT" altLang="x-none" dirty="0" err="1"/>
              <a:t>Good</a:t>
            </a:r>
            <a:r>
              <a:rPr lang="it-IT" altLang="x-none" dirty="0"/>
              <a:t> </a:t>
            </a:r>
            <a:r>
              <a:rPr lang="it-IT" altLang="x-none" dirty="0" err="1"/>
              <a:t>morning</a:t>
            </a:r>
            <a:r>
              <a:rPr lang="it-IT" altLang="x-none" dirty="0"/>
              <a:t> to </a:t>
            </a:r>
            <a:r>
              <a:rPr lang="it-IT" altLang="x-none" dirty="0" err="1"/>
              <a:t>everyone</a:t>
            </a:r>
            <a:r>
              <a:rPr lang="it-IT" altLang="x-none" dirty="0"/>
              <a:t>. My </a:t>
            </a:r>
            <a:r>
              <a:rPr lang="it-IT" altLang="x-none" dirty="0" err="1"/>
              <a:t>name</a:t>
            </a:r>
            <a:r>
              <a:rPr lang="it-IT" altLang="x-none" dirty="0"/>
              <a:t> </a:t>
            </a:r>
            <a:r>
              <a:rPr lang="it-IT" altLang="x-none" dirty="0" err="1"/>
              <a:t>is</a:t>
            </a:r>
            <a:r>
              <a:rPr lang="it-IT" altLang="x-none" dirty="0"/>
              <a:t> Toni Giorgino, and </a:t>
            </a:r>
            <a:r>
              <a:rPr lang="it-IT" altLang="x-none" dirty="0" err="1"/>
              <a:t>it</a:t>
            </a:r>
            <a:r>
              <a:rPr lang="it-IT" altLang="x-none" dirty="0"/>
              <a:t> </a:t>
            </a:r>
            <a:r>
              <a:rPr lang="it-IT" altLang="x-none" dirty="0" err="1"/>
              <a:t>is</a:t>
            </a:r>
            <a:r>
              <a:rPr lang="it-IT" altLang="x-none" dirty="0"/>
              <a:t> </a:t>
            </a:r>
            <a:r>
              <a:rPr lang="it-IT" altLang="x-none" dirty="0" err="1"/>
              <a:t>my</a:t>
            </a:r>
            <a:r>
              <a:rPr lang="it-IT" altLang="x-none" dirty="0"/>
              <a:t> </a:t>
            </a:r>
            <a:r>
              <a:rPr lang="it-IT" altLang="x-none" dirty="0" err="1"/>
              <a:t>pleasure</a:t>
            </a:r>
            <a:r>
              <a:rPr lang="it-IT" altLang="x-none" dirty="0"/>
              <a:t> to be a guest in </a:t>
            </a:r>
            <a:r>
              <a:rPr lang="it-IT" altLang="x-none" dirty="0" err="1"/>
              <a:t>your</a:t>
            </a:r>
            <a:r>
              <a:rPr lang="it-IT" altLang="x-none" dirty="0"/>
              <a:t> </a:t>
            </a:r>
            <a:r>
              <a:rPr lang="it-IT" altLang="x-none" dirty="0" err="1"/>
              <a:t>course</a:t>
            </a:r>
            <a:r>
              <a:rPr lang="it-IT" altLang="x-none" dirty="0"/>
              <a:t>.</a:t>
            </a:r>
          </a:p>
          <a:p>
            <a:r>
              <a:rPr lang="it-IT" altLang="x-none" dirty="0" err="1"/>
              <a:t>Today</a:t>
            </a:r>
            <a:r>
              <a:rPr lang="it-IT" altLang="x-none" dirty="0"/>
              <a:t> </a:t>
            </a:r>
            <a:r>
              <a:rPr lang="it-IT" altLang="x-none" dirty="0" err="1"/>
              <a:t>I’d</a:t>
            </a:r>
            <a:r>
              <a:rPr lang="it-IT" altLang="x-none" dirty="0"/>
              <a:t> </a:t>
            </a:r>
            <a:r>
              <a:rPr lang="it-IT" altLang="x-none" dirty="0" err="1"/>
              <a:t>like</a:t>
            </a:r>
            <a:r>
              <a:rPr lang="it-IT" altLang="x-none" dirty="0"/>
              <a:t> to </a:t>
            </a:r>
            <a:r>
              <a:rPr lang="it-IT" altLang="x-none" dirty="0" err="1"/>
              <a:t>give</a:t>
            </a:r>
            <a:r>
              <a:rPr lang="it-IT" altLang="x-none" dirty="0"/>
              <a:t> </a:t>
            </a:r>
            <a:r>
              <a:rPr lang="it-IT" altLang="x-none" dirty="0" err="1"/>
              <a:t>you</a:t>
            </a:r>
            <a:r>
              <a:rPr lang="it-IT" altLang="x-none" dirty="0"/>
              <a:t> an </a:t>
            </a:r>
            <a:r>
              <a:rPr lang="it-IT" altLang="x-none" dirty="0" err="1"/>
              <a:t>overview</a:t>
            </a:r>
            <a:r>
              <a:rPr lang="it-IT" altLang="x-none" dirty="0"/>
              <a:t> of the use of </a:t>
            </a:r>
            <a:r>
              <a:rPr lang="it-IT" altLang="x-none" dirty="0" err="1"/>
              <a:t>Markov</a:t>
            </a:r>
            <a:r>
              <a:rPr lang="it-IT" altLang="x-none" dirty="0"/>
              <a:t>-state </a:t>
            </a:r>
            <a:r>
              <a:rPr lang="it-IT" altLang="x-none" dirty="0" err="1"/>
              <a:t>based</a:t>
            </a:r>
            <a:r>
              <a:rPr lang="it-IT" altLang="x-none" dirty="0"/>
              <a:t> </a:t>
            </a:r>
            <a:r>
              <a:rPr lang="it-IT" altLang="x-none" dirty="0" err="1"/>
              <a:t>methods</a:t>
            </a:r>
            <a:r>
              <a:rPr lang="it-IT" altLang="x-none" dirty="0"/>
              <a:t> in </a:t>
            </a:r>
            <a:r>
              <a:rPr lang="it-IT" altLang="x-none" dirty="0" err="1"/>
              <a:t>biomolecular</a:t>
            </a:r>
            <a:r>
              <a:rPr lang="it-IT" altLang="x-none" dirty="0"/>
              <a:t> </a:t>
            </a:r>
            <a:r>
              <a:rPr lang="it-IT" altLang="x-none" dirty="0" err="1"/>
              <a:t>simulations</a:t>
            </a:r>
            <a:r>
              <a:rPr lang="it-IT" altLang="x-none" dirty="0"/>
              <a:t>.</a:t>
            </a:r>
            <a:endParaRPr lang="x-none" altLang="x-none"/>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I’ll show this concept with one example. Here we have a protein domain (the SH2 domain) and a peptide, which incidentally is recognized  with high specificity.</a:t>
            </a:r>
          </a:p>
          <a:p>
            <a:r>
              <a:rPr lang="en-GB" dirty="0"/>
              <a:t>Assume, for a second, that the only structural parameter determining the progress of </a:t>
            </a:r>
            <a:r>
              <a:rPr lang="en-GB" dirty="0" err="1"/>
              <a:t>bidning</a:t>
            </a:r>
            <a:r>
              <a:rPr lang="en-GB" dirty="0"/>
              <a:t> is the position of the </a:t>
            </a:r>
            <a:r>
              <a:rPr lang="en-GB" dirty="0" err="1"/>
              <a:t>center</a:t>
            </a:r>
            <a:r>
              <a:rPr lang="en-GB" dirty="0"/>
              <a:t> of mass of the peptide.</a:t>
            </a:r>
          </a:p>
          <a:p>
            <a:endParaRPr lang="en-GB" dirty="0"/>
          </a:p>
          <a:p>
            <a:r>
              <a:rPr lang="en-GB" dirty="0"/>
              <a:t>Then, I  can discretize, or partition the space around the protein in small subdomains. They may be cubic, or not, it does not matter. What matters</a:t>
            </a:r>
          </a:p>
          <a:p>
            <a:r>
              <a:rPr lang="en-GB" dirty="0"/>
              <a:t>is that there is a finite number of them, and that I label all of them with a number. </a:t>
            </a:r>
          </a:p>
          <a:p>
            <a:endParaRPr lang="en-GB" dirty="0"/>
          </a:p>
          <a:p>
            <a:r>
              <a:rPr lang="en-GB" dirty="0"/>
              <a:t>At any given time, the </a:t>
            </a:r>
            <a:r>
              <a:rPr lang="en-GB" dirty="0" err="1"/>
              <a:t>center</a:t>
            </a:r>
            <a:r>
              <a:rPr lang="en-GB" dirty="0"/>
              <a:t> of mass of the peptide is in one cell, so I say that the system is in a given state, an integer.</a:t>
            </a:r>
          </a:p>
        </p:txBody>
      </p:sp>
      <p:sp>
        <p:nvSpPr>
          <p:cNvPr id="4" name="Slide Number Placeholder 3"/>
          <p:cNvSpPr>
            <a:spLocks noGrp="1"/>
          </p:cNvSpPr>
          <p:nvPr>
            <p:ph type="sldNum" sz="quarter" idx="5"/>
          </p:nvPr>
        </p:nvSpPr>
        <p:spPr/>
        <p:txBody>
          <a:bodyPr/>
          <a:lstStyle/>
          <a:p>
            <a:pPr>
              <a:defRPr/>
            </a:pPr>
            <a:fld id="{074EDCD1-AEEF-4D69-B5A2-13F1472E778C}" type="slidenum">
              <a:rPr lang="it-IT" altLang="x-none" smtClean="0"/>
              <a:pPr>
                <a:defRPr/>
              </a:pPr>
              <a:t>10</a:t>
            </a:fld>
            <a:endParaRPr lang="it-IT" altLang="x-none"/>
          </a:p>
        </p:txBody>
      </p:sp>
    </p:spTree>
    <p:extLst>
      <p:ext uri="{BB962C8B-B14F-4D97-AF65-F5344CB8AC3E}">
        <p14:creationId xmlns:p14="http://schemas.microsoft.com/office/powerpoint/2010/main" val="40771352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Now comes the interesting part. I set a time interval of tau. I check how does the ligand move between time T, and T plus tau.</a:t>
            </a:r>
          </a:p>
          <a:p>
            <a:endParaRPr lang="en-GB" dirty="0"/>
          </a:p>
          <a:p>
            <a:r>
              <a:rPr lang="en-GB" dirty="0"/>
              <a:t>Suppose that, in the course of the trajectory, the peptide passed five times through state 5. </a:t>
            </a:r>
          </a:p>
          <a:p>
            <a:r>
              <a:rPr lang="en-GB" dirty="0"/>
              <a:t>Consider each of them separately. One of those times, after tau picoseconds, the peptide ended up in state 6.</a:t>
            </a:r>
          </a:p>
          <a:p>
            <a:r>
              <a:rPr lang="en-GB" dirty="0"/>
              <a:t>In two times I have seen it going to state 2.</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GB" dirty="0"/>
              <a:t>Once I have seen it going to state 8. In one case, it did not leave the state 5.</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GB"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GB" dirty="0"/>
              <a:t>I  record all of those counts.</a:t>
            </a:r>
          </a:p>
        </p:txBody>
      </p:sp>
      <p:sp>
        <p:nvSpPr>
          <p:cNvPr id="4" name="Slide Number Placeholder 3"/>
          <p:cNvSpPr>
            <a:spLocks noGrp="1"/>
          </p:cNvSpPr>
          <p:nvPr>
            <p:ph type="sldNum" sz="quarter" idx="5"/>
          </p:nvPr>
        </p:nvSpPr>
        <p:spPr/>
        <p:txBody>
          <a:bodyPr/>
          <a:lstStyle/>
          <a:p>
            <a:pPr>
              <a:defRPr/>
            </a:pPr>
            <a:fld id="{074EDCD1-AEEF-4D69-B5A2-13F1472E778C}" type="slidenum">
              <a:rPr lang="it-IT" altLang="x-none" smtClean="0"/>
              <a:pPr>
                <a:defRPr/>
              </a:pPr>
              <a:t>11</a:t>
            </a:fld>
            <a:endParaRPr lang="it-IT" altLang="x-none"/>
          </a:p>
        </p:txBody>
      </p:sp>
    </p:spTree>
    <p:extLst>
      <p:ext uri="{BB962C8B-B14F-4D97-AF65-F5344CB8AC3E}">
        <p14:creationId xmlns:p14="http://schemas.microsoft.com/office/powerpoint/2010/main" val="36555789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Now, more interesting than the counts, is the probabilities. What is the probability that, given that I am in state 5,  I end up in 6, 2, 8 and so on?</a:t>
            </a:r>
          </a:p>
          <a:p>
            <a:endParaRPr lang="en-GB" dirty="0"/>
          </a:p>
          <a:p>
            <a:r>
              <a:rPr lang="en-GB" dirty="0"/>
              <a:t>Probabilities are just counts T normalized by N. Note that they sum to one, because each destination is mutually exclusive.</a:t>
            </a:r>
          </a:p>
          <a:p>
            <a:endParaRPr lang="en-GB" dirty="0"/>
          </a:p>
          <a:p>
            <a:r>
              <a:rPr lang="en-GB" dirty="0"/>
              <a:t>I record my observations in a row. This will become row 5 of the so called “transition probability matrix”, which is central to MSM. </a:t>
            </a:r>
          </a:p>
          <a:p>
            <a:endParaRPr lang="en-GB" dirty="0"/>
          </a:p>
          <a:p>
            <a:r>
              <a:rPr lang="en-GB" dirty="0"/>
              <a:t>Of course the trajectory will visit other states, not just 5. This means that in principle I can compute all rows of P. Again, sum of each row of matrix P is one.</a:t>
            </a:r>
          </a:p>
        </p:txBody>
      </p:sp>
      <p:sp>
        <p:nvSpPr>
          <p:cNvPr id="4" name="Slide Number Placeholder 3"/>
          <p:cNvSpPr>
            <a:spLocks noGrp="1"/>
          </p:cNvSpPr>
          <p:nvPr>
            <p:ph type="sldNum" sz="quarter" idx="5"/>
          </p:nvPr>
        </p:nvSpPr>
        <p:spPr/>
        <p:txBody>
          <a:bodyPr/>
          <a:lstStyle/>
          <a:p>
            <a:pPr>
              <a:defRPr/>
            </a:pPr>
            <a:fld id="{074EDCD1-AEEF-4D69-B5A2-13F1472E778C}" type="slidenum">
              <a:rPr lang="it-IT" altLang="x-none" smtClean="0"/>
              <a:pPr>
                <a:defRPr/>
              </a:pPr>
              <a:t>12</a:t>
            </a:fld>
            <a:endParaRPr lang="it-IT" altLang="x-none"/>
          </a:p>
        </p:txBody>
      </p:sp>
    </p:spTree>
    <p:extLst>
      <p:ext uri="{BB962C8B-B14F-4D97-AF65-F5344CB8AC3E}">
        <p14:creationId xmlns:p14="http://schemas.microsoft.com/office/powerpoint/2010/main" val="11211256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Up to now I used spatial binning as an example. However, states may be more abstract. For example, imagine, as it is in reality, that the peptide orientation, or flexibility, play a role in binding. Then, we can decide that each spatial location corresponds to multiple states, one per orientation.</a:t>
            </a:r>
          </a:p>
          <a:p>
            <a:endParaRPr lang="en-GB" dirty="0"/>
          </a:p>
          <a:p>
            <a:r>
              <a:rPr lang="en-GB" dirty="0"/>
              <a:t>The logic of counting transitions would still hold, but our discretization of the possible configurations would be more fine.</a:t>
            </a:r>
          </a:p>
          <a:p>
            <a:endParaRPr lang="en-GB" dirty="0"/>
          </a:p>
          <a:p>
            <a:r>
              <a:rPr lang="en-GB" dirty="0"/>
              <a:t>Of course, the total number of states would grow. There is a limit to the number of states because then the matrix becomes too sparse, and many states would not be visited.</a:t>
            </a:r>
          </a:p>
        </p:txBody>
      </p:sp>
      <p:sp>
        <p:nvSpPr>
          <p:cNvPr id="4" name="Slide Number Placeholder 3"/>
          <p:cNvSpPr>
            <a:spLocks noGrp="1"/>
          </p:cNvSpPr>
          <p:nvPr>
            <p:ph type="sldNum" sz="quarter" idx="5"/>
          </p:nvPr>
        </p:nvSpPr>
        <p:spPr/>
        <p:txBody>
          <a:bodyPr/>
          <a:lstStyle/>
          <a:p>
            <a:pPr>
              <a:defRPr/>
            </a:pPr>
            <a:fld id="{074EDCD1-AEEF-4D69-B5A2-13F1472E778C}" type="slidenum">
              <a:rPr lang="it-IT" altLang="x-none" smtClean="0"/>
              <a:pPr>
                <a:defRPr/>
              </a:pPr>
              <a:t>13</a:t>
            </a:fld>
            <a:endParaRPr lang="it-IT" altLang="x-none"/>
          </a:p>
        </p:txBody>
      </p:sp>
    </p:spTree>
    <p:extLst>
      <p:ext uri="{BB962C8B-B14F-4D97-AF65-F5344CB8AC3E}">
        <p14:creationId xmlns:p14="http://schemas.microsoft.com/office/powerpoint/2010/main" val="27238078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Before we mentioned the fact that we can merge multiple trajectories. This is easy. Imagine that you simulated the same system several times, independently. Then, each replica of the ensemble would contribute its own transition counts.</a:t>
            </a:r>
          </a:p>
          <a:p>
            <a:endParaRPr lang="en-GB" dirty="0"/>
          </a:p>
        </p:txBody>
      </p:sp>
      <p:sp>
        <p:nvSpPr>
          <p:cNvPr id="4" name="Slide Number Placeholder 3"/>
          <p:cNvSpPr>
            <a:spLocks noGrp="1"/>
          </p:cNvSpPr>
          <p:nvPr>
            <p:ph type="sldNum" sz="quarter" idx="5"/>
          </p:nvPr>
        </p:nvSpPr>
        <p:spPr/>
        <p:txBody>
          <a:bodyPr/>
          <a:lstStyle/>
          <a:p>
            <a:pPr>
              <a:defRPr/>
            </a:pPr>
            <a:fld id="{074EDCD1-AEEF-4D69-B5A2-13F1472E778C}" type="slidenum">
              <a:rPr lang="it-IT" altLang="x-none" smtClean="0"/>
              <a:pPr>
                <a:defRPr/>
              </a:pPr>
              <a:t>14</a:t>
            </a:fld>
            <a:endParaRPr lang="it-IT" altLang="x-none"/>
          </a:p>
        </p:txBody>
      </p:sp>
    </p:spTree>
    <p:extLst>
      <p:ext uri="{BB962C8B-B14F-4D97-AF65-F5344CB8AC3E}">
        <p14:creationId xmlns:p14="http://schemas.microsoft.com/office/powerpoint/2010/main" val="31815114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is a famous slide showing the spatial and temporal scales that can be achieved with various experimental techniques, and then with simulations.</a:t>
            </a:r>
          </a:p>
          <a:p>
            <a:r>
              <a:rPr lang="en-GB" dirty="0"/>
              <a:t>Observing “slow” phenomena by simulation is prohibitive (thick line). Our Markov </a:t>
            </a:r>
            <a:r>
              <a:rPr lang="en-GB" dirty="0" err="1"/>
              <a:t>tradeoff</a:t>
            </a:r>
            <a:r>
              <a:rPr lang="en-GB" dirty="0"/>
              <a:t>, in principle, enables to use multiple short trajectories instead of one long one.</a:t>
            </a:r>
          </a:p>
        </p:txBody>
      </p:sp>
      <p:sp>
        <p:nvSpPr>
          <p:cNvPr id="4" name="Slide Number Placeholder 3"/>
          <p:cNvSpPr>
            <a:spLocks noGrp="1"/>
          </p:cNvSpPr>
          <p:nvPr>
            <p:ph type="sldNum" sz="quarter" idx="5"/>
          </p:nvPr>
        </p:nvSpPr>
        <p:spPr/>
        <p:txBody>
          <a:bodyPr/>
          <a:lstStyle/>
          <a:p>
            <a:pPr>
              <a:defRPr/>
            </a:pPr>
            <a:fld id="{074EDCD1-AEEF-4D69-B5A2-13F1472E778C}" type="slidenum">
              <a:rPr lang="it-IT" altLang="x-none" smtClean="0"/>
              <a:pPr>
                <a:defRPr/>
              </a:pPr>
              <a:t>15</a:t>
            </a:fld>
            <a:endParaRPr lang="it-IT" altLang="x-none"/>
          </a:p>
        </p:txBody>
      </p:sp>
    </p:spTree>
    <p:extLst>
      <p:ext uri="{BB962C8B-B14F-4D97-AF65-F5344CB8AC3E}">
        <p14:creationId xmlns:p14="http://schemas.microsoft.com/office/powerpoint/2010/main" val="39070095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Up to now I provided an overview to convince you of the centrality of discretization and counting. Now let’s see a little what can we do with this model.</a:t>
            </a:r>
          </a:p>
        </p:txBody>
      </p:sp>
      <p:sp>
        <p:nvSpPr>
          <p:cNvPr id="4" name="Slide Number Placeholder 3"/>
          <p:cNvSpPr>
            <a:spLocks noGrp="1"/>
          </p:cNvSpPr>
          <p:nvPr>
            <p:ph type="sldNum" sz="quarter" idx="5"/>
          </p:nvPr>
        </p:nvSpPr>
        <p:spPr/>
        <p:txBody>
          <a:bodyPr/>
          <a:lstStyle/>
          <a:p>
            <a:pPr>
              <a:defRPr/>
            </a:pPr>
            <a:fld id="{074EDCD1-AEEF-4D69-B5A2-13F1472E778C}" type="slidenum">
              <a:rPr lang="it-IT" altLang="x-none" smtClean="0"/>
              <a:pPr>
                <a:defRPr/>
              </a:pPr>
              <a:t>23</a:t>
            </a:fld>
            <a:endParaRPr lang="it-IT" altLang="x-none"/>
          </a:p>
        </p:txBody>
      </p:sp>
    </p:spTree>
    <p:extLst>
      <p:ext uri="{BB962C8B-B14F-4D97-AF65-F5344CB8AC3E}">
        <p14:creationId xmlns:p14="http://schemas.microsoft.com/office/powerpoint/2010/main" val="16860153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First of all, we are talking about discrete time </a:t>
            </a:r>
            <a:r>
              <a:rPr lang="en-GB" dirty="0" err="1"/>
              <a:t>markov</a:t>
            </a:r>
            <a:r>
              <a:rPr lang="en-GB" dirty="0"/>
              <a:t> chains. Read.</a:t>
            </a:r>
          </a:p>
        </p:txBody>
      </p:sp>
      <p:sp>
        <p:nvSpPr>
          <p:cNvPr id="4" name="Slide Number Placeholder 3"/>
          <p:cNvSpPr>
            <a:spLocks noGrp="1"/>
          </p:cNvSpPr>
          <p:nvPr>
            <p:ph type="sldNum" sz="quarter" idx="5"/>
          </p:nvPr>
        </p:nvSpPr>
        <p:spPr/>
        <p:txBody>
          <a:bodyPr/>
          <a:lstStyle/>
          <a:p>
            <a:pPr>
              <a:defRPr/>
            </a:pPr>
            <a:fld id="{074EDCD1-AEEF-4D69-B5A2-13F1472E778C}" type="slidenum">
              <a:rPr lang="it-IT" altLang="x-none" smtClean="0"/>
              <a:pPr>
                <a:defRPr/>
              </a:pPr>
              <a:t>24</a:t>
            </a:fld>
            <a:endParaRPr lang="it-IT" altLang="x-none"/>
          </a:p>
        </p:txBody>
      </p:sp>
    </p:spTree>
    <p:extLst>
      <p:ext uri="{BB962C8B-B14F-4D97-AF65-F5344CB8AC3E}">
        <p14:creationId xmlns:p14="http://schemas.microsoft.com/office/powerpoint/2010/main" val="29441031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central structure of a MC is the transition probability matrix. Suppose we have two states. A and E. For each we have a probability to stay (after the time interval tau) or to change. We collect these probabilities in a suitable matrix.</a:t>
            </a:r>
          </a:p>
        </p:txBody>
      </p:sp>
      <p:sp>
        <p:nvSpPr>
          <p:cNvPr id="4" name="Slide Number Placeholder 3"/>
          <p:cNvSpPr>
            <a:spLocks noGrp="1"/>
          </p:cNvSpPr>
          <p:nvPr>
            <p:ph type="sldNum" sz="quarter" idx="5"/>
          </p:nvPr>
        </p:nvSpPr>
        <p:spPr/>
        <p:txBody>
          <a:bodyPr/>
          <a:lstStyle/>
          <a:p>
            <a:pPr>
              <a:defRPr/>
            </a:pPr>
            <a:fld id="{074EDCD1-AEEF-4D69-B5A2-13F1472E778C}" type="slidenum">
              <a:rPr lang="it-IT" altLang="x-none" smtClean="0"/>
              <a:pPr>
                <a:defRPr/>
              </a:pPr>
              <a:t>25</a:t>
            </a:fld>
            <a:endParaRPr lang="it-IT" altLang="x-none"/>
          </a:p>
        </p:txBody>
      </p:sp>
    </p:spTree>
    <p:extLst>
      <p:ext uri="{BB962C8B-B14F-4D97-AF65-F5344CB8AC3E}">
        <p14:creationId xmlns:p14="http://schemas.microsoft.com/office/powerpoint/2010/main" val="23564694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Two states are not very interesting though. Let’s try with three. Let’s say that we model the weather. The weather of any given day may be ither sunny, cloudy or rainy.</a:t>
            </a:r>
          </a:p>
          <a:p>
            <a:endParaRPr lang="en-GB" dirty="0"/>
          </a:p>
          <a:p>
            <a:r>
              <a:rPr lang="en-GB" dirty="0"/>
              <a:t>The weather on any given day maybe either sunny cloudy or rainy. Here on the graph you can see the probability is to transition from one state to the other. For example suppose that today is rainy. What is the probability that tomorrow is sunny? It’s 0.4 recall this value </a:t>
            </a:r>
            <a:r>
              <a:rPr lang="en-GB" dirty="0" err="1"/>
              <a:t>P_rs</a:t>
            </a:r>
            <a:r>
              <a:rPr lang="en-GB" dirty="0"/>
              <a:t>.</a:t>
            </a:r>
          </a:p>
          <a:p>
            <a:endParaRPr lang="en-GB" dirty="0"/>
          </a:p>
          <a:p>
            <a:r>
              <a:rPr lang="en-GB" dirty="0"/>
              <a:t>On the top right I have prepared the transition probability matrix corresponding to the graph. Can you match the state numbers with the state names?</a:t>
            </a:r>
          </a:p>
        </p:txBody>
      </p:sp>
      <p:sp>
        <p:nvSpPr>
          <p:cNvPr id="4" name="Slide Number Placeholder 3"/>
          <p:cNvSpPr>
            <a:spLocks noGrp="1"/>
          </p:cNvSpPr>
          <p:nvPr>
            <p:ph type="sldNum" sz="quarter" idx="5"/>
          </p:nvPr>
        </p:nvSpPr>
        <p:spPr/>
        <p:txBody>
          <a:bodyPr/>
          <a:lstStyle/>
          <a:p>
            <a:pPr>
              <a:defRPr/>
            </a:pPr>
            <a:fld id="{074EDCD1-AEEF-4D69-B5A2-13F1472E778C}" type="slidenum">
              <a:rPr lang="it-IT" altLang="x-none" smtClean="0"/>
              <a:pPr>
                <a:defRPr/>
              </a:pPr>
              <a:t>26</a:t>
            </a:fld>
            <a:endParaRPr lang="it-IT" altLang="x-none"/>
          </a:p>
        </p:txBody>
      </p:sp>
    </p:spTree>
    <p:extLst>
      <p:ext uri="{BB962C8B-B14F-4D97-AF65-F5344CB8AC3E}">
        <p14:creationId xmlns:p14="http://schemas.microsoft.com/office/powerpoint/2010/main" val="27267650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Markov-state modelling techniques, MSM for short, are a relatively new methods to </a:t>
            </a:r>
            <a:r>
              <a:rPr lang="en-GB" dirty="0" err="1"/>
              <a:t>analyze</a:t>
            </a:r>
            <a:r>
              <a:rPr lang="en-GB" dirty="0"/>
              <a:t> large sets of trajectories. </a:t>
            </a:r>
          </a:p>
          <a:p>
            <a:endParaRPr lang="en-GB" dirty="0"/>
          </a:p>
          <a:p>
            <a:r>
              <a:rPr lang="en-GB" dirty="0"/>
              <a:t>They have been first published around 2009. The idea behind MSM is that they enable the reconstruction of structural, thermodynamic and kinetic information from simulated trajectories. Importantly, they can be constructed on the basis of unbiased simulations, which means that one does not need to set a reaction coordinate a priori. </a:t>
            </a:r>
          </a:p>
          <a:p>
            <a:endParaRPr lang="en-GB" dirty="0"/>
          </a:p>
          <a:p>
            <a:r>
              <a:rPr lang="en-GB" dirty="0"/>
              <a:t>On the other hand, they require large-scale data, generally beyond microseconds, but this is becoming more and more accessible.</a:t>
            </a:r>
          </a:p>
          <a:p>
            <a:endParaRPr lang="en-GB" dirty="0"/>
          </a:p>
          <a:p>
            <a:r>
              <a:rPr lang="en-GB" dirty="0"/>
              <a:t>There are several success cases in the literature, as we will see in the last slides and in the references that I will provide you: reconstruction of folding pathways of peptides ab initio, drug binding, modulation of disordered ensembles, and so on.</a:t>
            </a:r>
          </a:p>
        </p:txBody>
      </p:sp>
      <p:sp>
        <p:nvSpPr>
          <p:cNvPr id="4" name="Slide Number Placeholder 3"/>
          <p:cNvSpPr>
            <a:spLocks noGrp="1"/>
          </p:cNvSpPr>
          <p:nvPr>
            <p:ph type="sldNum" sz="quarter" idx="5"/>
          </p:nvPr>
        </p:nvSpPr>
        <p:spPr/>
        <p:txBody>
          <a:bodyPr/>
          <a:lstStyle/>
          <a:p>
            <a:pPr>
              <a:defRPr/>
            </a:pPr>
            <a:fld id="{074EDCD1-AEEF-4D69-B5A2-13F1472E778C}" type="slidenum">
              <a:rPr lang="it-IT" altLang="x-none" smtClean="0"/>
              <a:pPr>
                <a:defRPr/>
              </a:pPr>
              <a:t>2</a:t>
            </a:fld>
            <a:endParaRPr lang="it-IT" altLang="x-none"/>
          </a:p>
        </p:txBody>
      </p:sp>
    </p:spTree>
    <p:extLst>
      <p:ext uri="{BB962C8B-B14F-4D97-AF65-F5344CB8AC3E}">
        <p14:creationId xmlns:p14="http://schemas.microsoft.com/office/powerpoint/2010/main" val="155499652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first thing that we can do with this graph that is with its probability matrix is to generate samples from it. </a:t>
            </a:r>
          </a:p>
          <a:p>
            <a:endParaRPr lang="en-GB" dirty="0"/>
          </a:p>
          <a:p>
            <a:r>
              <a:rPr lang="en-GB" dirty="0"/>
              <a:t>Let’s start at times zero from state 1. We roll the dice and follow the probabilities of going from sunny to any other state. Turns out that the state for the next day, time = 1, is again state one.</a:t>
            </a:r>
          </a:p>
          <a:p>
            <a:r>
              <a:rPr lang="en-GB" dirty="0"/>
              <a:t>This is not surprising because when you are in state one the the highest probability is to remain in itself.</a:t>
            </a:r>
          </a:p>
          <a:p>
            <a:endParaRPr lang="en-GB" dirty="0"/>
          </a:p>
          <a:p>
            <a:r>
              <a:rPr lang="en-GB" dirty="0"/>
              <a:t>Now we go to time two. Again we follow the probabilities, which are the same as before by constructions, and it turns out that we again remain in state one.</a:t>
            </a:r>
          </a:p>
          <a:p>
            <a:endParaRPr lang="en-GB"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GB" dirty="0"/>
              <a:t>Then we go to time three. Again we roll the probabilities,  but this time we got to state two.</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GB"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GB" dirty="0"/>
              <a:t>You can continue this process indefinitely. I did extract 30 samples and this is the sequence of states that I got. If you want to produce this example you can go on this website where I have put all the code.</a:t>
            </a:r>
          </a:p>
          <a:p>
            <a:endParaRPr lang="en-GB" dirty="0"/>
          </a:p>
          <a:p>
            <a:endParaRPr lang="en-GB" dirty="0"/>
          </a:p>
          <a:p>
            <a:endParaRPr lang="en-GB" dirty="0"/>
          </a:p>
          <a:p>
            <a:endParaRPr lang="en-GB" dirty="0"/>
          </a:p>
          <a:p>
            <a:endParaRPr lang="en-GB" dirty="0"/>
          </a:p>
        </p:txBody>
      </p:sp>
      <p:sp>
        <p:nvSpPr>
          <p:cNvPr id="4" name="Slide Number Placeholder 3"/>
          <p:cNvSpPr>
            <a:spLocks noGrp="1"/>
          </p:cNvSpPr>
          <p:nvPr>
            <p:ph type="sldNum" sz="quarter" idx="5"/>
          </p:nvPr>
        </p:nvSpPr>
        <p:spPr/>
        <p:txBody>
          <a:bodyPr/>
          <a:lstStyle/>
          <a:p>
            <a:pPr>
              <a:defRPr/>
            </a:pPr>
            <a:fld id="{074EDCD1-AEEF-4D69-B5A2-13F1472E778C}" type="slidenum">
              <a:rPr lang="it-IT" altLang="x-none" smtClean="0"/>
              <a:pPr>
                <a:defRPr/>
              </a:pPr>
              <a:t>27</a:t>
            </a:fld>
            <a:endParaRPr lang="it-IT" altLang="x-none"/>
          </a:p>
        </p:txBody>
      </p:sp>
    </p:spTree>
    <p:extLst>
      <p:ext uri="{BB962C8B-B14F-4D97-AF65-F5344CB8AC3E}">
        <p14:creationId xmlns:p14="http://schemas.microsoft.com/office/powerpoint/2010/main" val="211376711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Now let’s see the first question that we can ask on our model. </a:t>
            </a:r>
          </a:p>
          <a:p>
            <a:endParaRPr lang="en-GB" dirty="0"/>
          </a:p>
          <a:p>
            <a:r>
              <a:rPr lang="en-GB" dirty="0"/>
              <a:t>Suppose that Suppose that we play this game for a very long long time, for example that I extract 1000 samples. How many times would I be  in state one, state two or state three?</a:t>
            </a:r>
          </a:p>
          <a:p>
            <a:endParaRPr lang="en-GB" dirty="0"/>
          </a:p>
          <a:p>
            <a:r>
              <a:rPr lang="en-GB" dirty="0"/>
              <a:t>I can simply do it by counting: I just tally how many times I see the states, then I divide by the number of samples that I’ve taken. The numbers that you see are the results.</a:t>
            </a:r>
          </a:p>
          <a:p>
            <a:endParaRPr lang="en-GB" dirty="0"/>
          </a:p>
          <a:p>
            <a:r>
              <a:rPr lang="en-GB" dirty="0"/>
              <a:t>It’s clear that state 1, in the long term, is the most probable. These are our so-called asymptotic, or equilibrium, probabilities.</a:t>
            </a:r>
          </a:p>
        </p:txBody>
      </p:sp>
      <p:sp>
        <p:nvSpPr>
          <p:cNvPr id="4" name="Slide Number Placeholder 3"/>
          <p:cNvSpPr>
            <a:spLocks noGrp="1"/>
          </p:cNvSpPr>
          <p:nvPr>
            <p:ph type="sldNum" sz="quarter" idx="5"/>
          </p:nvPr>
        </p:nvSpPr>
        <p:spPr/>
        <p:txBody>
          <a:bodyPr/>
          <a:lstStyle/>
          <a:p>
            <a:pPr>
              <a:defRPr/>
            </a:pPr>
            <a:fld id="{074EDCD1-AEEF-4D69-B5A2-13F1472E778C}" type="slidenum">
              <a:rPr lang="it-IT" altLang="x-none" smtClean="0"/>
              <a:pPr>
                <a:defRPr/>
              </a:pPr>
              <a:t>28</a:t>
            </a:fld>
            <a:endParaRPr lang="it-IT" altLang="x-none"/>
          </a:p>
        </p:txBody>
      </p:sp>
    </p:spTree>
    <p:extLst>
      <p:ext uri="{BB962C8B-B14F-4D97-AF65-F5344CB8AC3E}">
        <p14:creationId xmlns:p14="http://schemas.microsoft.com/office/powerpoint/2010/main" val="7445326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One important features of equilibrium probabilities is that they represent nothing less than the free energy of the system.</a:t>
            </a:r>
          </a:p>
          <a:p>
            <a:r>
              <a:rPr lang="en-GB" dirty="0"/>
              <a:t>To compute free energy is it’s enough to compute minus the </a:t>
            </a:r>
            <a:r>
              <a:rPr lang="en-GB" dirty="0" err="1"/>
              <a:t>Boltzman</a:t>
            </a:r>
            <a:r>
              <a:rPr lang="en-GB" dirty="0"/>
              <a:t> constant, times the temperature, times for the logarithm of the probability.</a:t>
            </a:r>
          </a:p>
          <a:p>
            <a:r>
              <a:rPr lang="en-GB" dirty="0"/>
              <a:t>Since to be energies have an arbitrary zero it is convenient to assign to the most probable state the free energy of zero and to make sure the others in comparison, as I have done in the third column.</a:t>
            </a:r>
          </a:p>
          <a:p>
            <a:endParaRPr lang="en-GB" dirty="0"/>
          </a:p>
          <a:p>
            <a:endParaRPr lang="en-GB" dirty="0"/>
          </a:p>
        </p:txBody>
      </p:sp>
      <p:sp>
        <p:nvSpPr>
          <p:cNvPr id="4" name="Slide Number Placeholder 3"/>
          <p:cNvSpPr>
            <a:spLocks noGrp="1"/>
          </p:cNvSpPr>
          <p:nvPr>
            <p:ph type="sldNum" sz="quarter" idx="5"/>
          </p:nvPr>
        </p:nvSpPr>
        <p:spPr/>
        <p:txBody>
          <a:bodyPr/>
          <a:lstStyle/>
          <a:p>
            <a:pPr>
              <a:defRPr/>
            </a:pPr>
            <a:fld id="{074EDCD1-AEEF-4D69-B5A2-13F1472E778C}" type="slidenum">
              <a:rPr lang="it-IT" altLang="x-none" smtClean="0"/>
              <a:pPr>
                <a:defRPr/>
              </a:pPr>
              <a:t>29</a:t>
            </a:fld>
            <a:endParaRPr lang="it-IT" altLang="x-none"/>
          </a:p>
        </p:txBody>
      </p:sp>
    </p:spTree>
    <p:extLst>
      <p:ext uri="{BB962C8B-B14F-4D97-AF65-F5344CB8AC3E}">
        <p14:creationId xmlns:p14="http://schemas.microsoft.com/office/powerpoint/2010/main" val="106235279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GB" dirty="0"/>
              <a:t>Now this is nice however usually I don’t have the luxury of a very very long trajectory from which up to obtain the state accounts. Very important property of Markov processes is that I can obtain the equilibrium probabilities directly from the transition probability matrix.</a:t>
            </a:r>
          </a:p>
          <a:p>
            <a:endParaRPr lang="en-GB" dirty="0"/>
          </a:p>
          <a:p>
            <a:r>
              <a:rPr lang="en-GB" dirty="0"/>
              <a:t>This is done mathematically with the procedure which is called extracting the eigenvectors of matrix P. Again, if you are interested, the code in the website shows the details.</a:t>
            </a:r>
          </a:p>
          <a:p>
            <a:endParaRPr lang="en-GB" dirty="0"/>
          </a:p>
        </p:txBody>
      </p:sp>
      <p:sp>
        <p:nvSpPr>
          <p:cNvPr id="4" name="Slide Number Placeholder 3"/>
          <p:cNvSpPr>
            <a:spLocks noGrp="1"/>
          </p:cNvSpPr>
          <p:nvPr>
            <p:ph type="sldNum" sz="quarter" idx="5"/>
          </p:nvPr>
        </p:nvSpPr>
        <p:spPr/>
        <p:txBody>
          <a:bodyPr/>
          <a:lstStyle/>
          <a:p>
            <a:pPr>
              <a:defRPr/>
            </a:pPr>
            <a:fld id="{074EDCD1-AEEF-4D69-B5A2-13F1472E778C}" type="slidenum">
              <a:rPr lang="it-IT" altLang="x-none" smtClean="0"/>
              <a:pPr>
                <a:defRPr/>
              </a:pPr>
              <a:t>30</a:t>
            </a:fld>
            <a:endParaRPr lang="it-IT" altLang="x-none"/>
          </a:p>
        </p:txBody>
      </p:sp>
    </p:spTree>
    <p:extLst>
      <p:ext uri="{BB962C8B-B14F-4D97-AF65-F5344CB8AC3E}">
        <p14:creationId xmlns:p14="http://schemas.microsoft.com/office/powerpoint/2010/main" val="319642232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a:defRPr/>
            </a:pPr>
            <a:fld id="{074EDCD1-AEEF-4D69-B5A2-13F1472E778C}" type="slidenum">
              <a:rPr lang="it-IT" altLang="x-none" smtClean="0"/>
              <a:pPr>
                <a:defRPr/>
              </a:pPr>
              <a:t>31</a:t>
            </a:fld>
            <a:endParaRPr lang="it-IT" altLang="x-none"/>
          </a:p>
        </p:txBody>
      </p:sp>
    </p:spTree>
    <p:extLst>
      <p:ext uri="{BB962C8B-B14F-4D97-AF65-F5344CB8AC3E}">
        <p14:creationId xmlns:p14="http://schemas.microsoft.com/office/powerpoint/2010/main" val="274548180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Now let’s leave our idealized 3-states world and go back to more complicated systems. </a:t>
            </a:r>
          </a:p>
        </p:txBody>
      </p:sp>
      <p:sp>
        <p:nvSpPr>
          <p:cNvPr id="4" name="Slide Number Placeholder 3"/>
          <p:cNvSpPr>
            <a:spLocks noGrp="1"/>
          </p:cNvSpPr>
          <p:nvPr>
            <p:ph type="sldNum" sz="quarter" idx="5"/>
          </p:nvPr>
        </p:nvSpPr>
        <p:spPr/>
        <p:txBody>
          <a:bodyPr/>
          <a:lstStyle/>
          <a:p>
            <a:pPr>
              <a:defRPr/>
            </a:pPr>
            <a:fld id="{074EDCD1-AEEF-4D69-B5A2-13F1472E778C}" type="slidenum">
              <a:rPr lang="it-IT" altLang="x-none" smtClean="0"/>
              <a:pPr>
                <a:defRPr/>
              </a:pPr>
              <a:t>35</a:t>
            </a:fld>
            <a:endParaRPr lang="it-IT" altLang="x-none"/>
          </a:p>
        </p:txBody>
      </p:sp>
    </p:spTree>
    <p:extLst>
      <p:ext uri="{BB962C8B-B14F-4D97-AF65-F5344CB8AC3E}">
        <p14:creationId xmlns:p14="http://schemas.microsoft.com/office/powerpoint/2010/main" val="212075079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As we know even the simplest molecule of biological interest would be quite more complex to model.</a:t>
            </a:r>
          </a:p>
        </p:txBody>
      </p:sp>
      <p:sp>
        <p:nvSpPr>
          <p:cNvPr id="4" name="Slide Number Placeholder 3"/>
          <p:cNvSpPr>
            <a:spLocks noGrp="1"/>
          </p:cNvSpPr>
          <p:nvPr>
            <p:ph type="sldNum" sz="quarter" idx="5"/>
          </p:nvPr>
        </p:nvSpPr>
        <p:spPr/>
        <p:txBody>
          <a:bodyPr/>
          <a:lstStyle/>
          <a:p>
            <a:pPr>
              <a:defRPr/>
            </a:pPr>
            <a:fld id="{074EDCD1-AEEF-4D69-B5A2-13F1472E778C}" type="slidenum">
              <a:rPr lang="it-IT" altLang="x-none" smtClean="0"/>
              <a:pPr>
                <a:defRPr/>
              </a:pPr>
              <a:t>36</a:t>
            </a:fld>
            <a:endParaRPr lang="it-IT" altLang="x-none"/>
          </a:p>
        </p:txBody>
      </p:sp>
    </p:spTree>
    <p:extLst>
      <p:ext uri="{BB962C8B-B14F-4D97-AF65-F5344CB8AC3E}">
        <p14:creationId xmlns:p14="http://schemas.microsoft.com/office/powerpoint/2010/main" val="216458357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general, metric projections leave us in continuous spaces of high dimensionality. For example, a peptide of 20 aa has 40 Ramachandran angles, that is 40 dimensions.</a:t>
            </a:r>
          </a:p>
          <a:p>
            <a:r>
              <a:rPr lang="en-GB" dirty="0"/>
              <a:t>This is too much to build a model. We therefore use a method called time-lagged component analysis to select just a few (generally 2 or 3) linear combinations of the</a:t>
            </a:r>
          </a:p>
          <a:p>
            <a:r>
              <a:rPr lang="en-GB" dirty="0"/>
              <a:t>original features. The projection selects a linear combination of input degrees of freedom that decorrelate slowly.</a:t>
            </a:r>
          </a:p>
        </p:txBody>
      </p:sp>
      <p:sp>
        <p:nvSpPr>
          <p:cNvPr id="4" name="Slide Number Placeholder 3"/>
          <p:cNvSpPr>
            <a:spLocks noGrp="1"/>
          </p:cNvSpPr>
          <p:nvPr>
            <p:ph type="sldNum" sz="quarter" idx="5"/>
          </p:nvPr>
        </p:nvSpPr>
        <p:spPr/>
        <p:txBody>
          <a:bodyPr/>
          <a:lstStyle/>
          <a:p>
            <a:pPr>
              <a:defRPr/>
            </a:pPr>
            <a:fld id="{074EDCD1-AEEF-4D69-B5A2-13F1472E778C}" type="slidenum">
              <a:rPr lang="it-IT" altLang="x-none" smtClean="0"/>
              <a:pPr>
                <a:defRPr/>
              </a:pPr>
              <a:t>39</a:t>
            </a:fld>
            <a:endParaRPr lang="it-IT" altLang="x-none"/>
          </a:p>
        </p:txBody>
      </p:sp>
    </p:spTree>
    <p:extLst>
      <p:ext uri="{BB962C8B-B14F-4D97-AF65-F5344CB8AC3E}">
        <p14:creationId xmlns:p14="http://schemas.microsoft.com/office/powerpoint/2010/main" val="32375976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8" name="Text Box 1"/>
          <p:cNvSpPr txBox="1">
            <a:spLocks noChangeArrowheads="1"/>
          </p:cNvSpPr>
          <p:nvPr/>
        </p:nvSpPr>
        <p:spPr bwMode="auto">
          <a:xfrm>
            <a:off x="1400736" y="914977"/>
            <a:ext cx="4055129" cy="3134591"/>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058" tIns="41029" rIns="82058" bIns="41029" anchor="ctr"/>
          <a:lstStyle>
            <a:lvl1pPr eaLnBrk="0">
              <a:defRPr sz="2400">
                <a:solidFill>
                  <a:schemeClr val="tx1"/>
                </a:solidFill>
                <a:latin typeface="Times New Roman" pitchFamily="16" charset="0"/>
                <a:ea typeface="msgothic" charset="0"/>
                <a:cs typeface="msgothic" charset="0"/>
              </a:defRPr>
            </a:lvl1pPr>
            <a:lvl2pPr marL="742950" indent="-285750" eaLnBrk="0">
              <a:defRPr sz="2400">
                <a:solidFill>
                  <a:schemeClr val="tx1"/>
                </a:solidFill>
                <a:latin typeface="Times New Roman" pitchFamily="16" charset="0"/>
                <a:ea typeface="msgothic" charset="0"/>
                <a:cs typeface="msgothic" charset="0"/>
              </a:defRPr>
            </a:lvl2pPr>
            <a:lvl3pPr marL="1143000" indent="-228600" eaLnBrk="0">
              <a:defRPr sz="2400">
                <a:solidFill>
                  <a:schemeClr val="tx1"/>
                </a:solidFill>
                <a:latin typeface="Times New Roman" pitchFamily="16" charset="0"/>
                <a:ea typeface="msgothic" charset="0"/>
                <a:cs typeface="msgothic" charset="0"/>
              </a:defRPr>
            </a:lvl3pPr>
            <a:lvl4pPr marL="1600200" indent="-228600" eaLnBrk="0">
              <a:defRPr sz="2400">
                <a:solidFill>
                  <a:schemeClr val="tx1"/>
                </a:solidFill>
                <a:latin typeface="Times New Roman" pitchFamily="16" charset="0"/>
                <a:ea typeface="msgothic" charset="0"/>
                <a:cs typeface="msgothic" charset="0"/>
              </a:defRPr>
            </a:lvl4pPr>
            <a:lvl5pPr marL="2057400" indent="-228600" eaLnBrk="0">
              <a:defRPr sz="2400">
                <a:solidFill>
                  <a:schemeClr val="tx1"/>
                </a:solidFill>
                <a:latin typeface="Times New Roman" pitchFamily="16" charset="0"/>
                <a:ea typeface="msgothic" charset="0"/>
                <a:cs typeface="msgothic" charset="0"/>
              </a:defRPr>
            </a:lvl5pPr>
            <a:lvl6pPr marL="2514600" indent="-228600" defTabSz="457200" eaLnBrk="0" fontAlgn="base" hangingPunct="0">
              <a:lnSpc>
                <a:spcPct val="93000"/>
              </a:lnSpc>
              <a:spcBef>
                <a:spcPct val="0"/>
              </a:spcBef>
              <a:spcAft>
                <a:spcPct val="0"/>
              </a:spcAft>
              <a:buClr>
                <a:srgbClr val="000000"/>
              </a:buClr>
              <a:buSzPct val="45000"/>
              <a:buFont typeface="Wingdings" charset="2"/>
              <a:defRPr sz="2400">
                <a:solidFill>
                  <a:schemeClr val="tx1"/>
                </a:solidFill>
                <a:latin typeface="Times New Roman" pitchFamily="16" charset="0"/>
                <a:ea typeface="msgothic" charset="0"/>
                <a:cs typeface="msgothic" charset="0"/>
              </a:defRPr>
            </a:lvl6pPr>
            <a:lvl7pPr marL="2971800" indent="-228600" defTabSz="457200" eaLnBrk="0" fontAlgn="base" hangingPunct="0">
              <a:lnSpc>
                <a:spcPct val="93000"/>
              </a:lnSpc>
              <a:spcBef>
                <a:spcPct val="0"/>
              </a:spcBef>
              <a:spcAft>
                <a:spcPct val="0"/>
              </a:spcAft>
              <a:buClr>
                <a:srgbClr val="000000"/>
              </a:buClr>
              <a:buSzPct val="45000"/>
              <a:buFont typeface="Wingdings" charset="2"/>
              <a:defRPr sz="2400">
                <a:solidFill>
                  <a:schemeClr val="tx1"/>
                </a:solidFill>
                <a:latin typeface="Times New Roman" pitchFamily="16" charset="0"/>
                <a:ea typeface="msgothic" charset="0"/>
                <a:cs typeface="msgothic" charset="0"/>
              </a:defRPr>
            </a:lvl7pPr>
            <a:lvl8pPr marL="3429000" indent="-228600" defTabSz="457200" eaLnBrk="0" fontAlgn="base" hangingPunct="0">
              <a:lnSpc>
                <a:spcPct val="93000"/>
              </a:lnSpc>
              <a:spcBef>
                <a:spcPct val="0"/>
              </a:spcBef>
              <a:spcAft>
                <a:spcPct val="0"/>
              </a:spcAft>
              <a:buClr>
                <a:srgbClr val="000000"/>
              </a:buClr>
              <a:buSzPct val="45000"/>
              <a:buFont typeface="Wingdings" charset="2"/>
              <a:defRPr sz="2400">
                <a:solidFill>
                  <a:schemeClr val="tx1"/>
                </a:solidFill>
                <a:latin typeface="Times New Roman" pitchFamily="16" charset="0"/>
                <a:ea typeface="msgothic" charset="0"/>
                <a:cs typeface="msgothic" charset="0"/>
              </a:defRPr>
            </a:lvl8pPr>
            <a:lvl9pPr marL="3886200" indent="-228600" defTabSz="457200" eaLnBrk="0" fontAlgn="base" hangingPunct="0">
              <a:lnSpc>
                <a:spcPct val="93000"/>
              </a:lnSpc>
              <a:spcBef>
                <a:spcPct val="0"/>
              </a:spcBef>
              <a:spcAft>
                <a:spcPct val="0"/>
              </a:spcAft>
              <a:buClr>
                <a:srgbClr val="000000"/>
              </a:buClr>
              <a:buSzPct val="45000"/>
              <a:buFont typeface="Wingdings" charset="2"/>
              <a:defRPr sz="2400">
                <a:solidFill>
                  <a:schemeClr val="tx1"/>
                </a:solidFill>
                <a:latin typeface="Times New Roman" pitchFamily="16" charset="0"/>
                <a:ea typeface="msgothic" charset="0"/>
                <a:cs typeface="msgothic" charset="0"/>
              </a:defRPr>
            </a:lvl9pPr>
          </a:lstStyle>
          <a:p>
            <a:pPr eaLnBrk="1"/>
            <a:endParaRPr lang="en-US" altLang="x-none" dirty="0">
              <a:ea typeface="Arial"/>
              <a:cs typeface="Arial"/>
            </a:endParaRPr>
          </a:p>
        </p:txBody>
      </p:sp>
      <p:sp>
        <p:nvSpPr>
          <p:cNvPr id="4099" name="Text Box 2"/>
          <p:cNvSpPr txBox="1">
            <a:spLocks noGrp="1" noChangeArrowheads="1"/>
          </p:cNvSpPr>
          <p:nvPr>
            <p:ph type="body"/>
          </p:nvPr>
        </p:nvSpPr>
        <p:spPr>
          <a:xfrm>
            <a:off x="1046350" y="4352637"/>
            <a:ext cx="4770904" cy="3478068"/>
          </a:xfrm>
          <a:noFill/>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85725" indent="-85725">
              <a:tabLst>
                <a:tab pos="723900" algn="l"/>
                <a:tab pos="1447800" algn="l"/>
                <a:tab pos="2171700" algn="l"/>
                <a:tab pos="2895600" algn="l"/>
                <a:tab pos="3619500" algn="l"/>
                <a:tab pos="4343400" algn="l"/>
                <a:tab pos="5067300" algn="l"/>
              </a:tabLst>
              <a:defRPr sz="1200">
                <a:solidFill>
                  <a:srgbClr val="000000"/>
                </a:solidFill>
                <a:latin typeface="Times New Roman" pitchFamily="16" charset="0"/>
              </a:defRPr>
            </a:lvl1pPr>
            <a:lvl2pPr>
              <a:tabLst>
                <a:tab pos="723900" algn="l"/>
                <a:tab pos="1447800" algn="l"/>
                <a:tab pos="2171700" algn="l"/>
                <a:tab pos="2895600" algn="l"/>
                <a:tab pos="3619500" algn="l"/>
                <a:tab pos="4343400" algn="l"/>
                <a:tab pos="5067300" algn="l"/>
              </a:tabLst>
              <a:defRPr sz="1200">
                <a:solidFill>
                  <a:srgbClr val="000000"/>
                </a:solidFill>
                <a:latin typeface="Times New Roman" pitchFamily="16" charset="0"/>
              </a:defRPr>
            </a:lvl2pPr>
            <a:lvl3pPr>
              <a:tabLst>
                <a:tab pos="723900" algn="l"/>
                <a:tab pos="1447800" algn="l"/>
                <a:tab pos="2171700" algn="l"/>
                <a:tab pos="2895600" algn="l"/>
                <a:tab pos="3619500" algn="l"/>
                <a:tab pos="4343400" algn="l"/>
                <a:tab pos="5067300" algn="l"/>
              </a:tabLst>
              <a:defRPr sz="1200">
                <a:solidFill>
                  <a:srgbClr val="000000"/>
                </a:solidFill>
                <a:latin typeface="Times New Roman" pitchFamily="16" charset="0"/>
              </a:defRPr>
            </a:lvl3pPr>
            <a:lvl4pPr>
              <a:tabLst>
                <a:tab pos="723900" algn="l"/>
                <a:tab pos="1447800" algn="l"/>
                <a:tab pos="2171700" algn="l"/>
                <a:tab pos="2895600" algn="l"/>
                <a:tab pos="3619500" algn="l"/>
                <a:tab pos="4343400" algn="l"/>
                <a:tab pos="5067300" algn="l"/>
              </a:tabLst>
              <a:defRPr sz="1200">
                <a:solidFill>
                  <a:srgbClr val="000000"/>
                </a:solidFill>
                <a:latin typeface="Times New Roman" pitchFamily="16" charset="0"/>
              </a:defRPr>
            </a:lvl4pPr>
            <a:lvl5pPr>
              <a:tabLst>
                <a:tab pos="723900" algn="l"/>
                <a:tab pos="1447800" algn="l"/>
                <a:tab pos="2171700" algn="l"/>
                <a:tab pos="2895600" algn="l"/>
                <a:tab pos="3619500" algn="l"/>
                <a:tab pos="4343400" algn="l"/>
                <a:tab pos="5067300" algn="l"/>
              </a:tabLst>
              <a:defRPr sz="1200">
                <a:solidFill>
                  <a:srgbClr val="000000"/>
                </a:solidFill>
                <a:latin typeface="Times New Roman" pitchFamily="16" charset="0"/>
              </a:defRPr>
            </a:lvl5pPr>
            <a:lvl6pPr marL="2514600" indent="-228600" defTabSz="457200" eaLnBrk="0" fontAlgn="base" hangingPunct="0">
              <a:spcBef>
                <a:spcPct val="30000"/>
              </a:spcBef>
              <a:spcAft>
                <a:spcPct val="0"/>
              </a:spcAft>
              <a:buClr>
                <a:srgbClr val="000000"/>
              </a:buClr>
              <a:buSzPct val="100000"/>
              <a:buFont typeface="Times New Roman" pitchFamily="16" charset="0"/>
              <a:tabLst>
                <a:tab pos="723900" algn="l"/>
                <a:tab pos="1447800" algn="l"/>
                <a:tab pos="2171700" algn="l"/>
                <a:tab pos="2895600" algn="l"/>
                <a:tab pos="3619500" algn="l"/>
                <a:tab pos="4343400" algn="l"/>
                <a:tab pos="5067300" algn="l"/>
              </a:tabLst>
              <a:defRPr sz="1200">
                <a:solidFill>
                  <a:srgbClr val="000000"/>
                </a:solidFill>
                <a:latin typeface="Times New Roman" pitchFamily="16" charset="0"/>
              </a:defRPr>
            </a:lvl6pPr>
            <a:lvl7pPr marL="2971800" indent="-228600" defTabSz="457200" eaLnBrk="0" fontAlgn="base" hangingPunct="0">
              <a:spcBef>
                <a:spcPct val="30000"/>
              </a:spcBef>
              <a:spcAft>
                <a:spcPct val="0"/>
              </a:spcAft>
              <a:buClr>
                <a:srgbClr val="000000"/>
              </a:buClr>
              <a:buSzPct val="100000"/>
              <a:buFont typeface="Times New Roman" pitchFamily="16" charset="0"/>
              <a:tabLst>
                <a:tab pos="723900" algn="l"/>
                <a:tab pos="1447800" algn="l"/>
                <a:tab pos="2171700" algn="l"/>
                <a:tab pos="2895600" algn="l"/>
                <a:tab pos="3619500" algn="l"/>
                <a:tab pos="4343400" algn="l"/>
                <a:tab pos="5067300" algn="l"/>
              </a:tabLst>
              <a:defRPr sz="1200">
                <a:solidFill>
                  <a:srgbClr val="000000"/>
                </a:solidFill>
                <a:latin typeface="Times New Roman" pitchFamily="16" charset="0"/>
              </a:defRPr>
            </a:lvl7pPr>
            <a:lvl8pPr marL="3429000" indent="-228600" defTabSz="457200" eaLnBrk="0" fontAlgn="base" hangingPunct="0">
              <a:spcBef>
                <a:spcPct val="30000"/>
              </a:spcBef>
              <a:spcAft>
                <a:spcPct val="0"/>
              </a:spcAft>
              <a:buClr>
                <a:srgbClr val="000000"/>
              </a:buClr>
              <a:buSzPct val="100000"/>
              <a:buFont typeface="Times New Roman" pitchFamily="16" charset="0"/>
              <a:tabLst>
                <a:tab pos="723900" algn="l"/>
                <a:tab pos="1447800" algn="l"/>
                <a:tab pos="2171700" algn="l"/>
                <a:tab pos="2895600" algn="l"/>
                <a:tab pos="3619500" algn="l"/>
                <a:tab pos="4343400" algn="l"/>
                <a:tab pos="5067300" algn="l"/>
              </a:tabLst>
              <a:defRPr sz="1200">
                <a:solidFill>
                  <a:srgbClr val="000000"/>
                </a:solidFill>
                <a:latin typeface="Times New Roman" pitchFamily="16" charset="0"/>
              </a:defRPr>
            </a:lvl8pPr>
            <a:lvl9pPr marL="3886200" indent="-228600" defTabSz="457200" eaLnBrk="0" fontAlgn="base" hangingPunct="0">
              <a:spcBef>
                <a:spcPct val="30000"/>
              </a:spcBef>
              <a:spcAft>
                <a:spcPct val="0"/>
              </a:spcAft>
              <a:buClr>
                <a:srgbClr val="000000"/>
              </a:buClr>
              <a:buSzPct val="100000"/>
              <a:buFont typeface="Times New Roman" pitchFamily="16" charset="0"/>
              <a:tabLst>
                <a:tab pos="723900" algn="l"/>
                <a:tab pos="1447800" algn="l"/>
                <a:tab pos="2171700" algn="l"/>
                <a:tab pos="2895600" algn="l"/>
                <a:tab pos="3619500" algn="l"/>
                <a:tab pos="4343400" algn="l"/>
                <a:tab pos="5067300" algn="l"/>
              </a:tabLst>
              <a:defRPr sz="1200">
                <a:solidFill>
                  <a:srgbClr val="000000"/>
                </a:solidFill>
                <a:latin typeface="Times New Roman" pitchFamily="16" charset="0"/>
              </a:defRPr>
            </a:lvl9pPr>
          </a:lstStyle>
          <a:p>
            <a:pPr eaLnBrk="1">
              <a:lnSpc>
                <a:spcPct val="93000"/>
              </a:lnSpc>
              <a:spcBef>
                <a:spcPct val="0"/>
              </a:spcBef>
              <a:buSzPct val="45000"/>
              <a:buFont typeface="Wingdings" charset="2"/>
              <a:buNone/>
            </a:pPr>
            <a:endParaRPr lang="en-GB" altLang="x-none" dirty="0">
              <a:latin typeface="Arial" charset="0"/>
              <a:ea typeface="Arial"/>
              <a:cs typeface="Arial"/>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8" name="Text Box 1"/>
          <p:cNvSpPr txBox="1">
            <a:spLocks noChangeArrowheads="1"/>
          </p:cNvSpPr>
          <p:nvPr/>
        </p:nvSpPr>
        <p:spPr bwMode="auto">
          <a:xfrm>
            <a:off x="1400736" y="914977"/>
            <a:ext cx="4055129" cy="3134591"/>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058" tIns="41029" rIns="82058" bIns="41029" anchor="ctr"/>
          <a:lstStyle>
            <a:lvl1pPr eaLnBrk="0">
              <a:defRPr sz="2400">
                <a:solidFill>
                  <a:schemeClr val="tx1"/>
                </a:solidFill>
                <a:latin typeface="Times New Roman" pitchFamily="16" charset="0"/>
                <a:ea typeface="msgothic" charset="0"/>
                <a:cs typeface="msgothic" charset="0"/>
              </a:defRPr>
            </a:lvl1pPr>
            <a:lvl2pPr marL="742950" indent="-285750" eaLnBrk="0">
              <a:defRPr sz="2400">
                <a:solidFill>
                  <a:schemeClr val="tx1"/>
                </a:solidFill>
                <a:latin typeface="Times New Roman" pitchFamily="16" charset="0"/>
                <a:ea typeface="msgothic" charset="0"/>
                <a:cs typeface="msgothic" charset="0"/>
              </a:defRPr>
            </a:lvl2pPr>
            <a:lvl3pPr marL="1143000" indent="-228600" eaLnBrk="0">
              <a:defRPr sz="2400">
                <a:solidFill>
                  <a:schemeClr val="tx1"/>
                </a:solidFill>
                <a:latin typeface="Times New Roman" pitchFamily="16" charset="0"/>
                <a:ea typeface="msgothic" charset="0"/>
                <a:cs typeface="msgothic" charset="0"/>
              </a:defRPr>
            </a:lvl3pPr>
            <a:lvl4pPr marL="1600200" indent="-228600" eaLnBrk="0">
              <a:defRPr sz="2400">
                <a:solidFill>
                  <a:schemeClr val="tx1"/>
                </a:solidFill>
                <a:latin typeface="Times New Roman" pitchFamily="16" charset="0"/>
                <a:ea typeface="msgothic" charset="0"/>
                <a:cs typeface="msgothic" charset="0"/>
              </a:defRPr>
            </a:lvl4pPr>
            <a:lvl5pPr marL="2057400" indent="-228600" eaLnBrk="0">
              <a:defRPr sz="2400">
                <a:solidFill>
                  <a:schemeClr val="tx1"/>
                </a:solidFill>
                <a:latin typeface="Times New Roman" pitchFamily="16" charset="0"/>
                <a:ea typeface="msgothic" charset="0"/>
                <a:cs typeface="msgothic" charset="0"/>
              </a:defRPr>
            </a:lvl5pPr>
            <a:lvl6pPr marL="2514600" indent="-228600" defTabSz="457200" eaLnBrk="0" fontAlgn="base" hangingPunct="0">
              <a:lnSpc>
                <a:spcPct val="93000"/>
              </a:lnSpc>
              <a:spcBef>
                <a:spcPct val="0"/>
              </a:spcBef>
              <a:spcAft>
                <a:spcPct val="0"/>
              </a:spcAft>
              <a:buClr>
                <a:srgbClr val="000000"/>
              </a:buClr>
              <a:buSzPct val="45000"/>
              <a:buFont typeface="Wingdings" charset="2"/>
              <a:defRPr sz="2400">
                <a:solidFill>
                  <a:schemeClr val="tx1"/>
                </a:solidFill>
                <a:latin typeface="Times New Roman" pitchFamily="16" charset="0"/>
                <a:ea typeface="msgothic" charset="0"/>
                <a:cs typeface="msgothic" charset="0"/>
              </a:defRPr>
            </a:lvl6pPr>
            <a:lvl7pPr marL="2971800" indent="-228600" defTabSz="457200" eaLnBrk="0" fontAlgn="base" hangingPunct="0">
              <a:lnSpc>
                <a:spcPct val="93000"/>
              </a:lnSpc>
              <a:spcBef>
                <a:spcPct val="0"/>
              </a:spcBef>
              <a:spcAft>
                <a:spcPct val="0"/>
              </a:spcAft>
              <a:buClr>
                <a:srgbClr val="000000"/>
              </a:buClr>
              <a:buSzPct val="45000"/>
              <a:buFont typeface="Wingdings" charset="2"/>
              <a:defRPr sz="2400">
                <a:solidFill>
                  <a:schemeClr val="tx1"/>
                </a:solidFill>
                <a:latin typeface="Times New Roman" pitchFamily="16" charset="0"/>
                <a:ea typeface="msgothic" charset="0"/>
                <a:cs typeface="msgothic" charset="0"/>
              </a:defRPr>
            </a:lvl7pPr>
            <a:lvl8pPr marL="3429000" indent="-228600" defTabSz="457200" eaLnBrk="0" fontAlgn="base" hangingPunct="0">
              <a:lnSpc>
                <a:spcPct val="93000"/>
              </a:lnSpc>
              <a:spcBef>
                <a:spcPct val="0"/>
              </a:spcBef>
              <a:spcAft>
                <a:spcPct val="0"/>
              </a:spcAft>
              <a:buClr>
                <a:srgbClr val="000000"/>
              </a:buClr>
              <a:buSzPct val="45000"/>
              <a:buFont typeface="Wingdings" charset="2"/>
              <a:defRPr sz="2400">
                <a:solidFill>
                  <a:schemeClr val="tx1"/>
                </a:solidFill>
                <a:latin typeface="Times New Roman" pitchFamily="16" charset="0"/>
                <a:ea typeface="msgothic" charset="0"/>
                <a:cs typeface="msgothic" charset="0"/>
              </a:defRPr>
            </a:lvl8pPr>
            <a:lvl9pPr marL="3886200" indent="-228600" defTabSz="457200" eaLnBrk="0" fontAlgn="base" hangingPunct="0">
              <a:lnSpc>
                <a:spcPct val="93000"/>
              </a:lnSpc>
              <a:spcBef>
                <a:spcPct val="0"/>
              </a:spcBef>
              <a:spcAft>
                <a:spcPct val="0"/>
              </a:spcAft>
              <a:buClr>
                <a:srgbClr val="000000"/>
              </a:buClr>
              <a:buSzPct val="45000"/>
              <a:buFont typeface="Wingdings" charset="2"/>
              <a:defRPr sz="2400">
                <a:solidFill>
                  <a:schemeClr val="tx1"/>
                </a:solidFill>
                <a:latin typeface="Times New Roman" pitchFamily="16" charset="0"/>
                <a:ea typeface="msgothic" charset="0"/>
                <a:cs typeface="msgothic" charset="0"/>
              </a:defRPr>
            </a:lvl9pPr>
          </a:lstStyle>
          <a:p>
            <a:pPr eaLnBrk="1"/>
            <a:endParaRPr lang="en-US" altLang="x-none" dirty="0">
              <a:ea typeface="Arial"/>
              <a:cs typeface="Arial"/>
            </a:endParaRPr>
          </a:p>
        </p:txBody>
      </p:sp>
      <p:sp>
        <p:nvSpPr>
          <p:cNvPr id="4099" name="Text Box 2"/>
          <p:cNvSpPr txBox="1">
            <a:spLocks noGrp="1" noChangeArrowheads="1"/>
          </p:cNvSpPr>
          <p:nvPr>
            <p:ph type="body"/>
          </p:nvPr>
        </p:nvSpPr>
        <p:spPr>
          <a:xfrm>
            <a:off x="1046350" y="4352637"/>
            <a:ext cx="4770904" cy="3478068"/>
          </a:xfrm>
          <a:noFill/>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85725" indent="-85725">
              <a:tabLst>
                <a:tab pos="723900" algn="l"/>
                <a:tab pos="1447800" algn="l"/>
                <a:tab pos="2171700" algn="l"/>
                <a:tab pos="2895600" algn="l"/>
                <a:tab pos="3619500" algn="l"/>
                <a:tab pos="4343400" algn="l"/>
                <a:tab pos="5067300" algn="l"/>
              </a:tabLst>
              <a:defRPr sz="1200">
                <a:solidFill>
                  <a:srgbClr val="000000"/>
                </a:solidFill>
                <a:latin typeface="Times New Roman" pitchFamily="16" charset="0"/>
              </a:defRPr>
            </a:lvl1pPr>
            <a:lvl2pPr>
              <a:tabLst>
                <a:tab pos="723900" algn="l"/>
                <a:tab pos="1447800" algn="l"/>
                <a:tab pos="2171700" algn="l"/>
                <a:tab pos="2895600" algn="l"/>
                <a:tab pos="3619500" algn="l"/>
                <a:tab pos="4343400" algn="l"/>
                <a:tab pos="5067300" algn="l"/>
              </a:tabLst>
              <a:defRPr sz="1200">
                <a:solidFill>
                  <a:srgbClr val="000000"/>
                </a:solidFill>
                <a:latin typeface="Times New Roman" pitchFamily="16" charset="0"/>
              </a:defRPr>
            </a:lvl2pPr>
            <a:lvl3pPr>
              <a:tabLst>
                <a:tab pos="723900" algn="l"/>
                <a:tab pos="1447800" algn="l"/>
                <a:tab pos="2171700" algn="l"/>
                <a:tab pos="2895600" algn="l"/>
                <a:tab pos="3619500" algn="l"/>
                <a:tab pos="4343400" algn="l"/>
                <a:tab pos="5067300" algn="l"/>
              </a:tabLst>
              <a:defRPr sz="1200">
                <a:solidFill>
                  <a:srgbClr val="000000"/>
                </a:solidFill>
                <a:latin typeface="Times New Roman" pitchFamily="16" charset="0"/>
              </a:defRPr>
            </a:lvl3pPr>
            <a:lvl4pPr>
              <a:tabLst>
                <a:tab pos="723900" algn="l"/>
                <a:tab pos="1447800" algn="l"/>
                <a:tab pos="2171700" algn="l"/>
                <a:tab pos="2895600" algn="l"/>
                <a:tab pos="3619500" algn="l"/>
                <a:tab pos="4343400" algn="l"/>
                <a:tab pos="5067300" algn="l"/>
              </a:tabLst>
              <a:defRPr sz="1200">
                <a:solidFill>
                  <a:srgbClr val="000000"/>
                </a:solidFill>
                <a:latin typeface="Times New Roman" pitchFamily="16" charset="0"/>
              </a:defRPr>
            </a:lvl4pPr>
            <a:lvl5pPr>
              <a:tabLst>
                <a:tab pos="723900" algn="l"/>
                <a:tab pos="1447800" algn="l"/>
                <a:tab pos="2171700" algn="l"/>
                <a:tab pos="2895600" algn="l"/>
                <a:tab pos="3619500" algn="l"/>
                <a:tab pos="4343400" algn="l"/>
                <a:tab pos="5067300" algn="l"/>
              </a:tabLst>
              <a:defRPr sz="1200">
                <a:solidFill>
                  <a:srgbClr val="000000"/>
                </a:solidFill>
                <a:latin typeface="Times New Roman" pitchFamily="16" charset="0"/>
              </a:defRPr>
            </a:lvl5pPr>
            <a:lvl6pPr marL="2514600" indent="-228600" defTabSz="457200" eaLnBrk="0" fontAlgn="base" hangingPunct="0">
              <a:spcBef>
                <a:spcPct val="30000"/>
              </a:spcBef>
              <a:spcAft>
                <a:spcPct val="0"/>
              </a:spcAft>
              <a:buClr>
                <a:srgbClr val="000000"/>
              </a:buClr>
              <a:buSzPct val="100000"/>
              <a:buFont typeface="Times New Roman" pitchFamily="16" charset="0"/>
              <a:tabLst>
                <a:tab pos="723900" algn="l"/>
                <a:tab pos="1447800" algn="l"/>
                <a:tab pos="2171700" algn="l"/>
                <a:tab pos="2895600" algn="l"/>
                <a:tab pos="3619500" algn="l"/>
                <a:tab pos="4343400" algn="l"/>
                <a:tab pos="5067300" algn="l"/>
              </a:tabLst>
              <a:defRPr sz="1200">
                <a:solidFill>
                  <a:srgbClr val="000000"/>
                </a:solidFill>
                <a:latin typeface="Times New Roman" pitchFamily="16" charset="0"/>
              </a:defRPr>
            </a:lvl6pPr>
            <a:lvl7pPr marL="2971800" indent="-228600" defTabSz="457200" eaLnBrk="0" fontAlgn="base" hangingPunct="0">
              <a:spcBef>
                <a:spcPct val="30000"/>
              </a:spcBef>
              <a:spcAft>
                <a:spcPct val="0"/>
              </a:spcAft>
              <a:buClr>
                <a:srgbClr val="000000"/>
              </a:buClr>
              <a:buSzPct val="100000"/>
              <a:buFont typeface="Times New Roman" pitchFamily="16" charset="0"/>
              <a:tabLst>
                <a:tab pos="723900" algn="l"/>
                <a:tab pos="1447800" algn="l"/>
                <a:tab pos="2171700" algn="l"/>
                <a:tab pos="2895600" algn="l"/>
                <a:tab pos="3619500" algn="l"/>
                <a:tab pos="4343400" algn="l"/>
                <a:tab pos="5067300" algn="l"/>
              </a:tabLst>
              <a:defRPr sz="1200">
                <a:solidFill>
                  <a:srgbClr val="000000"/>
                </a:solidFill>
                <a:latin typeface="Times New Roman" pitchFamily="16" charset="0"/>
              </a:defRPr>
            </a:lvl7pPr>
            <a:lvl8pPr marL="3429000" indent="-228600" defTabSz="457200" eaLnBrk="0" fontAlgn="base" hangingPunct="0">
              <a:spcBef>
                <a:spcPct val="30000"/>
              </a:spcBef>
              <a:spcAft>
                <a:spcPct val="0"/>
              </a:spcAft>
              <a:buClr>
                <a:srgbClr val="000000"/>
              </a:buClr>
              <a:buSzPct val="100000"/>
              <a:buFont typeface="Times New Roman" pitchFamily="16" charset="0"/>
              <a:tabLst>
                <a:tab pos="723900" algn="l"/>
                <a:tab pos="1447800" algn="l"/>
                <a:tab pos="2171700" algn="l"/>
                <a:tab pos="2895600" algn="l"/>
                <a:tab pos="3619500" algn="l"/>
                <a:tab pos="4343400" algn="l"/>
                <a:tab pos="5067300" algn="l"/>
              </a:tabLst>
              <a:defRPr sz="1200">
                <a:solidFill>
                  <a:srgbClr val="000000"/>
                </a:solidFill>
                <a:latin typeface="Times New Roman" pitchFamily="16" charset="0"/>
              </a:defRPr>
            </a:lvl8pPr>
            <a:lvl9pPr marL="3886200" indent="-228600" defTabSz="457200" eaLnBrk="0" fontAlgn="base" hangingPunct="0">
              <a:spcBef>
                <a:spcPct val="30000"/>
              </a:spcBef>
              <a:spcAft>
                <a:spcPct val="0"/>
              </a:spcAft>
              <a:buClr>
                <a:srgbClr val="000000"/>
              </a:buClr>
              <a:buSzPct val="100000"/>
              <a:buFont typeface="Times New Roman" pitchFamily="16" charset="0"/>
              <a:tabLst>
                <a:tab pos="723900" algn="l"/>
                <a:tab pos="1447800" algn="l"/>
                <a:tab pos="2171700" algn="l"/>
                <a:tab pos="2895600" algn="l"/>
                <a:tab pos="3619500" algn="l"/>
                <a:tab pos="4343400" algn="l"/>
                <a:tab pos="5067300" algn="l"/>
              </a:tabLst>
              <a:defRPr sz="1200">
                <a:solidFill>
                  <a:srgbClr val="000000"/>
                </a:solidFill>
                <a:latin typeface="Times New Roman" pitchFamily="16" charset="0"/>
              </a:defRPr>
            </a:lvl9pPr>
          </a:lstStyle>
          <a:p>
            <a:pPr eaLnBrk="1">
              <a:lnSpc>
                <a:spcPct val="93000"/>
              </a:lnSpc>
              <a:spcBef>
                <a:spcPct val="0"/>
              </a:spcBef>
              <a:buSzPct val="45000"/>
              <a:buFont typeface="Wingdings" charset="2"/>
              <a:buNone/>
            </a:pPr>
            <a:endParaRPr lang="en-GB" altLang="x-none" dirty="0">
              <a:latin typeface="Arial" charset="0"/>
              <a:ea typeface="Arial"/>
              <a:cs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One important point, the take-home message if you want, is that the motivation for MSM is to use multiple simulations, call them ensembles, to estimate molecular </a:t>
            </a:r>
            <a:r>
              <a:rPr lang="en-GB" dirty="0" err="1"/>
              <a:t>behavious</a:t>
            </a:r>
            <a:r>
              <a:rPr lang="en-GB" dirty="0"/>
              <a:t> that happen at timescales longer than the individual trajectories that we can simulate.</a:t>
            </a:r>
          </a:p>
          <a:p>
            <a:endParaRPr lang="en-GB" dirty="0"/>
          </a:p>
          <a:p>
            <a:r>
              <a:rPr lang="en-GB" dirty="0"/>
              <a:t>In other words, we can leverage several parallel “short sighted” observations to extrapolate long-time behaviour.</a:t>
            </a:r>
          </a:p>
          <a:p>
            <a:endParaRPr lang="en-GB" dirty="0"/>
          </a:p>
        </p:txBody>
      </p:sp>
      <p:sp>
        <p:nvSpPr>
          <p:cNvPr id="4" name="Slide Number Placeholder 3"/>
          <p:cNvSpPr>
            <a:spLocks noGrp="1"/>
          </p:cNvSpPr>
          <p:nvPr>
            <p:ph type="sldNum" sz="quarter" idx="5"/>
          </p:nvPr>
        </p:nvSpPr>
        <p:spPr/>
        <p:txBody>
          <a:bodyPr/>
          <a:lstStyle/>
          <a:p>
            <a:pPr>
              <a:defRPr/>
            </a:pPr>
            <a:fld id="{074EDCD1-AEEF-4D69-B5A2-13F1472E778C}" type="slidenum">
              <a:rPr lang="it-IT" altLang="x-none" smtClean="0"/>
              <a:pPr>
                <a:defRPr/>
              </a:pPr>
              <a:t>3</a:t>
            </a:fld>
            <a:endParaRPr lang="it-IT" altLang="x-none"/>
          </a:p>
        </p:txBody>
      </p:sp>
    </p:spTree>
    <p:extLst>
      <p:ext uri="{BB962C8B-B14F-4D97-AF65-F5344CB8AC3E}">
        <p14:creationId xmlns:p14="http://schemas.microsoft.com/office/powerpoint/2010/main" val="123024807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is a figure from a more recent study which analysed the modulation of the confirmational ensemble of a disordered peptide, the kinase inducible domain. </a:t>
            </a:r>
          </a:p>
          <a:p>
            <a:endParaRPr lang="en-GB" dirty="0"/>
          </a:p>
          <a:p>
            <a:r>
              <a:rPr lang="en-GB" dirty="0"/>
              <a:t>The authors consider the three variations of the peptide: one phosphorylated at serine 133, one unphosphorylated one, and one where serine was mutated to glutamic acid. </a:t>
            </a:r>
          </a:p>
          <a:p>
            <a:endParaRPr lang="en-GB" dirty="0"/>
          </a:p>
          <a:p>
            <a:r>
              <a:rPr lang="en-GB" dirty="0"/>
              <a:t>They separated the conformational space in “ordered” and “disordered” subspaces. </a:t>
            </a:r>
          </a:p>
          <a:p>
            <a:endParaRPr lang="en-GB" dirty="0"/>
          </a:p>
          <a:p>
            <a:r>
              <a:rPr lang="en-GB" dirty="0"/>
              <a:t>The interesting thing is that phosphorylation had a relatively small impact on the relative populations of the two states (disorder always dominating), but much more pronounced on the exchange rate between the two (100 fold slower in </a:t>
            </a:r>
            <a:r>
              <a:rPr lang="en-GB" dirty="0" err="1"/>
              <a:t>pKID</a:t>
            </a:r>
            <a:r>
              <a:rPr lang="en-GB" dirty="0"/>
              <a:t>).</a:t>
            </a:r>
          </a:p>
        </p:txBody>
      </p:sp>
      <p:sp>
        <p:nvSpPr>
          <p:cNvPr id="4" name="Slide Number Placeholder 3"/>
          <p:cNvSpPr>
            <a:spLocks noGrp="1"/>
          </p:cNvSpPr>
          <p:nvPr>
            <p:ph type="sldNum" sz="quarter" idx="5"/>
          </p:nvPr>
        </p:nvSpPr>
        <p:spPr/>
        <p:txBody>
          <a:bodyPr/>
          <a:lstStyle/>
          <a:p>
            <a:pPr>
              <a:defRPr/>
            </a:pPr>
            <a:fld id="{074EDCD1-AEEF-4D69-B5A2-13F1472E778C}" type="slidenum">
              <a:rPr lang="it-IT" altLang="x-none" smtClean="0"/>
              <a:pPr>
                <a:defRPr/>
              </a:pPr>
              <a:t>50</a:t>
            </a:fld>
            <a:endParaRPr lang="it-IT" altLang="x-none"/>
          </a:p>
        </p:txBody>
      </p:sp>
    </p:spTree>
    <p:extLst>
      <p:ext uri="{BB962C8B-B14F-4D97-AF65-F5344CB8AC3E}">
        <p14:creationId xmlns:p14="http://schemas.microsoft.com/office/powerpoint/2010/main" val="129068507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Finally here is  a study which </a:t>
            </a:r>
            <a:r>
              <a:rPr lang="en-GB" dirty="0" err="1"/>
              <a:t>analyzed</a:t>
            </a:r>
            <a:r>
              <a:rPr lang="en-GB" dirty="0"/>
              <a:t> the binding of sodium ion to GPCR. As you know, GPCRs are 7-helix TM receptors of enormous pharmacological importance (targets of approximately 30% of the marketed drugs). In the past, MD and </a:t>
            </a:r>
            <a:r>
              <a:rPr lang="en-GB" dirty="0" err="1"/>
              <a:t>crystallographics</a:t>
            </a:r>
            <a:r>
              <a:rPr lang="en-GB" dirty="0"/>
              <a:t> studies had shown that sodium ion can bind at a specific location far inside the receptor. The authors of this study modelled the whole transition pathway from the extracellular space to the </a:t>
            </a:r>
            <a:r>
              <a:rPr lang="en-GB" dirty="0" err="1"/>
              <a:t>orthosteric</a:t>
            </a:r>
            <a:r>
              <a:rPr lang="en-GB" dirty="0"/>
              <a:t> binding site. They repeat the same for class B receptors, showing that the residence time is much smaller.</a:t>
            </a:r>
          </a:p>
        </p:txBody>
      </p:sp>
      <p:sp>
        <p:nvSpPr>
          <p:cNvPr id="4" name="Slide Number Placeholder 3"/>
          <p:cNvSpPr>
            <a:spLocks noGrp="1"/>
          </p:cNvSpPr>
          <p:nvPr>
            <p:ph type="sldNum" sz="quarter" idx="5"/>
          </p:nvPr>
        </p:nvSpPr>
        <p:spPr/>
        <p:txBody>
          <a:bodyPr/>
          <a:lstStyle/>
          <a:p>
            <a:pPr>
              <a:defRPr/>
            </a:pPr>
            <a:fld id="{074EDCD1-AEEF-4D69-B5A2-13F1472E778C}" type="slidenum">
              <a:rPr lang="it-IT" altLang="x-none" smtClean="0"/>
              <a:pPr>
                <a:defRPr/>
              </a:pPr>
              <a:t>51</a:t>
            </a:fld>
            <a:endParaRPr lang="it-IT" altLang="x-none"/>
          </a:p>
        </p:txBody>
      </p:sp>
    </p:spTree>
    <p:extLst>
      <p:ext uri="{BB962C8B-B14F-4D97-AF65-F5344CB8AC3E}">
        <p14:creationId xmlns:p14="http://schemas.microsoft.com/office/powerpoint/2010/main" val="17448717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Let me try to convey you the general idea of how MSM stands with respect to other methods.</a:t>
            </a:r>
          </a:p>
        </p:txBody>
      </p:sp>
      <p:sp>
        <p:nvSpPr>
          <p:cNvPr id="4" name="Slide Number Placeholder 3"/>
          <p:cNvSpPr>
            <a:spLocks noGrp="1"/>
          </p:cNvSpPr>
          <p:nvPr>
            <p:ph type="sldNum" sz="quarter" idx="5"/>
          </p:nvPr>
        </p:nvSpPr>
        <p:spPr/>
        <p:txBody>
          <a:bodyPr/>
          <a:lstStyle/>
          <a:p>
            <a:pPr>
              <a:defRPr/>
            </a:pPr>
            <a:fld id="{074EDCD1-AEEF-4D69-B5A2-13F1472E778C}" type="slidenum">
              <a:rPr lang="it-IT" altLang="x-none" smtClean="0"/>
              <a:pPr>
                <a:defRPr/>
              </a:pPr>
              <a:t>4</a:t>
            </a:fld>
            <a:endParaRPr lang="it-IT" altLang="x-none"/>
          </a:p>
        </p:txBody>
      </p:sp>
    </p:spTree>
    <p:extLst>
      <p:ext uri="{BB962C8B-B14F-4D97-AF65-F5344CB8AC3E}">
        <p14:creationId xmlns:p14="http://schemas.microsoft.com/office/powerpoint/2010/main" val="10601559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a:defRPr/>
            </a:pPr>
            <a:fld id="{074EDCD1-AEEF-4D69-B5A2-13F1472E778C}" type="slidenum">
              <a:rPr lang="it-IT" altLang="x-none" smtClean="0"/>
              <a:pPr>
                <a:defRPr/>
              </a:pPr>
              <a:t>5</a:t>
            </a:fld>
            <a:endParaRPr lang="it-IT" altLang="x-none"/>
          </a:p>
        </p:txBody>
      </p:sp>
    </p:spTree>
    <p:extLst>
      <p:ext uri="{BB962C8B-B14F-4D97-AF65-F5344CB8AC3E}">
        <p14:creationId xmlns:p14="http://schemas.microsoft.com/office/powerpoint/2010/main" val="20948174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 think we are all familiar with unbiased sampling, which is when we simply leave the system to evolve under the influence of internal forces designed to represent realistically those of the physical system. They are collectively called the forcefield. You turn on the integrator, and observe the system diffusing freely. </a:t>
            </a:r>
          </a:p>
          <a:p>
            <a:endParaRPr lang="en-GB" dirty="0"/>
          </a:p>
          <a:p>
            <a:r>
              <a:rPr lang="en-GB" dirty="0"/>
              <a:t>Say that state A is the reactants, and state B the product, of any reaction of your choice (in this case a peptide </a:t>
            </a:r>
            <a:r>
              <a:rPr lang="en-GB" dirty="0" err="1"/>
              <a:t>bidning</a:t>
            </a:r>
            <a:r>
              <a:rPr lang="en-GB" dirty="0"/>
              <a:t>, but could be anything like folding, unbinding, and so on).</a:t>
            </a:r>
          </a:p>
          <a:p>
            <a:endParaRPr lang="en-GB" dirty="0"/>
          </a:p>
          <a:p>
            <a:r>
              <a:rPr lang="en-GB" dirty="0"/>
              <a:t>Since the forces are “natural”, the time for the system to move from A to B is, in principle, the “on” kinetics. This is nice, because it means that our dynamics is in a sense “real”, but this time-scales may well be very long, and require much longer than the amount of computer resources that we have at our disposal.</a:t>
            </a:r>
          </a:p>
          <a:p>
            <a:r>
              <a:rPr lang="en-GB" dirty="0"/>
              <a:t>In practice, many interesting biomolecular are not addressable by unbiased sampling.</a:t>
            </a:r>
          </a:p>
          <a:p>
            <a:endParaRPr lang="en-GB" dirty="0"/>
          </a:p>
          <a:p>
            <a:endParaRPr lang="en-GB" dirty="0"/>
          </a:p>
          <a:p>
            <a:endParaRPr lang="en-GB" dirty="0"/>
          </a:p>
        </p:txBody>
      </p:sp>
      <p:sp>
        <p:nvSpPr>
          <p:cNvPr id="4" name="Slide Number Placeholder 3"/>
          <p:cNvSpPr>
            <a:spLocks noGrp="1"/>
          </p:cNvSpPr>
          <p:nvPr>
            <p:ph type="sldNum" sz="quarter" idx="5"/>
          </p:nvPr>
        </p:nvSpPr>
        <p:spPr/>
        <p:txBody>
          <a:bodyPr/>
          <a:lstStyle/>
          <a:p>
            <a:pPr>
              <a:defRPr/>
            </a:pPr>
            <a:fld id="{074EDCD1-AEEF-4D69-B5A2-13F1472E778C}" type="slidenum">
              <a:rPr lang="it-IT" altLang="x-none" smtClean="0"/>
              <a:pPr>
                <a:defRPr/>
              </a:pPr>
              <a:t>6</a:t>
            </a:fld>
            <a:endParaRPr lang="it-IT" altLang="x-none"/>
          </a:p>
        </p:txBody>
      </p:sp>
    </p:spTree>
    <p:extLst>
      <p:ext uri="{BB962C8B-B14F-4D97-AF65-F5344CB8AC3E}">
        <p14:creationId xmlns:p14="http://schemas.microsoft.com/office/powerpoint/2010/main" val="13621829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For this reason, biased sampling methods have been developed. There are many of them, and you  are probably familiar with </a:t>
            </a:r>
            <a:r>
              <a:rPr lang="en-GB" dirty="0" err="1"/>
              <a:t>metadynamics</a:t>
            </a:r>
            <a:r>
              <a:rPr lang="en-GB" dirty="0"/>
              <a:t>. </a:t>
            </a:r>
          </a:p>
          <a:p>
            <a:endParaRPr lang="en-GB" dirty="0"/>
          </a:p>
          <a:p>
            <a:r>
              <a:rPr lang="en-GB" dirty="0"/>
              <a:t>The point of all is to add external forces, or biases, that drive the system in certain ways. For </a:t>
            </a:r>
            <a:r>
              <a:rPr lang="en-GB" dirty="0" err="1"/>
              <a:t>metadynamics</a:t>
            </a:r>
            <a:r>
              <a:rPr lang="en-GB" dirty="0"/>
              <a:t>, for example, you add gaussian potentials</a:t>
            </a:r>
          </a:p>
          <a:p>
            <a:r>
              <a:rPr lang="en-GB" dirty="0"/>
              <a:t>to move the system’s projection on a reaction coordinate out of free energy minima.</a:t>
            </a:r>
          </a:p>
          <a:p>
            <a:endParaRPr lang="en-GB" dirty="0"/>
          </a:p>
          <a:p>
            <a:r>
              <a:rPr lang="en-GB" dirty="0"/>
              <a:t>Biased sampling methods have the disadvantage that finding this reaction coordinate may not be trivial. Also, in general you won’t have an indication</a:t>
            </a:r>
          </a:p>
          <a:p>
            <a:r>
              <a:rPr lang="en-GB" dirty="0"/>
              <a:t>of the kinetics, because of the forces you are adding to the system.</a:t>
            </a:r>
          </a:p>
        </p:txBody>
      </p:sp>
      <p:sp>
        <p:nvSpPr>
          <p:cNvPr id="4" name="Slide Number Placeholder 3"/>
          <p:cNvSpPr>
            <a:spLocks noGrp="1"/>
          </p:cNvSpPr>
          <p:nvPr>
            <p:ph type="sldNum" sz="quarter" idx="5"/>
          </p:nvPr>
        </p:nvSpPr>
        <p:spPr/>
        <p:txBody>
          <a:bodyPr/>
          <a:lstStyle/>
          <a:p>
            <a:pPr>
              <a:defRPr/>
            </a:pPr>
            <a:fld id="{074EDCD1-AEEF-4D69-B5A2-13F1472E778C}" type="slidenum">
              <a:rPr lang="it-IT" altLang="x-none" smtClean="0"/>
              <a:pPr>
                <a:defRPr/>
              </a:pPr>
              <a:t>7</a:t>
            </a:fld>
            <a:endParaRPr lang="it-IT" altLang="x-none"/>
          </a:p>
        </p:txBody>
      </p:sp>
    </p:spTree>
    <p:extLst>
      <p:ext uri="{BB962C8B-B14F-4D97-AF65-F5344CB8AC3E}">
        <p14:creationId xmlns:p14="http://schemas.microsoft.com/office/powerpoint/2010/main" val="14140799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Markov state models represent yet another approach. You decompose the set of possible states of the system into “microstates”. Then, you use short</a:t>
            </a:r>
          </a:p>
          <a:p>
            <a:r>
              <a:rPr lang="en-GB" dirty="0"/>
              <a:t>trajectories to see how many times the system moves from one microstate to the other, essentially by counting. You do not add forces.</a:t>
            </a:r>
          </a:p>
          <a:p>
            <a:endParaRPr lang="en-GB" dirty="0"/>
          </a:p>
          <a:p>
            <a:r>
              <a:rPr lang="en-GB" dirty="0"/>
              <a:t>The advantage is that, without added forces, you do not need to set a reaction direction a priori. Also, you can recover the actual kinetics of the system.</a:t>
            </a:r>
          </a:p>
          <a:p>
            <a:endParaRPr lang="en-GB" dirty="0"/>
          </a:p>
          <a:p>
            <a:r>
              <a:rPr lang="en-GB" dirty="0"/>
              <a:t>On the other hand, of course, the methods is somewhat complicated. And it does not save you from the need to accumulate sufficient sampling. In</a:t>
            </a:r>
          </a:p>
          <a:p>
            <a:r>
              <a:rPr lang="en-GB" dirty="0"/>
              <a:t>other words, all of the relevant microstates have to be visited several times.</a:t>
            </a:r>
          </a:p>
        </p:txBody>
      </p:sp>
      <p:sp>
        <p:nvSpPr>
          <p:cNvPr id="4" name="Slide Number Placeholder 3"/>
          <p:cNvSpPr>
            <a:spLocks noGrp="1"/>
          </p:cNvSpPr>
          <p:nvPr>
            <p:ph type="sldNum" sz="quarter" idx="5"/>
          </p:nvPr>
        </p:nvSpPr>
        <p:spPr/>
        <p:txBody>
          <a:bodyPr/>
          <a:lstStyle/>
          <a:p>
            <a:pPr>
              <a:defRPr/>
            </a:pPr>
            <a:fld id="{074EDCD1-AEEF-4D69-B5A2-13F1472E778C}" type="slidenum">
              <a:rPr lang="it-IT" altLang="x-none" smtClean="0"/>
              <a:pPr>
                <a:defRPr/>
              </a:pPr>
              <a:t>8</a:t>
            </a:fld>
            <a:endParaRPr lang="it-IT" altLang="x-none"/>
          </a:p>
        </p:txBody>
      </p:sp>
    </p:spTree>
    <p:extLst>
      <p:ext uri="{BB962C8B-B14F-4D97-AF65-F5344CB8AC3E}">
        <p14:creationId xmlns:p14="http://schemas.microsoft.com/office/powerpoint/2010/main" val="16792953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key is therefore decomposition of the state space. </a:t>
            </a:r>
          </a:p>
        </p:txBody>
      </p:sp>
      <p:sp>
        <p:nvSpPr>
          <p:cNvPr id="4" name="Slide Number Placeholder 3"/>
          <p:cNvSpPr>
            <a:spLocks noGrp="1"/>
          </p:cNvSpPr>
          <p:nvPr>
            <p:ph type="sldNum" sz="quarter" idx="5"/>
          </p:nvPr>
        </p:nvSpPr>
        <p:spPr/>
        <p:txBody>
          <a:bodyPr/>
          <a:lstStyle/>
          <a:p>
            <a:pPr>
              <a:defRPr/>
            </a:pPr>
            <a:fld id="{074EDCD1-AEEF-4D69-B5A2-13F1472E778C}" type="slidenum">
              <a:rPr lang="it-IT" altLang="x-none" smtClean="0"/>
              <a:pPr>
                <a:defRPr/>
              </a:pPr>
              <a:t>9</a:t>
            </a:fld>
            <a:endParaRPr lang="it-IT" altLang="x-none"/>
          </a:p>
        </p:txBody>
      </p:sp>
    </p:spTree>
    <p:extLst>
      <p:ext uri="{BB962C8B-B14F-4D97-AF65-F5344CB8AC3E}">
        <p14:creationId xmlns:p14="http://schemas.microsoft.com/office/powerpoint/2010/main" val="39724117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p:cNvSpPr>
            <a:spLocks noGrp="1"/>
          </p:cNvSpPr>
          <p:nvPr>
            <p:ph type="ctrTitle"/>
          </p:nvPr>
        </p:nvSpPr>
        <p:spPr>
          <a:xfrm>
            <a:off x="685800" y="2130425"/>
            <a:ext cx="7772400" cy="1470025"/>
          </a:xfrm>
        </p:spPr>
        <p:txBody>
          <a:bodyPr/>
          <a:lstStyle/>
          <a:p>
            <a:r>
              <a:rPr lang="it-IT"/>
              <a:t>Fare clic per modificare stile</a:t>
            </a:r>
          </a:p>
        </p:txBody>
      </p:sp>
      <p:sp>
        <p:nvSpPr>
          <p:cNvPr id="3" name="Sottotitolo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it-IT"/>
              <a:t>Fare clic per modificare lo stile del sottotitolo dello schema</a:t>
            </a:r>
          </a:p>
        </p:txBody>
      </p:sp>
      <p:sp>
        <p:nvSpPr>
          <p:cNvPr id="4" name="Segnaposto data 3"/>
          <p:cNvSpPr>
            <a:spLocks noGrp="1"/>
          </p:cNvSpPr>
          <p:nvPr>
            <p:ph type="dt" sz="half" idx="10"/>
          </p:nvPr>
        </p:nvSpPr>
        <p:spPr/>
        <p:txBody>
          <a:bodyPr/>
          <a:lstStyle/>
          <a:p>
            <a:fld id="{D532217E-C472-3147-A81C-AA083F553A06}" type="datetimeFigureOut">
              <a:rPr lang="it-IT" smtClean="0"/>
              <a:t>02/05/22</a:t>
            </a:fld>
            <a:endParaRPr lang="it-IT"/>
          </a:p>
        </p:txBody>
      </p:sp>
      <p:sp>
        <p:nvSpPr>
          <p:cNvPr id="5" name="Segnaposto piè di pagina 4"/>
          <p:cNvSpPr>
            <a:spLocks noGrp="1"/>
          </p:cNvSpPr>
          <p:nvPr>
            <p:ph type="ftr" sz="quarter" idx="11"/>
          </p:nvPr>
        </p:nvSpPr>
        <p:spPr/>
        <p:txBody>
          <a:bodyPr/>
          <a:lstStyle/>
          <a:p>
            <a:endParaRPr lang="it-IT"/>
          </a:p>
        </p:txBody>
      </p:sp>
      <p:sp>
        <p:nvSpPr>
          <p:cNvPr id="6" name="Segnaposto numero diapositiva 5"/>
          <p:cNvSpPr>
            <a:spLocks noGrp="1"/>
          </p:cNvSpPr>
          <p:nvPr>
            <p:ph type="sldNum" sz="quarter" idx="12"/>
          </p:nvPr>
        </p:nvSpPr>
        <p:spPr/>
        <p:txBody>
          <a:bodyPr/>
          <a:lstStyle/>
          <a:p>
            <a:fld id="{E5E07296-5DA2-6746-A626-2EBB56027D1A}" type="slidenum">
              <a:rPr lang="it-IT" smtClean="0"/>
              <a:t>‹#›</a:t>
            </a:fld>
            <a:endParaRPr lang="it-IT"/>
          </a:p>
        </p:txBody>
      </p:sp>
    </p:spTree>
    <p:extLst>
      <p:ext uri="{BB962C8B-B14F-4D97-AF65-F5344CB8AC3E}">
        <p14:creationId xmlns:p14="http://schemas.microsoft.com/office/powerpoint/2010/main" val="21541312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stile</a:t>
            </a:r>
          </a:p>
        </p:txBody>
      </p:sp>
      <p:sp>
        <p:nvSpPr>
          <p:cNvPr id="3" name="Segnaposto testo verticale 2"/>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p:cNvSpPr>
            <a:spLocks noGrp="1"/>
          </p:cNvSpPr>
          <p:nvPr>
            <p:ph type="dt" sz="half" idx="10"/>
          </p:nvPr>
        </p:nvSpPr>
        <p:spPr/>
        <p:txBody>
          <a:bodyPr/>
          <a:lstStyle/>
          <a:p>
            <a:fld id="{D532217E-C472-3147-A81C-AA083F553A06}" type="datetimeFigureOut">
              <a:rPr lang="it-IT" smtClean="0"/>
              <a:t>02/05/22</a:t>
            </a:fld>
            <a:endParaRPr lang="it-IT"/>
          </a:p>
        </p:txBody>
      </p:sp>
      <p:sp>
        <p:nvSpPr>
          <p:cNvPr id="5" name="Segnaposto piè di pagina 4"/>
          <p:cNvSpPr>
            <a:spLocks noGrp="1"/>
          </p:cNvSpPr>
          <p:nvPr>
            <p:ph type="ftr" sz="quarter" idx="11"/>
          </p:nvPr>
        </p:nvSpPr>
        <p:spPr/>
        <p:txBody>
          <a:bodyPr/>
          <a:lstStyle/>
          <a:p>
            <a:endParaRPr lang="it-IT"/>
          </a:p>
        </p:txBody>
      </p:sp>
      <p:sp>
        <p:nvSpPr>
          <p:cNvPr id="6" name="Segnaposto numero diapositiva 5"/>
          <p:cNvSpPr>
            <a:spLocks noGrp="1"/>
          </p:cNvSpPr>
          <p:nvPr>
            <p:ph type="sldNum" sz="quarter" idx="12"/>
          </p:nvPr>
        </p:nvSpPr>
        <p:spPr/>
        <p:txBody>
          <a:bodyPr/>
          <a:lstStyle/>
          <a:p>
            <a:fld id="{E5E07296-5DA2-6746-A626-2EBB56027D1A}" type="slidenum">
              <a:rPr lang="it-IT" smtClean="0"/>
              <a:t>‹#›</a:t>
            </a:fld>
            <a:endParaRPr lang="it-IT"/>
          </a:p>
        </p:txBody>
      </p:sp>
    </p:spTree>
    <p:extLst>
      <p:ext uri="{BB962C8B-B14F-4D97-AF65-F5344CB8AC3E}">
        <p14:creationId xmlns:p14="http://schemas.microsoft.com/office/powerpoint/2010/main" val="18298901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olo verticale e testo">
    <p:spTree>
      <p:nvGrpSpPr>
        <p:cNvPr id="1" name=""/>
        <p:cNvGrpSpPr/>
        <p:nvPr/>
      </p:nvGrpSpPr>
      <p:grpSpPr>
        <a:xfrm>
          <a:off x="0" y="0"/>
          <a:ext cx="0" cy="0"/>
          <a:chOff x="0" y="0"/>
          <a:chExt cx="0" cy="0"/>
        </a:xfrm>
      </p:grpSpPr>
      <p:sp>
        <p:nvSpPr>
          <p:cNvPr id="2" name="Titolo verticale 1"/>
          <p:cNvSpPr>
            <a:spLocks noGrp="1"/>
          </p:cNvSpPr>
          <p:nvPr>
            <p:ph type="title" orient="vert"/>
          </p:nvPr>
        </p:nvSpPr>
        <p:spPr>
          <a:xfrm>
            <a:off x="6629400" y="274638"/>
            <a:ext cx="2057400" cy="5851525"/>
          </a:xfrm>
        </p:spPr>
        <p:txBody>
          <a:bodyPr vert="eaVert"/>
          <a:lstStyle/>
          <a:p>
            <a:r>
              <a:rPr lang="it-IT"/>
              <a:t>Fare clic per modificare stile</a:t>
            </a:r>
          </a:p>
        </p:txBody>
      </p:sp>
      <p:sp>
        <p:nvSpPr>
          <p:cNvPr id="3" name="Segnaposto testo verticale 2"/>
          <p:cNvSpPr>
            <a:spLocks noGrp="1"/>
          </p:cNvSpPr>
          <p:nvPr>
            <p:ph type="body" orient="vert" idx="1"/>
          </p:nvPr>
        </p:nvSpPr>
        <p:spPr>
          <a:xfrm>
            <a:off x="457200" y="274638"/>
            <a:ext cx="6019800" cy="5851525"/>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p:cNvSpPr>
            <a:spLocks noGrp="1"/>
          </p:cNvSpPr>
          <p:nvPr>
            <p:ph type="dt" sz="half" idx="10"/>
          </p:nvPr>
        </p:nvSpPr>
        <p:spPr/>
        <p:txBody>
          <a:bodyPr/>
          <a:lstStyle/>
          <a:p>
            <a:fld id="{D532217E-C472-3147-A81C-AA083F553A06}" type="datetimeFigureOut">
              <a:rPr lang="it-IT" smtClean="0"/>
              <a:t>02/05/22</a:t>
            </a:fld>
            <a:endParaRPr lang="it-IT"/>
          </a:p>
        </p:txBody>
      </p:sp>
      <p:sp>
        <p:nvSpPr>
          <p:cNvPr id="5" name="Segnaposto piè di pagina 4"/>
          <p:cNvSpPr>
            <a:spLocks noGrp="1"/>
          </p:cNvSpPr>
          <p:nvPr>
            <p:ph type="ftr" sz="quarter" idx="11"/>
          </p:nvPr>
        </p:nvSpPr>
        <p:spPr/>
        <p:txBody>
          <a:bodyPr/>
          <a:lstStyle/>
          <a:p>
            <a:endParaRPr lang="it-IT"/>
          </a:p>
        </p:txBody>
      </p:sp>
      <p:sp>
        <p:nvSpPr>
          <p:cNvPr id="6" name="Segnaposto numero diapositiva 5"/>
          <p:cNvSpPr>
            <a:spLocks noGrp="1"/>
          </p:cNvSpPr>
          <p:nvPr>
            <p:ph type="sldNum" sz="quarter" idx="12"/>
          </p:nvPr>
        </p:nvSpPr>
        <p:spPr/>
        <p:txBody>
          <a:bodyPr/>
          <a:lstStyle/>
          <a:p>
            <a:fld id="{E5E07296-5DA2-6746-A626-2EBB56027D1A}" type="slidenum">
              <a:rPr lang="it-IT" smtClean="0"/>
              <a:t>‹#›</a:t>
            </a:fld>
            <a:endParaRPr lang="it-IT"/>
          </a:p>
        </p:txBody>
      </p:sp>
    </p:spTree>
    <p:extLst>
      <p:ext uri="{BB962C8B-B14F-4D97-AF65-F5344CB8AC3E}">
        <p14:creationId xmlns:p14="http://schemas.microsoft.com/office/powerpoint/2010/main" val="6224663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3_Intestazione sezione">
    <p:spTree>
      <p:nvGrpSpPr>
        <p:cNvPr id="1" name=""/>
        <p:cNvGrpSpPr/>
        <p:nvPr/>
      </p:nvGrpSpPr>
      <p:grpSpPr>
        <a:xfrm>
          <a:off x="0" y="0"/>
          <a:ext cx="0" cy="0"/>
          <a:chOff x="0" y="0"/>
          <a:chExt cx="0" cy="0"/>
        </a:xfrm>
      </p:grpSpPr>
      <p:sp>
        <p:nvSpPr>
          <p:cNvPr id="4" name="Rettangolo 3"/>
          <p:cNvSpPr/>
          <p:nvPr userDrawn="1"/>
        </p:nvSpPr>
        <p:spPr bwMode="auto">
          <a:xfrm>
            <a:off x="0" y="0"/>
            <a:ext cx="9144000" cy="6858000"/>
          </a:xfrm>
          <a:prstGeom prst="rect">
            <a:avLst/>
          </a:prstGeom>
          <a:solidFill>
            <a:schemeClr val="tx1"/>
          </a:solidFill>
          <a:ln w="381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 name="Segnaposto testo 2"/>
          <p:cNvSpPr>
            <a:spLocks noGrp="1"/>
          </p:cNvSpPr>
          <p:nvPr>
            <p:ph type="body" idx="1"/>
          </p:nvPr>
        </p:nvSpPr>
        <p:spPr>
          <a:xfrm>
            <a:off x="722313" y="2590800"/>
            <a:ext cx="7772400" cy="1500187"/>
          </a:xfrm>
        </p:spPr>
        <p:txBody>
          <a:bodyPr anchor="ctr"/>
          <a:lstStyle>
            <a:lvl1pPr marL="0" indent="0" algn="ctr">
              <a:lnSpc>
                <a:spcPct val="114000"/>
              </a:lnSpc>
              <a:spcBef>
                <a:spcPts val="0"/>
              </a:spcBef>
              <a:buNone/>
              <a:defRPr sz="3600" b="1">
                <a:solidFill>
                  <a:schemeClr val="bg1"/>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it-IT" dirty="0"/>
              <a:t>Fare clic per modificare stili del testo dello schema</a:t>
            </a:r>
          </a:p>
        </p:txBody>
      </p:sp>
    </p:spTree>
    <p:extLst>
      <p:ext uri="{BB962C8B-B14F-4D97-AF65-F5344CB8AC3E}">
        <p14:creationId xmlns:p14="http://schemas.microsoft.com/office/powerpoint/2010/main" val="17923553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4_Intestazione sezione">
    <p:spTree>
      <p:nvGrpSpPr>
        <p:cNvPr id="1" name=""/>
        <p:cNvGrpSpPr/>
        <p:nvPr/>
      </p:nvGrpSpPr>
      <p:grpSpPr>
        <a:xfrm>
          <a:off x="0" y="0"/>
          <a:ext cx="0" cy="0"/>
          <a:chOff x="0" y="0"/>
          <a:chExt cx="0" cy="0"/>
        </a:xfrm>
      </p:grpSpPr>
      <p:sp>
        <p:nvSpPr>
          <p:cNvPr id="4" name="Rettangolo 3"/>
          <p:cNvSpPr/>
          <p:nvPr userDrawn="1"/>
        </p:nvSpPr>
        <p:spPr bwMode="auto">
          <a:xfrm>
            <a:off x="0" y="0"/>
            <a:ext cx="9144000" cy="6858000"/>
          </a:xfrm>
          <a:prstGeom prst="rect">
            <a:avLst/>
          </a:prstGeom>
          <a:solidFill>
            <a:schemeClr val="tx1"/>
          </a:solidFill>
          <a:ln w="381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 name="Segnaposto testo 2"/>
          <p:cNvSpPr>
            <a:spLocks noGrp="1"/>
          </p:cNvSpPr>
          <p:nvPr>
            <p:ph type="body" idx="1"/>
          </p:nvPr>
        </p:nvSpPr>
        <p:spPr>
          <a:xfrm>
            <a:off x="722313" y="2590800"/>
            <a:ext cx="7772400" cy="1500187"/>
          </a:xfrm>
        </p:spPr>
        <p:txBody>
          <a:bodyPr anchor="ctr"/>
          <a:lstStyle>
            <a:lvl1pPr marL="0" indent="0" algn="ctr">
              <a:lnSpc>
                <a:spcPct val="114000"/>
              </a:lnSpc>
              <a:spcBef>
                <a:spcPts val="0"/>
              </a:spcBef>
              <a:buNone/>
              <a:defRPr sz="3600" b="1">
                <a:solidFill>
                  <a:schemeClr val="bg1"/>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it-IT" dirty="0"/>
              <a:t>Fare clic per modificare stili del testo dello schema</a:t>
            </a:r>
          </a:p>
        </p:txBody>
      </p:sp>
    </p:spTree>
    <p:extLst>
      <p:ext uri="{BB962C8B-B14F-4D97-AF65-F5344CB8AC3E}">
        <p14:creationId xmlns:p14="http://schemas.microsoft.com/office/powerpoint/2010/main" val="17923553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5_Intestazione sezione">
    <p:spTree>
      <p:nvGrpSpPr>
        <p:cNvPr id="1" name=""/>
        <p:cNvGrpSpPr/>
        <p:nvPr/>
      </p:nvGrpSpPr>
      <p:grpSpPr>
        <a:xfrm>
          <a:off x="0" y="0"/>
          <a:ext cx="0" cy="0"/>
          <a:chOff x="0" y="0"/>
          <a:chExt cx="0" cy="0"/>
        </a:xfrm>
      </p:grpSpPr>
      <p:sp>
        <p:nvSpPr>
          <p:cNvPr id="4" name="Rettangolo 3"/>
          <p:cNvSpPr/>
          <p:nvPr userDrawn="1"/>
        </p:nvSpPr>
        <p:spPr bwMode="auto">
          <a:xfrm>
            <a:off x="0" y="0"/>
            <a:ext cx="9144000" cy="6858000"/>
          </a:xfrm>
          <a:prstGeom prst="rect">
            <a:avLst/>
          </a:prstGeom>
          <a:solidFill>
            <a:schemeClr val="tx1"/>
          </a:solidFill>
          <a:ln w="381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 name="Segnaposto testo 2"/>
          <p:cNvSpPr>
            <a:spLocks noGrp="1"/>
          </p:cNvSpPr>
          <p:nvPr>
            <p:ph type="body" idx="1"/>
          </p:nvPr>
        </p:nvSpPr>
        <p:spPr>
          <a:xfrm>
            <a:off x="722313" y="2590800"/>
            <a:ext cx="7772400" cy="1500187"/>
          </a:xfrm>
        </p:spPr>
        <p:txBody>
          <a:bodyPr anchor="ctr"/>
          <a:lstStyle>
            <a:lvl1pPr marL="0" indent="0" algn="ctr">
              <a:lnSpc>
                <a:spcPct val="114000"/>
              </a:lnSpc>
              <a:spcBef>
                <a:spcPts val="0"/>
              </a:spcBef>
              <a:buNone/>
              <a:defRPr sz="3600" b="1">
                <a:solidFill>
                  <a:schemeClr val="bg1"/>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it-IT" dirty="0"/>
              <a:t>Fare clic per modificare stili del testo dello schema</a:t>
            </a:r>
          </a:p>
        </p:txBody>
      </p:sp>
    </p:spTree>
    <p:extLst>
      <p:ext uri="{BB962C8B-B14F-4D97-AF65-F5344CB8AC3E}">
        <p14:creationId xmlns:p14="http://schemas.microsoft.com/office/powerpoint/2010/main" val="1792355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stile</a:t>
            </a:r>
          </a:p>
        </p:txBody>
      </p:sp>
      <p:sp>
        <p:nvSpPr>
          <p:cNvPr id="3" name="Segnaposto contenuto 2"/>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p:cNvSpPr>
            <a:spLocks noGrp="1"/>
          </p:cNvSpPr>
          <p:nvPr>
            <p:ph type="dt" sz="half" idx="10"/>
          </p:nvPr>
        </p:nvSpPr>
        <p:spPr/>
        <p:txBody>
          <a:bodyPr/>
          <a:lstStyle/>
          <a:p>
            <a:fld id="{D532217E-C472-3147-A81C-AA083F553A06}" type="datetimeFigureOut">
              <a:rPr lang="it-IT" smtClean="0"/>
              <a:t>02/05/22</a:t>
            </a:fld>
            <a:endParaRPr lang="it-IT"/>
          </a:p>
        </p:txBody>
      </p:sp>
      <p:sp>
        <p:nvSpPr>
          <p:cNvPr id="5" name="Segnaposto piè di pagina 4"/>
          <p:cNvSpPr>
            <a:spLocks noGrp="1"/>
          </p:cNvSpPr>
          <p:nvPr>
            <p:ph type="ftr" sz="quarter" idx="11"/>
          </p:nvPr>
        </p:nvSpPr>
        <p:spPr/>
        <p:txBody>
          <a:bodyPr/>
          <a:lstStyle/>
          <a:p>
            <a:endParaRPr lang="it-IT"/>
          </a:p>
        </p:txBody>
      </p:sp>
      <p:sp>
        <p:nvSpPr>
          <p:cNvPr id="6" name="Segnaposto numero diapositiva 5"/>
          <p:cNvSpPr>
            <a:spLocks noGrp="1"/>
          </p:cNvSpPr>
          <p:nvPr>
            <p:ph type="sldNum" sz="quarter" idx="12"/>
          </p:nvPr>
        </p:nvSpPr>
        <p:spPr/>
        <p:txBody>
          <a:bodyPr/>
          <a:lstStyle/>
          <a:p>
            <a:fld id="{E5E07296-5DA2-6746-A626-2EBB56027D1A}" type="slidenum">
              <a:rPr lang="it-IT" smtClean="0"/>
              <a:t>‹#›</a:t>
            </a:fld>
            <a:endParaRPr lang="it-IT"/>
          </a:p>
        </p:txBody>
      </p:sp>
    </p:spTree>
    <p:extLst>
      <p:ext uri="{BB962C8B-B14F-4D97-AF65-F5344CB8AC3E}">
        <p14:creationId xmlns:p14="http://schemas.microsoft.com/office/powerpoint/2010/main" val="9891083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p:cNvSpPr>
            <a:spLocks noGrp="1"/>
          </p:cNvSpPr>
          <p:nvPr>
            <p:ph type="title"/>
          </p:nvPr>
        </p:nvSpPr>
        <p:spPr>
          <a:xfrm>
            <a:off x="722313" y="4406900"/>
            <a:ext cx="7772400" cy="1362075"/>
          </a:xfrm>
        </p:spPr>
        <p:txBody>
          <a:bodyPr anchor="t"/>
          <a:lstStyle>
            <a:lvl1pPr algn="l">
              <a:defRPr sz="4000" b="1" cap="all"/>
            </a:lvl1pPr>
          </a:lstStyle>
          <a:p>
            <a:r>
              <a:rPr lang="it-IT"/>
              <a:t>Fare clic per modificare stile</a:t>
            </a:r>
          </a:p>
        </p:txBody>
      </p:sp>
      <p:sp>
        <p:nvSpPr>
          <p:cNvPr id="3" name="Segnaposto testo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Fare clic per modificare gli stili del testo dello schema</a:t>
            </a:r>
          </a:p>
        </p:txBody>
      </p:sp>
      <p:sp>
        <p:nvSpPr>
          <p:cNvPr id="4" name="Segnaposto data 3"/>
          <p:cNvSpPr>
            <a:spLocks noGrp="1"/>
          </p:cNvSpPr>
          <p:nvPr>
            <p:ph type="dt" sz="half" idx="10"/>
          </p:nvPr>
        </p:nvSpPr>
        <p:spPr/>
        <p:txBody>
          <a:bodyPr/>
          <a:lstStyle/>
          <a:p>
            <a:fld id="{D532217E-C472-3147-A81C-AA083F553A06}" type="datetimeFigureOut">
              <a:rPr lang="it-IT" smtClean="0"/>
              <a:t>02/05/22</a:t>
            </a:fld>
            <a:endParaRPr lang="it-IT"/>
          </a:p>
        </p:txBody>
      </p:sp>
      <p:sp>
        <p:nvSpPr>
          <p:cNvPr id="5" name="Segnaposto piè di pagina 4"/>
          <p:cNvSpPr>
            <a:spLocks noGrp="1"/>
          </p:cNvSpPr>
          <p:nvPr>
            <p:ph type="ftr" sz="quarter" idx="11"/>
          </p:nvPr>
        </p:nvSpPr>
        <p:spPr/>
        <p:txBody>
          <a:bodyPr/>
          <a:lstStyle/>
          <a:p>
            <a:endParaRPr lang="it-IT"/>
          </a:p>
        </p:txBody>
      </p:sp>
      <p:sp>
        <p:nvSpPr>
          <p:cNvPr id="6" name="Segnaposto numero diapositiva 5"/>
          <p:cNvSpPr>
            <a:spLocks noGrp="1"/>
          </p:cNvSpPr>
          <p:nvPr>
            <p:ph type="sldNum" sz="quarter" idx="12"/>
          </p:nvPr>
        </p:nvSpPr>
        <p:spPr/>
        <p:txBody>
          <a:bodyPr/>
          <a:lstStyle/>
          <a:p>
            <a:fld id="{E5E07296-5DA2-6746-A626-2EBB56027D1A}" type="slidenum">
              <a:rPr lang="it-IT" smtClean="0"/>
              <a:t>‹#›</a:t>
            </a:fld>
            <a:endParaRPr lang="it-IT"/>
          </a:p>
        </p:txBody>
      </p:sp>
    </p:spTree>
    <p:extLst>
      <p:ext uri="{BB962C8B-B14F-4D97-AF65-F5344CB8AC3E}">
        <p14:creationId xmlns:p14="http://schemas.microsoft.com/office/powerpoint/2010/main" val="41643769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Contenuto 2">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stile</a:t>
            </a:r>
          </a:p>
        </p:txBody>
      </p:sp>
      <p:sp>
        <p:nvSpPr>
          <p:cNvPr id="3" name="Segnaposto contenuto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data 4"/>
          <p:cNvSpPr>
            <a:spLocks noGrp="1"/>
          </p:cNvSpPr>
          <p:nvPr>
            <p:ph type="dt" sz="half" idx="10"/>
          </p:nvPr>
        </p:nvSpPr>
        <p:spPr/>
        <p:txBody>
          <a:bodyPr/>
          <a:lstStyle/>
          <a:p>
            <a:fld id="{D532217E-C472-3147-A81C-AA083F553A06}" type="datetimeFigureOut">
              <a:rPr lang="it-IT" smtClean="0"/>
              <a:t>02/05/22</a:t>
            </a:fld>
            <a:endParaRPr lang="it-IT"/>
          </a:p>
        </p:txBody>
      </p:sp>
      <p:sp>
        <p:nvSpPr>
          <p:cNvPr id="6" name="Segnaposto piè di pagina 5"/>
          <p:cNvSpPr>
            <a:spLocks noGrp="1"/>
          </p:cNvSpPr>
          <p:nvPr>
            <p:ph type="ftr" sz="quarter" idx="11"/>
          </p:nvPr>
        </p:nvSpPr>
        <p:spPr/>
        <p:txBody>
          <a:bodyPr/>
          <a:lstStyle/>
          <a:p>
            <a:endParaRPr lang="it-IT"/>
          </a:p>
        </p:txBody>
      </p:sp>
      <p:sp>
        <p:nvSpPr>
          <p:cNvPr id="7" name="Segnaposto numero diapositiva 6"/>
          <p:cNvSpPr>
            <a:spLocks noGrp="1"/>
          </p:cNvSpPr>
          <p:nvPr>
            <p:ph type="sldNum" sz="quarter" idx="12"/>
          </p:nvPr>
        </p:nvSpPr>
        <p:spPr/>
        <p:txBody>
          <a:bodyPr/>
          <a:lstStyle/>
          <a:p>
            <a:fld id="{E5E07296-5DA2-6746-A626-2EBB56027D1A}" type="slidenum">
              <a:rPr lang="it-IT" smtClean="0"/>
              <a:t>‹#›</a:t>
            </a:fld>
            <a:endParaRPr lang="it-IT"/>
          </a:p>
        </p:txBody>
      </p:sp>
    </p:spTree>
    <p:extLst>
      <p:ext uri="{BB962C8B-B14F-4D97-AF65-F5344CB8AC3E}">
        <p14:creationId xmlns:p14="http://schemas.microsoft.com/office/powerpoint/2010/main" val="14086797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lvl1pPr>
              <a:defRPr/>
            </a:lvl1pPr>
          </a:lstStyle>
          <a:p>
            <a:r>
              <a:rPr lang="it-IT"/>
              <a:t>Fare clic per modificare stile</a:t>
            </a:r>
          </a:p>
        </p:txBody>
      </p:sp>
      <p:sp>
        <p:nvSpPr>
          <p:cNvPr id="3" name="Segnaposto testo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Segnaposto contenuto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Segnaposto contenuto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Segnaposto data 6"/>
          <p:cNvSpPr>
            <a:spLocks noGrp="1"/>
          </p:cNvSpPr>
          <p:nvPr>
            <p:ph type="dt" sz="half" idx="10"/>
          </p:nvPr>
        </p:nvSpPr>
        <p:spPr/>
        <p:txBody>
          <a:bodyPr/>
          <a:lstStyle/>
          <a:p>
            <a:fld id="{D532217E-C472-3147-A81C-AA083F553A06}" type="datetimeFigureOut">
              <a:rPr lang="it-IT" smtClean="0"/>
              <a:t>02/05/22</a:t>
            </a:fld>
            <a:endParaRPr lang="it-IT"/>
          </a:p>
        </p:txBody>
      </p:sp>
      <p:sp>
        <p:nvSpPr>
          <p:cNvPr id="8" name="Segnaposto piè di pagina 7"/>
          <p:cNvSpPr>
            <a:spLocks noGrp="1"/>
          </p:cNvSpPr>
          <p:nvPr>
            <p:ph type="ftr" sz="quarter" idx="11"/>
          </p:nvPr>
        </p:nvSpPr>
        <p:spPr/>
        <p:txBody>
          <a:bodyPr/>
          <a:lstStyle/>
          <a:p>
            <a:endParaRPr lang="it-IT"/>
          </a:p>
        </p:txBody>
      </p:sp>
      <p:sp>
        <p:nvSpPr>
          <p:cNvPr id="9" name="Segnaposto numero diapositiva 8"/>
          <p:cNvSpPr>
            <a:spLocks noGrp="1"/>
          </p:cNvSpPr>
          <p:nvPr>
            <p:ph type="sldNum" sz="quarter" idx="12"/>
          </p:nvPr>
        </p:nvSpPr>
        <p:spPr/>
        <p:txBody>
          <a:bodyPr/>
          <a:lstStyle/>
          <a:p>
            <a:fld id="{E5E07296-5DA2-6746-A626-2EBB56027D1A}" type="slidenum">
              <a:rPr lang="it-IT" smtClean="0"/>
              <a:t>‹#›</a:t>
            </a:fld>
            <a:endParaRPr lang="it-IT"/>
          </a:p>
        </p:txBody>
      </p:sp>
    </p:spTree>
    <p:extLst>
      <p:ext uri="{BB962C8B-B14F-4D97-AF65-F5344CB8AC3E}">
        <p14:creationId xmlns:p14="http://schemas.microsoft.com/office/powerpoint/2010/main" val="3607454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stile</a:t>
            </a:r>
          </a:p>
        </p:txBody>
      </p:sp>
      <p:sp>
        <p:nvSpPr>
          <p:cNvPr id="3" name="Segnaposto data 2"/>
          <p:cNvSpPr>
            <a:spLocks noGrp="1"/>
          </p:cNvSpPr>
          <p:nvPr>
            <p:ph type="dt" sz="half" idx="10"/>
          </p:nvPr>
        </p:nvSpPr>
        <p:spPr/>
        <p:txBody>
          <a:bodyPr/>
          <a:lstStyle/>
          <a:p>
            <a:fld id="{D532217E-C472-3147-A81C-AA083F553A06}" type="datetimeFigureOut">
              <a:rPr lang="it-IT" smtClean="0"/>
              <a:t>02/05/22</a:t>
            </a:fld>
            <a:endParaRPr lang="it-IT"/>
          </a:p>
        </p:txBody>
      </p:sp>
      <p:sp>
        <p:nvSpPr>
          <p:cNvPr id="4" name="Segnaposto piè di pagina 3"/>
          <p:cNvSpPr>
            <a:spLocks noGrp="1"/>
          </p:cNvSpPr>
          <p:nvPr>
            <p:ph type="ftr" sz="quarter" idx="11"/>
          </p:nvPr>
        </p:nvSpPr>
        <p:spPr/>
        <p:txBody>
          <a:bodyPr/>
          <a:lstStyle/>
          <a:p>
            <a:endParaRPr lang="it-IT"/>
          </a:p>
        </p:txBody>
      </p:sp>
      <p:sp>
        <p:nvSpPr>
          <p:cNvPr id="5" name="Segnaposto numero diapositiva 4"/>
          <p:cNvSpPr>
            <a:spLocks noGrp="1"/>
          </p:cNvSpPr>
          <p:nvPr>
            <p:ph type="sldNum" sz="quarter" idx="12"/>
          </p:nvPr>
        </p:nvSpPr>
        <p:spPr/>
        <p:txBody>
          <a:bodyPr/>
          <a:lstStyle/>
          <a:p>
            <a:fld id="{E5E07296-5DA2-6746-A626-2EBB56027D1A}" type="slidenum">
              <a:rPr lang="it-IT" smtClean="0"/>
              <a:t>‹#›</a:t>
            </a:fld>
            <a:endParaRPr lang="it-IT"/>
          </a:p>
        </p:txBody>
      </p:sp>
    </p:spTree>
    <p:extLst>
      <p:ext uri="{BB962C8B-B14F-4D97-AF65-F5344CB8AC3E}">
        <p14:creationId xmlns:p14="http://schemas.microsoft.com/office/powerpoint/2010/main" val="12244302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o">
    <p:spTree>
      <p:nvGrpSpPr>
        <p:cNvPr id="1" name=""/>
        <p:cNvGrpSpPr/>
        <p:nvPr/>
      </p:nvGrpSpPr>
      <p:grpSpPr>
        <a:xfrm>
          <a:off x="0" y="0"/>
          <a:ext cx="0" cy="0"/>
          <a:chOff x="0" y="0"/>
          <a:chExt cx="0" cy="0"/>
        </a:xfrm>
      </p:grpSpPr>
      <p:sp>
        <p:nvSpPr>
          <p:cNvPr id="2" name="Segnaposto data 1"/>
          <p:cNvSpPr>
            <a:spLocks noGrp="1"/>
          </p:cNvSpPr>
          <p:nvPr>
            <p:ph type="dt" sz="half" idx="10"/>
          </p:nvPr>
        </p:nvSpPr>
        <p:spPr/>
        <p:txBody>
          <a:bodyPr/>
          <a:lstStyle/>
          <a:p>
            <a:fld id="{D532217E-C472-3147-A81C-AA083F553A06}" type="datetimeFigureOut">
              <a:rPr lang="it-IT" smtClean="0"/>
              <a:t>02/05/22</a:t>
            </a:fld>
            <a:endParaRPr lang="it-IT"/>
          </a:p>
        </p:txBody>
      </p:sp>
      <p:sp>
        <p:nvSpPr>
          <p:cNvPr id="3" name="Segnaposto piè di pagina 2"/>
          <p:cNvSpPr>
            <a:spLocks noGrp="1"/>
          </p:cNvSpPr>
          <p:nvPr>
            <p:ph type="ftr" sz="quarter" idx="11"/>
          </p:nvPr>
        </p:nvSpPr>
        <p:spPr/>
        <p:txBody>
          <a:bodyPr/>
          <a:lstStyle/>
          <a:p>
            <a:endParaRPr lang="it-IT"/>
          </a:p>
        </p:txBody>
      </p:sp>
      <p:sp>
        <p:nvSpPr>
          <p:cNvPr id="4" name="Segnaposto numero diapositiva 3"/>
          <p:cNvSpPr>
            <a:spLocks noGrp="1"/>
          </p:cNvSpPr>
          <p:nvPr>
            <p:ph type="sldNum" sz="quarter" idx="12"/>
          </p:nvPr>
        </p:nvSpPr>
        <p:spPr/>
        <p:txBody>
          <a:bodyPr/>
          <a:lstStyle/>
          <a:p>
            <a:fld id="{E5E07296-5DA2-6746-A626-2EBB56027D1A}" type="slidenum">
              <a:rPr lang="it-IT" smtClean="0"/>
              <a:t>‹#›</a:t>
            </a:fld>
            <a:endParaRPr lang="it-IT"/>
          </a:p>
        </p:txBody>
      </p:sp>
    </p:spTree>
    <p:extLst>
      <p:ext uri="{BB962C8B-B14F-4D97-AF65-F5344CB8AC3E}">
        <p14:creationId xmlns:p14="http://schemas.microsoft.com/office/powerpoint/2010/main" val="11914783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457200" y="273050"/>
            <a:ext cx="3008313" cy="1162050"/>
          </a:xfrm>
        </p:spPr>
        <p:txBody>
          <a:bodyPr anchor="b"/>
          <a:lstStyle>
            <a:lvl1pPr algn="l">
              <a:defRPr sz="2000" b="1"/>
            </a:lvl1pPr>
          </a:lstStyle>
          <a:p>
            <a:r>
              <a:rPr lang="it-IT"/>
              <a:t>Fare clic per modificare stile</a:t>
            </a:r>
          </a:p>
        </p:txBody>
      </p:sp>
      <p:sp>
        <p:nvSpPr>
          <p:cNvPr id="3" name="Segnaposto contenuto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5" name="Segnaposto data 4"/>
          <p:cNvSpPr>
            <a:spLocks noGrp="1"/>
          </p:cNvSpPr>
          <p:nvPr>
            <p:ph type="dt" sz="half" idx="10"/>
          </p:nvPr>
        </p:nvSpPr>
        <p:spPr/>
        <p:txBody>
          <a:bodyPr/>
          <a:lstStyle/>
          <a:p>
            <a:fld id="{D532217E-C472-3147-A81C-AA083F553A06}" type="datetimeFigureOut">
              <a:rPr lang="it-IT" smtClean="0"/>
              <a:t>02/05/22</a:t>
            </a:fld>
            <a:endParaRPr lang="it-IT"/>
          </a:p>
        </p:txBody>
      </p:sp>
      <p:sp>
        <p:nvSpPr>
          <p:cNvPr id="6" name="Segnaposto piè di pagina 5"/>
          <p:cNvSpPr>
            <a:spLocks noGrp="1"/>
          </p:cNvSpPr>
          <p:nvPr>
            <p:ph type="ftr" sz="quarter" idx="11"/>
          </p:nvPr>
        </p:nvSpPr>
        <p:spPr/>
        <p:txBody>
          <a:bodyPr/>
          <a:lstStyle/>
          <a:p>
            <a:endParaRPr lang="it-IT"/>
          </a:p>
        </p:txBody>
      </p:sp>
      <p:sp>
        <p:nvSpPr>
          <p:cNvPr id="7" name="Segnaposto numero diapositiva 6"/>
          <p:cNvSpPr>
            <a:spLocks noGrp="1"/>
          </p:cNvSpPr>
          <p:nvPr>
            <p:ph type="sldNum" sz="quarter" idx="12"/>
          </p:nvPr>
        </p:nvSpPr>
        <p:spPr/>
        <p:txBody>
          <a:bodyPr/>
          <a:lstStyle/>
          <a:p>
            <a:fld id="{E5E07296-5DA2-6746-A626-2EBB56027D1A}" type="slidenum">
              <a:rPr lang="it-IT" smtClean="0"/>
              <a:t>‹#›</a:t>
            </a:fld>
            <a:endParaRPr lang="it-IT"/>
          </a:p>
        </p:txBody>
      </p:sp>
    </p:spTree>
    <p:extLst>
      <p:ext uri="{BB962C8B-B14F-4D97-AF65-F5344CB8AC3E}">
        <p14:creationId xmlns:p14="http://schemas.microsoft.com/office/powerpoint/2010/main" val="375223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1792288" y="4800600"/>
            <a:ext cx="5486400" cy="566738"/>
          </a:xfrm>
        </p:spPr>
        <p:txBody>
          <a:bodyPr anchor="b"/>
          <a:lstStyle>
            <a:lvl1pPr algn="l">
              <a:defRPr sz="2000" b="1"/>
            </a:lvl1pPr>
          </a:lstStyle>
          <a:p>
            <a:r>
              <a:rPr lang="it-IT"/>
              <a:t>Fare clic per modificare stile</a:t>
            </a:r>
          </a:p>
        </p:txBody>
      </p:sp>
      <p:sp>
        <p:nvSpPr>
          <p:cNvPr id="3" name="Segnaposto immagine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a:p>
        </p:txBody>
      </p:sp>
      <p:sp>
        <p:nvSpPr>
          <p:cNvPr id="4" name="Segnaposto testo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5" name="Segnaposto data 4"/>
          <p:cNvSpPr>
            <a:spLocks noGrp="1"/>
          </p:cNvSpPr>
          <p:nvPr>
            <p:ph type="dt" sz="half" idx="10"/>
          </p:nvPr>
        </p:nvSpPr>
        <p:spPr/>
        <p:txBody>
          <a:bodyPr/>
          <a:lstStyle/>
          <a:p>
            <a:fld id="{D532217E-C472-3147-A81C-AA083F553A06}" type="datetimeFigureOut">
              <a:rPr lang="it-IT" smtClean="0"/>
              <a:t>02/05/22</a:t>
            </a:fld>
            <a:endParaRPr lang="it-IT"/>
          </a:p>
        </p:txBody>
      </p:sp>
      <p:sp>
        <p:nvSpPr>
          <p:cNvPr id="6" name="Segnaposto piè di pagina 5"/>
          <p:cNvSpPr>
            <a:spLocks noGrp="1"/>
          </p:cNvSpPr>
          <p:nvPr>
            <p:ph type="ftr" sz="quarter" idx="11"/>
          </p:nvPr>
        </p:nvSpPr>
        <p:spPr/>
        <p:txBody>
          <a:bodyPr/>
          <a:lstStyle/>
          <a:p>
            <a:endParaRPr lang="it-IT"/>
          </a:p>
        </p:txBody>
      </p:sp>
      <p:sp>
        <p:nvSpPr>
          <p:cNvPr id="7" name="Segnaposto numero diapositiva 6"/>
          <p:cNvSpPr>
            <a:spLocks noGrp="1"/>
          </p:cNvSpPr>
          <p:nvPr>
            <p:ph type="sldNum" sz="quarter" idx="12"/>
          </p:nvPr>
        </p:nvSpPr>
        <p:spPr/>
        <p:txBody>
          <a:bodyPr/>
          <a:lstStyle/>
          <a:p>
            <a:fld id="{E5E07296-5DA2-6746-A626-2EBB56027D1A}" type="slidenum">
              <a:rPr lang="it-IT" smtClean="0"/>
              <a:t>‹#›</a:t>
            </a:fld>
            <a:endParaRPr lang="it-IT"/>
          </a:p>
        </p:txBody>
      </p:sp>
    </p:spTree>
    <p:extLst>
      <p:ext uri="{BB962C8B-B14F-4D97-AF65-F5344CB8AC3E}">
        <p14:creationId xmlns:p14="http://schemas.microsoft.com/office/powerpoint/2010/main" val="934335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p:cNvSpPr>
            <a:spLocks noGrp="1"/>
          </p:cNvSpPr>
          <p:nvPr>
            <p:ph type="title"/>
          </p:nvPr>
        </p:nvSpPr>
        <p:spPr>
          <a:xfrm>
            <a:off x="457200" y="76200"/>
            <a:ext cx="8229600" cy="868362"/>
          </a:xfrm>
          <a:prstGeom prst="rect">
            <a:avLst/>
          </a:prstGeom>
        </p:spPr>
        <p:txBody>
          <a:bodyPr vert="horz" lIns="91440" tIns="45720" rIns="91440" bIns="45720" rtlCol="0" anchor="ctr">
            <a:normAutofit/>
          </a:bodyPr>
          <a:lstStyle/>
          <a:p>
            <a:r>
              <a:rPr lang="it-IT" dirty="0"/>
              <a:t>Fare clic per modificare</a:t>
            </a:r>
          </a:p>
        </p:txBody>
      </p:sp>
      <p:sp>
        <p:nvSpPr>
          <p:cNvPr id="3" name="Segnaposto testo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it-IT" dirty="0"/>
              <a:t>Fare clic per modificare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
        <p:nvSpPr>
          <p:cNvPr id="4" name="Segnaposto data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532217E-C472-3147-A81C-AA083F553A06}" type="datetimeFigureOut">
              <a:rPr lang="it-IT" smtClean="0"/>
              <a:t>02/05/22</a:t>
            </a:fld>
            <a:endParaRPr lang="it-IT"/>
          </a:p>
        </p:txBody>
      </p:sp>
      <p:sp>
        <p:nvSpPr>
          <p:cNvPr id="5" name="Segnaposto piè di pagina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t-IT"/>
          </a:p>
        </p:txBody>
      </p:sp>
      <p:sp>
        <p:nvSpPr>
          <p:cNvPr id="6" name="Segnaposto numero diapositiva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5E07296-5DA2-6746-A626-2EBB56027D1A}" type="slidenum">
              <a:rPr lang="it-IT" smtClean="0"/>
              <a:t>‹#›</a:t>
            </a:fld>
            <a:endParaRPr lang="it-IT"/>
          </a:p>
        </p:txBody>
      </p:sp>
    </p:spTree>
    <p:extLst>
      <p:ext uri="{BB962C8B-B14F-4D97-AF65-F5344CB8AC3E}">
        <p14:creationId xmlns:p14="http://schemas.microsoft.com/office/powerpoint/2010/main" val="3169130329"/>
      </p:ext>
    </p:extLst>
  </p:cSld>
  <p:clrMap bg1="lt1" tx1="dk1" bg2="lt2" tx2="dk2" accent1="accent1" accent2="accent2" accent3="accent3" accent4="accent4" accent5="accent5" accent6="accent6" hlink="hlink" folHlink="folHlink"/>
  <p:sldLayoutIdLst>
    <p:sldLayoutId id="2147483729" r:id="rId1"/>
    <p:sldLayoutId id="2147483730" r:id="rId2"/>
    <p:sldLayoutId id="2147483731" r:id="rId3"/>
    <p:sldLayoutId id="2147483732" r:id="rId4"/>
    <p:sldLayoutId id="2147483733" r:id="rId5"/>
    <p:sldLayoutId id="2147483734" r:id="rId6"/>
    <p:sldLayoutId id="2147483735" r:id="rId7"/>
    <p:sldLayoutId id="2147483736" r:id="rId8"/>
    <p:sldLayoutId id="2147483737" r:id="rId9"/>
    <p:sldLayoutId id="2147483738" r:id="rId10"/>
    <p:sldLayoutId id="2147483739" r:id="rId11"/>
    <p:sldLayoutId id="2147483742" r:id="rId12"/>
    <p:sldLayoutId id="2147483743" r:id="rId13"/>
    <p:sldLayoutId id="2147483744" r:id="rId14"/>
  </p:sldLayoutIdLst>
  <p:txStyles>
    <p:titleStyle>
      <a:lvl1pPr algn="l" defTabSz="457200" rtl="0" eaLnBrk="1" latinLnBrk="0" hangingPunct="1">
        <a:spcBef>
          <a:spcPct val="0"/>
        </a:spcBef>
        <a:buNone/>
        <a:defRPr sz="4400" kern="1200">
          <a:solidFill>
            <a:schemeClr val="tx1"/>
          </a:solidFill>
          <a:latin typeface="Gill Sans MT"/>
          <a:ea typeface="+mj-ea"/>
          <a:cs typeface="Gill Sans MT"/>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Gill Sans MT"/>
          <a:ea typeface="+mn-ea"/>
          <a:cs typeface="Gill Sans MT"/>
        </a:defRPr>
      </a:lvl1pPr>
      <a:lvl2pPr marL="742950" indent="-285750" algn="l" defTabSz="457200" rtl="0" eaLnBrk="1" latinLnBrk="0" hangingPunct="1">
        <a:spcBef>
          <a:spcPct val="20000"/>
        </a:spcBef>
        <a:buFont typeface="Arial"/>
        <a:buChar char="–"/>
        <a:defRPr sz="2800" kern="1200">
          <a:solidFill>
            <a:schemeClr val="tx1"/>
          </a:solidFill>
          <a:latin typeface="Gill Sans MT"/>
          <a:ea typeface="+mn-ea"/>
          <a:cs typeface="Gill Sans MT"/>
        </a:defRPr>
      </a:lvl2pPr>
      <a:lvl3pPr marL="1143000" indent="-228600" algn="l" defTabSz="457200" rtl="0" eaLnBrk="1" latinLnBrk="0" hangingPunct="1">
        <a:spcBef>
          <a:spcPct val="20000"/>
        </a:spcBef>
        <a:buFont typeface="Arial"/>
        <a:buChar char="•"/>
        <a:defRPr sz="2400" kern="1200">
          <a:solidFill>
            <a:schemeClr val="tx1"/>
          </a:solidFill>
          <a:latin typeface="Gill Sans MT"/>
          <a:ea typeface="+mn-ea"/>
          <a:cs typeface="Gill Sans MT"/>
        </a:defRPr>
      </a:lvl3pPr>
      <a:lvl4pPr marL="1600200" indent="-228600" algn="l" defTabSz="457200" rtl="0" eaLnBrk="1" latinLnBrk="0" hangingPunct="1">
        <a:spcBef>
          <a:spcPct val="20000"/>
        </a:spcBef>
        <a:buFont typeface="Arial"/>
        <a:buChar char="–"/>
        <a:defRPr sz="2000" kern="1200">
          <a:solidFill>
            <a:schemeClr val="tx1"/>
          </a:solidFill>
          <a:latin typeface="Gill Sans MT"/>
          <a:ea typeface="+mn-ea"/>
          <a:cs typeface="Gill Sans MT"/>
        </a:defRPr>
      </a:lvl4pPr>
      <a:lvl5pPr marL="2057400" indent="-228600" algn="l" defTabSz="457200" rtl="0" eaLnBrk="1" latinLnBrk="0" hangingPunct="1">
        <a:spcBef>
          <a:spcPct val="20000"/>
        </a:spcBef>
        <a:buFont typeface="Arial"/>
        <a:buChar char="»"/>
        <a:defRPr sz="2000" kern="1200">
          <a:solidFill>
            <a:schemeClr val="tx1"/>
          </a:solidFill>
          <a:latin typeface="Gill Sans MT"/>
          <a:ea typeface="+mn-ea"/>
          <a:cs typeface="Gill Sans M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it-IT"/>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7.xml"/><Relationship Id="rId1" Type="http://schemas.openxmlformats.org/officeDocument/2006/relationships/tags" Target="../tags/tag1.xml"/><Relationship Id="rId5" Type="http://schemas.openxmlformats.org/officeDocument/2006/relationships/image" Target="../media/image14.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7" Type="http://schemas.openxmlformats.org/officeDocument/2006/relationships/image" Target="../media/image16.svg"/><Relationship Id="rId2" Type="http://schemas.openxmlformats.org/officeDocument/2006/relationships/slideLayout" Target="../slideLayouts/slideLayout7.xml"/><Relationship Id="rId1" Type="http://schemas.openxmlformats.org/officeDocument/2006/relationships/tags" Target="../tags/tag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7.xml"/><Relationship Id="rId1" Type="http://schemas.openxmlformats.org/officeDocument/2006/relationships/tags" Target="../tags/tag3.xml"/><Relationship Id="rId4" Type="http://schemas.openxmlformats.org/officeDocument/2006/relationships/image" Target="../media/image24.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7.xml"/><Relationship Id="rId1" Type="http://schemas.openxmlformats.org/officeDocument/2006/relationships/tags" Target="../tags/tag4.xml"/><Relationship Id="rId5" Type="http://schemas.openxmlformats.org/officeDocument/2006/relationships/image" Target="../media/image25.png"/><Relationship Id="rId4" Type="http://schemas.openxmlformats.org/officeDocument/2006/relationships/image" Target="../media/image24.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7.xml"/><Relationship Id="rId1" Type="http://schemas.openxmlformats.org/officeDocument/2006/relationships/tags" Target="../tags/tag5.xml"/><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4.png"/></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7.xml"/><Relationship Id="rId5" Type="http://schemas.openxmlformats.org/officeDocument/2006/relationships/image" Target="../media/image27.svg"/><Relationship Id="rId4" Type="http://schemas.openxmlformats.org/officeDocument/2006/relationships/image" Target="../media/image26.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7.svg"/><Relationship Id="rId4" Type="http://schemas.openxmlformats.org/officeDocument/2006/relationships/image" Target="../media/image26.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7.xml"/><Relationship Id="rId1" Type="http://schemas.openxmlformats.org/officeDocument/2006/relationships/tags" Target="../tags/tag6.xml"/><Relationship Id="rId5" Type="http://schemas.openxmlformats.org/officeDocument/2006/relationships/image" Target="../media/image30.emf"/><Relationship Id="rId4" Type="http://schemas.openxmlformats.org/officeDocument/2006/relationships/image" Target="../media/image29.emf"/></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slideLayout" Target="../slideLayouts/slideLayout7.xml"/><Relationship Id="rId1" Type="http://schemas.openxmlformats.org/officeDocument/2006/relationships/tags" Target="../tags/tag7.xml"/></Relationships>
</file>

<file path=ppt/slides/_rels/slide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slideLayout" Target="../slideLayouts/slideLayout7.xml"/><Relationship Id="rId1" Type="http://schemas.openxmlformats.org/officeDocument/2006/relationships/tags" Target="../tags/tag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7.xml"/><Relationship Id="rId1" Type="http://schemas.openxmlformats.org/officeDocument/2006/relationships/tags" Target="../tags/tag9.xml"/><Relationship Id="rId5" Type="http://schemas.openxmlformats.org/officeDocument/2006/relationships/image" Target="../media/image40.jpeg"/><Relationship Id="rId4" Type="http://schemas.openxmlformats.org/officeDocument/2006/relationships/image" Target="../media/image39.jpeg"/></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7.xml"/><Relationship Id="rId1" Type="http://schemas.openxmlformats.org/officeDocument/2006/relationships/tags" Target="../tags/tag10.xml"/><Relationship Id="rId6" Type="http://schemas.openxmlformats.org/officeDocument/2006/relationships/image" Target="../media/image41.png"/><Relationship Id="rId5" Type="http://schemas.openxmlformats.org/officeDocument/2006/relationships/image" Target="../media/image40.jpeg"/><Relationship Id="rId4" Type="http://schemas.openxmlformats.org/officeDocument/2006/relationships/image" Target="../media/image39.jpeg"/></Relationships>
</file>

<file path=ppt/slides/_rels/slide4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hyperlink" Target="http://www.pnas.org/content/109/50/20449.full" TargetMode="External"/><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9.svg"/></Relationships>
</file>

<file path=ppt/slides/_rels/slide5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48.emf"/><Relationship Id="rId5" Type="http://schemas.openxmlformats.org/officeDocument/2006/relationships/image" Target="../media/image47.emf"/><Relationship Id="rId4" Type="http://schemas.openxmlformats.org/officeDocument/2006/relationships/image" Target="../media/image46.emf"/></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hyperlink" Target="http://www.htmd.org" TargetMode="External"/><Relationship Id="rId2" Type="http://schemas.openxmlformats.org/officeDocument/2006/relationships/hyperlink" Target="deeptime-ml.github.io" TargetMode="External"/><Relationship Id="rId1" Type="http://schemas.openxmlformats.org/officeDocument/2006/relationships/slideLayout" Target="../slideLayouts/slideLayout2.xml"/><Relationship Id="rId4" Type="http://schemas.openxmlformats.org/officeDocument/2006/relationships/hyperlink" Target="http://msmbuilder.org" TargetMode="External"/></Relationships>
</file>

<file path=ppt/slides/_rels/slide56.xml.rels><?xml version="1.0" encoding="UTF-8" standalone="yes"?>
<Relationships xmlns="http://schemas.openxmlformats.org/package/2006/relationships"><Relationship Id="rId2" Type="http://schemas.openxmlformats.org/officeDocument/2006/relationships/hyperlink" Target="https://doi.org/10.1063/1.4828816" TargetMode="Externa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hyperlink" Target="https://jdc.math.uwo.ca/M1600b/l/pagerank-1600.pdf" TargetMode="External"/><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4.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10.tiff"/><Relationship Id="rId7"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11.tiff"/></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2"/>
          <p:cNvSpPr>
            <a:spLocks noChangeArrowheads="1"/>
          </p:cNvSpPr>
          <p:nvPr/>
        </p:nvSpPr>
        <p:spPr bwMode="auto">
          <a:xfrm>
            <a:off x="0" y="0"/>
            <a:ext cx="9144000" cy="2492375"/>
          </a:xfrm>
          <a:prstGeom prst="rect">
            <a:avLst/>
          </a:prstGeom>
          <a:solidFill>
            <a:srgbClr val="002F5F"/>
          </a:solidFill>
          <a:ln>
            <a:noFill/>
          </a:ln>
          <a:effectLst/>
          <a:extLst>
            <a:ext uri="{91240B29-F687-4F45-9708-019B960494DF}">
              <a14:hiddenLine xmlns:a14="http://schemas.microsoft.com/office/drawing/2010/main" w="38100" algn="ctr">
                <a:solidFill>
                  <a:srgbClr val="CC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000000"/>
              </a:solidFill>
            </a:endParaRPr>
          </a:p>
        </p:txBody>
      </p:sp>
      <p:sp>
        <p:nvSpPr>
          <p:cNvPr id="135171" name="Rectangle 2"/>
          <p:cNvSpPr>
            <a:spLocks noGrp="1" noChangeArrowheads="1"/>
          </p:cNvSpPr>
          <p:nvPr>
            <p:ph type="title" idx="4294967295"/>
          </p:nvPr>
        </p:nvSpPr>
        <p:spPr>
          <a:xfrm>
            <a:off x="915988" y="476250"/>
            <a:ext cx="8228012" cy="1576388"/>
          </a:xfrm>
        </p:spPr>
        <p:txBody>
          <a:bodyPr lIns="0" tIns="35228" rIns="0" bIns="0" anchor="ctr"/>
          <a:lstStyle/>
          <a:p>
            <a:pPr marL="90488" indent="0">
              <a:tabLst>
                <a:tab pos="0" algn="l"/>
                <a:tab pos="912813" algn="l"/>
                <a:tab pos="1827213" algn="l"/>
                <a:tab pos="2741613" algn="l"/>
                <a:tab pos="3656013" algn="l"/>
                <a:tab pos="4570413" algn="l"/>
                <a:tab pos="5478463" algn="l"/>
                <a:tab pos="6394450" algn="l"/>
                <a:tab pos="7307263" algn="l"/>
                <a:tab pos="8223250" algn="l"/>
                <a:tab pos="9136063" algn="l"/>
              </a:tabLst>
            </a:pPr>
            <a:r>
              <a:rPr lang="en-GB" altLang="x-none" b="1" dirty="0">
                <a:solidFill>
                  <a:schemeClr val="bg1"/>
                </a:solidFill>
              </a:rPr>
              <a:t>Markov-state </a:t>
            </a:r>
            <a:r>
              <a:rPr lang="en-GB" altLang="x-none" b="1" dirty="0" err="1">
                <a:solidFill>
                  <a:schemeClr val="bg1"/>
                </a:solidFill>
              </a:rPr>
              <a:t>modeling</a:t>
            </a:r>
            <a:br>
              <a:rPr lang="en-GB" altLang="x-none" b="1" dirty="0">
                <a:solidFill>
                  <a:schemeClr val="bg1"/>
                </a:solidFill>
              </a:rPr>
            </a:br>
            <a:r>
              <a:rPr lang="en-GB" altLang="x-none" b="1" dirty="0">
                <a:solidFill>
                  <a:schemeClr val="bg1"/>
                </a:solidFill>
              </a:rPr>
              <a:t>of </a:t>
            </a:r>
            <a:r>
              <a:rPr lang="en-GB" altLang="x-none" b="1" dirty="0" err="1">
                <a:solidFill>
                  <a:schemeClr val="bg1"/>
                </a:solidFill>
              </a:rPr>
              <a:t>biomolecular</a:t>
            </a:r>
            <a:r>
              <a:rPr lang="en-GB" altLang="x-none" b="1" dirty="0">
                <a:solidFill>
                  <a:schemeClr val="bg1"/>
                </a:solidFill>
              </a:rPr>
              <a:t> systems</a:t>
            </a:r>
            <a:endParaRPr lang="it-IT" altLang="x-none" b="1" dirty="0">
              <a:solidFill>
                <a:schemeClr val="bg1"/>
              </a:solidFill>
            </a:endParaRPr>
          </a:p>
        </p:txBody>
      </p:sp>
      <p:pic>
        <p:nvPicPr>
          <p:cNvPr id="135172" name="Picture 4" descr="Eh"/>
          <p:cNvPicPr>
            <a:picLocks noChangeAspect="1" noChangeArrowheads="1"/>
          </p:cNvPicPr>
          <p:nvPr/>
        </p:nvPicPr>
        <p:blipFill>
          <a:blip r:embed="rId3">
            <a:extLst>
              <a:ext uri="{28A0092B-C50C-407E-A947-70E740481C1C}">
                <a14:useLocalDpi xmlns:a14="http://schemas.microsoft.com/office/drawing/2010/main" val="0"/>
              </a:ext>
            </a:extLst>
          </a:blip>
          <a:srcRect r="84245"/>
          <a:stretch>
            <a:fillRect/>
          </a:stretch>
        </p:blipFill>
        <p:spPr bwMode="auto">
          <a:xfrm>
            <a:off x="228600" y="3594100"/>
            <a:ext cx="914400" cy="882650"/>
          </a:xfrm>
          <a:prstGeom prst="rect">
            <a:avLst/>
          </a:prstGeom>
          <a:noFill/>
          <a:extLst>
            <a:ext uri="{909E8E84-426E-40DD-AFC4-6F175D3DCCD1}">
              <a14:hiddenFill xmlns:a14="http://schemas.microsoft.com/office/drawing/2010/main">
                <a:solidFill>
                  <a:srgbClr val="FFFFFF"/>
                </a:solidFill>
              </a14:hiddenFill>
            </a:ext>
          </a:extLst>
        </p:spPr>
      </p:pic>
      <p:sp>
        <p:nvSpPr>
          <p:cNvPr id="135173" name="Rectangle 2"/>
          <p:cNvSpPr>
            <a:spLocks noChangeArrowheads="1"/>
          </p:cNvSpPr>
          <p:nvPr/>
        </p:nvSpPr>
        <p:spPr bwMode="auto">
          <a:xfrm>
            <a:off x="1312863" y="3497262"/>
            <a:ext cx="6992937" cy="1885950"/>
          </a:xfrm>
          <a:prstGeom prst="rect">
            <a:avLst/>
          </a:prstGeom>
          <a:noFill/>
          <a:ln>
            <a:noFill/>
          </a:ln>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000000"/>
                </a:solidFill>
                <a:round/>
                <a:headEnd/>
                <a:tailEnd/>
              </a14:hiddenLine>
            </a:ext>
          </a:extLst>
        </p:spPr>
        <p:txBody>
          <a:bodyPr lIns="0" tIns="35228" rIns="0" bIns="0" anchor="ctr"/>
          <a:lstStyle/>
          <a:p>
            <a:pPr marL="90488" algn="l" defTabSz="414338">
              <a:lnSpc>
                <a:spcPct val="120000"/>
              </a:lnSpc>
              <a:buClr>
                <a:srgbClr val="000000"/>
              </a:buClr>
              <a:buSzPct val="100000"/>
              <a:buFont typeface="Times New Roman" pitchFamily="18" charset="0"/>
              <a:buNone/>
              <a:tabLst>
                <a:tab pos="0" algn="l"/>
                <a:tab pos="912813" algn="l"/>
                <a:tab pos="1827213" algn="l"/>
                <a:tab pos="2741613" algn="l"/>
                <a:tab pos="3656013" algn="l"/>
                <a:tab pos="4570413" algn="l"/>
                <a:tab pos="5478463" algn="l"/>
                <a:tab pos="6394450" algn="l"/>
                <a:tab pos="7307263" algn="l"/>
                <a:tab pos="8223250" algn="l"/>
                <a:tab pos="9136063" algn="l"/>
              </a:tabLst>
            </a:pPr>
            <a:r>
              <a:rPr lang="en-US" altLang="x-none" sz="2400" u="sng" dirty="0">
                <a:solidFill>
                  <a:srgbClr val="002F5F"/>
                </a:solidFill>
                <a:latin typeface="Gill Sans Light" panose="020B0302020104020203" pitchFamily="34" charset="-79"/>
                <a:ea typeface="Helvetica Neue" pitchFamily="2" charset="0"/>
                <a:cs typeface="Gill Sans Light" panose="020B0302020104020203" pitchFamily="34" charset="-79"/>
              </a:rPr>
              <a:t>Toni Giorgino</a:t>
            </a:r>
            <a:br>
              <a:rPr lang="en-US" altLang="x-none" sz="2400" dirty="0">
                <a:solidFill>
                  <a:srgbClr val="002F5F"/>
                </a:solidFill>
                <a:latin typeface="Gill Sans Light" panose="020B0302020104020203" pitchFamily="34" charset="-79"/>
                <a:ea typeface="Helvetica Neue" pitchFamily="2" charset="0"/>
                <a:cs typeface="Gill Sans Light" panose="020B0302020104020203" pitchFamily="34" charset="-79"/>
              </a:rPr>
            </a:br>
            <a:r>
              <a:rPr lang="en-US" altLang="x-none" sz="2400" dirty="0">
                <a:solidFill>
                  <a:srgbClr val="002F5F"/>
                </a:solidFill>
                <a:latin typeface="Gill Sans Light" panose="020B0302020104020203" pitchFamily="34" charset="-79"/>
                <a:ea typeface="Helvetica Neue" pitchFamily="2" charset="0"/>
                <a:cs typeface="Gill Sans Light" panose="020B0302020104020203" pitchFamily="34" charset="-79"/>
              </a:rPr>
              <a:t>National Research Council of Italy</a:t>
            </a:r>
            <a:br>
              <a:rPr lang="en-US" altLang="x-none" sz="2400" dirty="0">
                <a:solidFill>
                  <a:srgbClr val="002F5F"/>
                </a:solidFill>
                <a:latin typeface="Gill Sans Light" panose="020B0302020104020203" pitchFamily="34" charset="-79"/>
                <a:ea typeface="Helvetica Neue" pitchFamily="2" charset="0"/>
                <a:cs typeface="Gill Sans Light" panose="020B0302020104020203" pitchFamily="34" charset="-79"/>
              </a:rPr>
            </a:br>
            <a:r>
              <a:rPr lang="en-US" altLang="x-none" sz="2400" dirty="0" err="1">
                <a:solidFill>
                  <a:srgbClr val="002F5F"/>
                </a:solidFill>
                <a:latin typeface="Gill Sans Light" panose="020B0302020104020203" pitchFamily="34" charset="-79"/>
                <a:ea typeface="Helvetica Neue" pitchFamily="2" charset="0"/>
                <a:cs typeface="Gill Sans Light" panose="020B0302020104020203" pitchFamily="34" charset="-79"/>
              </a:rPr>
              <a:t>toni.giorgino@cnr.it</a:t>
            </a:r>
            <a:endParaRPr lang="en-US" altLang="x-none" sz="2400" dirty="0">
              <a:solidFill>
                <a:srgbClr val="002F5F"/>
              </a:solidFill>
              <a:latin typeface="Gill Sans Light" panose="020B0302020104020203" pitchFamily="34" charset="-79"/>
              <a:ea typeface="Helvetica Neue" pitchFamily="2" charset="0"/>
              <a:cs typeface="Gill Sans Light" panose="020B0302020104020203" pitchFamily="34" charset="-79"/>
            </a:endParaRPr>
          </a:p>
          <a:p>
            <a:pPr marL="90488" algn="l" defTabSz="414338">
              <a:lnSpc>
                <a:spcPct val="120000"/>
              </a:lnSpc>
              <a:buClr>
                <a:srgbClr val="000000"/>
              </a:buClr>
              <a:buSzPct val="100000"/>
              <a:buFont typeface="Times New Roman" pitchFamily="18" charset="0"/>
              <a:buNone/>
              <a:tabLst>
                <a:tab pos="0" algn="l"/>
                <a:tab pos="912813" algn="l"/>
                <a:tab pos="1827213" algn="l"/>
                <a:tab pos="2741613" algn="l"/>
                <a:tab pos="3656013" algn="l"/>
                <a:tab pos="4570413" algn="l"/>
                <a:tab pos="5478463" algn="l"/>
                <a:tab pos="6394450" algn="l"/>
                <a:tab pos="7307263" algn="l"/>
                <a:tab pos="8223250" algn="l"/>
                <a:tab pos="9136063" algn="l"/>
              </a:tabLst>
            </a:pPr>
            <a:r>
              <a:rPr lang="en-US" altLang="x-none" sz="2400" dirty="0" err="1">
                <a:solidFill>
                  <a:srgbClr val="002F5F"/>
                </a:solidFill>
                <a:latin typeface="Gill Sans Light" panose="020B0302020104020203" pitchFamily="34" charset="-79"/>
                <a:ea typeface="Helvetica Neue" pitchFamily="2" charset="0"/>
                <a:cs typeface="Gill Sans Light" panose="020B0302020104020203" pitchFamily="34" charset="-79"/>
              </a:rPr>
              <a:t>www.giorginolab.it</a:t>
            </a:r>
            <a:r>
              <a:rPr lang="en-US" altLang="x-none" sz="2400" dirty="0">
                <a:solidFill>
                  <a:srgbClr val="002F5F"/>
                </a:solidFill>
                <a:latin typeface="Gill Sans Light" panose="020B0302020104020203" pitchFamily="34" charset="-79"/>
                <a:ea typeface="Helvetica Neue" pitchFamily="2" charset="0"/>
                <a:cs typeface="Gill Sans Light" panose="020B0302020104020203" pitchFamily="34" charset="-79"/>
              </a:rPr>
              <a:t>          </a:t>
            </a:r>
            <a:endParaRPr lang="it-IT" altLang="x-none" sz="2400" dirty="0">
              <a:solidFill>
                <a:srgbClr val="002F5F"/>
              </a:solidFill>
              <a:latin typeface="Gill Sans Light" panose="020B0302020104020203" pitchFamily="34" charset="-79"/>
              <a:ea typeface="Helvetica Neue" pitchFamily="2" charset="0"/>
              <a:cs typeface="Gill Sans Light" panose="020B0302020104020203" pitchFamily="34" charset="-79"/>
            </a:endParaRPr>
          </a:p>
        </p:txBody>
      </p:sp>
      <p:sp>
        <p:nvSpPr>
          <p:cNvPr id="135174" name="Text Box 6"/>
          <p:cNvSpPr txBox="1">
            <a:spLocks noChangeArrowheads="1"/>
          </p:cNvSpPr>
          <p:nvPr/>
        </p:nvSpPr>
        <p:spPr bwMode="auto">
          <a:xfrm>
            <a:off x="1371600" y="5867400"/>
            <a:ext cx="746760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r>
              <a:rPr lang="en-US" altLang="x-none" dirty="0">
                <a:solidFill>
                  <a:srgbClr val="002F5F"/>
                </a:solidFill>
                <a:latin typeface="Gill Sans Light"/>
                <a:ea typeface="Helvetica Neue" pitchFamily="2" charset="0"/>
                <a:cs typeface="Gill Sans Light"/>
              </a:rPr>
              <a:t>Master in Bioinformatics for Health Sciences</a:t>
            </a:r>
          </a:p>
          <a:p>
            <a:pPr algn="r"/>
            <a:r>
              <a:rPr lang="en-US" altLang="x-none" dirty="0">
                <a:solidFill>
                  <a:srgbClr val="002F5F"/>
                </a:solidFill>
                <a:latin typeface="Gill Sans Light"/>
                <a:ea typeface="Helvetica Neue" pitchFamily="2" charset="0"/>
                <a:cs typeface="Gill Sans Light"/>
              </a:rPr>
              <a:t>UPF Barcelona, 3 May 2022</a:t>
            </a:r>
            <a:endParaRPr lang="it-IT" altLang="x-none" dirty="0">
              <a:solidFill>
                <a:srgbClr val="002F5F"/>
              </a:solidFill>
              <a:latin typeface="Gill Sans Light"/>
              <a:ea typeface="Helvetica Neue" pitchFamily="2" charset="0"/>
              <a:cs typeface="Gill Sans Light"/>
            </a:endParaRPr>
          </a:p>
        </p:txBody>
      </p:sp>
      <p:sp>
        <p:nvSpPr>
          <p:cNvPr id="9" name="Text Box 11">
            <a:extLst>
              <a:ext uri="{FF2B5EF4-FFF2-40B4-BE49-F238E27FC236}">
                <a16:creationId xmlns:a16="http://schemas.microsoft.com/office/drawing/2014/main" id="{AAEEB25A-DC11-6940-BD49-2DDFAE74C710}"/>
              </a:ext>
            </a:extLst>
          </p:cNvPr>
          <p:cNvSpPr txBox="1">
            <a:spLocks noChangeArrowheads="1"/>
          </p:cNvSpPr>
          <p:nvPr/>
        </p:nvSpPr>
        <p:spPr bwMode="auto">
          <a:xfrm>
            <a:off x="7086600" y="4308547"/>
            <a:ext cx="1749998"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38100" algn="ctr">
                <a:solidFill>
                  <a:srgbClr val="CC0099"/>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algn="r"/>
            <a:r>
              <a:rPr lang="it-IT" altLang="x-none" sz="2400" dirty="0">
                <a:solidFill>
                  <a:srgbClr val="000000"/>
                </a:solidFill>
                <a:latin typeface="Gill Sans Light"/>
                <a:cs typeface="Gill Sans Light"/>
              </a:rPr>
              <a:t>@</a:t>
            </a:r>
            <a:r>
              <a:rPr lang="it-IT" altLang="x-none" sz="2400" dirty="0" err="1">
                <a:solidFill>
                  <a:srgbClr val="000000"/>
                </a:solidFill>
                <a:latin typeface="Gill Sans Light"/>
                <a:cs typeface="Gill Sans Light"/>
              </a:rPr>
              <a:t>giorginolab</a:t>
            </a:r>
            <a:endParaRPr lang="it-IT" altLang="x-none" sz="2400" dirty="0">
              <a:solidFill>
                <a:srgbClr val="000000"/>
              </a:solidFill>
              <a:latin typeface="Gill Sans Light"/>
              <a:cs typeface="Gill Sans Light"/>
            </a:endParaRPr>
          </a:p>
        </p:txBody>
      </p:sp>
      <p:pic>
        <p:nvPicPr>
          <p:cNvPr id="10" name="Picture 13" descr="GitHub">
            <a:extLst>
              <a:ext uri="{FF2B5EF4-FFF2-40B4-BE49-F238E27FC236}">
                <a16:creationId xmlns:a16="http://schemas.microsoft.com/office/drawing/2014/main" id="{E2883EAD-EB9E-A846-BB2E-74170468CB3B}"/>
              </a:ext>
            </a:extLst>
          </p:cNvPr>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315200" y="3611336"/>
            <a:ext cx="1590550" cy="930276"/>
          </a:xfrm>
          <a:prstGeom prst="rect">
            <a:avLst/>
          </a:prstGeom>
          <a:noFill/>
          <a:extLst>
            <a:ext uri="{909E8E84-426E-40dd-AFC4-6F175D3DCCD1}">
              <a14:hiddenFill xmlns=""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06715959-56A0-314C-BFE8-1E1FACF405ED}"/>
              </a:ext>
            </a:extLst>
          </p:cNvPr>
          <p:cNvSpPr txBox="1"/>
          <p:nvPr/>
        </p:nvSpPr>
        <p:spPr>
          <a:xfrm>
            <a:off x="457200" y="5772514"/>
            <a:ext cx="3046411" cy="707886"/>
          </a:xfrm>
          <a:prstGeom prst="rect">
            <a:avLst/>
          </a:prstGeom>
          <a:ln/>
        </p:spPr>
        <p:style>
          <a:lnRef idx="3">
            <a:schemeClr val="lt1"/>
          </a:lnRef>
          <a:fillRef idx="1">
            <a:schemeClr val="dk1"/>
          </a:fillRef>
          <a:effectRef idx="1">
            <a:schemeClr val="dk1"/>
          </a:effectRef>
          <a:fontRef idx="minor">
            <a:schemeClr val="lt1"/>
          </a:fontRef>
        </p:style>
        <p:txBody>
          <a:bodyPr wrap="none" rtlCol="0">
            <a:spAutoFit/>
          </a:bodyPr>
          <a:lstStyle/>
          <a:p>
            <a:pPr algn="l"/>
            <a:r>
              <a:rPr lang="en-GB" sz="2000" dirty="0" err="1">
                <a:solidFill>
                  <a:schemeClr val="bg1"/>
                </a:solidFill>
                <a:latin typeface="Gill Sans MT" panose="020B0502020104020203" pitchFamily="34" charset="77"/>
              </a:rPr>
              <a:t>github.com</a:t>
            </a:r>
            <a:r>
              <a:rPr lang="en-GB" sz="2000" dirty="0">
                <a:solidFill>
                  <a:schemeClr val="bg1"/>
                </a:solidFill>
                <a:latin typeface="Gill Sans MT" panose="020B0502020104020203" pitchFamily="34" charset="77"/>
              </a:rPr>
              <a:t>/</a:t>
            </a:r>
            <a:r>
              <a:rPr lang="en-GB" sz="2000" dirty="0" err="1">
                <a:solidFill>
                  <a:schemeClr val="bg1"/>
                </a:solidFill>
                <a:latin typeface="Gill Sans MT" panose="020B0502020104020203" pitchFamily="34" charset="77"/>
              </a:rPr>
              <a:t>giorginolab</a:t>
            </a:r>
            <a:r>
              <a:rPr lang="en-GB" sz="2000" dirty="0">
                <a:solidFill>
                  <a:schemeClr val="bg1"/>
                </a:solidFill>
                <a:latin typeface="Gill Sans MT" panose="020B0502020104020203" pitchFamily="34" charset="77"/>
              </a:rPr>
              <a:t>/</a:t>
            </a:r>
            <a:br>
              <a:rPr lang="en-GB" sz="2000" dirty="0">
                <a:solidFill>
                  <a:schemeClr val="bg1"/>
                </a:solidFill>
                <a:latin typeface="Gill Sans MT" panose="020B0502020104020203" pitchFamily="34" charset="77"/>
              </a:rPr>
            </a:br>
            <a:r>
              <a:rPr lang="en-GB" sz="2000" dirty="0">
                <a:solidFill>
                  <a:schemeClr val="bg1"/>
                </a:solidFill>
                <a:latin typeface="Gill Sans MT" panose="020B0502020104020203" pitchFamily="34" charset="77"/>
              </a:rPr>
              <a:t>Markov-Tutorial-BCN-2022</a:t>
            </a:r>
          </a:p>
        </p:txBody>
      </p:sp>
      <p:sp>
        <p:nvSpPr>
          <p:cNvPr id="3" name="TextBox 2">
            <a:extLst>
              <a:ext uri="{FF2B5EF4-FFF2-40B4-BE49-F238E27FC236}">
                <a16:creationId xmlns:a16="http://schemas.microsoft.com/office/drawing/2014/main" id="{199D0EF9-BF6D-AA44-AF99-3CBA4B630F13}"/>
              </a:ext>
            </a:extLst>
          </p:cNvPr>
          <p:cNvSpPr txBox="1"/>
          <p:nvPr/>
        </p:nvSpPr>
        <p:spPr>
          <a:xfrm>
            <a:off x="6096000" y="5168231"/>
            <a:ext cx="2710999" cy="369332"/>
          </a:xfrm>
          <a:prstGeom prst="rect">
            <a:avLst/>
          </a:prstGeom>
          <a:noFill/>
        </p:spPr>
        <p:txBody>
          <a:bodyPr wrap="none" rtlCol="0">
            <a:spAutoFit/>
          </a:bodyPr>
          <a:lstStyle/>
          <a:p>
            <a:pPr algn="r"/>
            <a:r>
              <a:rPr lang="en-GB" i="1" dirty="0">
                <a:solidFill>
                  <a:srgbClr val="FF0000"/>
                </a:solidFill>
              </a:rPr>
              <a:t>Thesis projects available</a:t>
            </a:r>
          </a:p>
        </p:txBody>
      </p:sp>
    </p:spTree>
    <p:extLst>
      <p:ext uri="{BB962C8B-B14F-4D97-AF65-F5344CB8AC3E}">
        <p14:creationId xmlns:p14="http://schemas.microsoft.com/office/powerpoint/2010/main" val="834390832"/>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379D70E-3BBB-764B-A19C-BAC7F6AC15D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8000" y="914400"/>
            <a:ext cx="8128000" cy="4572000"/>
          </a:xfrm>
          <a:prstGeom prst="rect">
            <a:avLst/>
          </a:prstGeom>
        </p:spPr>
      </p:pic>
      <p:sp>
        <p:nvSpPr>
          <p:cNvPr id="4" name="Oval 3">
            <a:extLst>
              <a:ext uri="{FF2B5EF4-FFF2-40B4-BE49-F238E27FC236}">
                <a16:creationId xmlns:a16="http://schemas.microsoft.com/office/drawing/2014/main" id="{B6297156-783E-064E-8B80-7A59F916358A}"/>
              </a:ext>
            </a:extLst>
          </p:cNvPr>
          <p:cNvSpPr/>
          <p:nvPr/>
        </p:nvSpPr>
        <p:spPr>
          <a:xfrm>
            <a:off x="6019800" y="4191000"/>
            <a:ext cx="152400" cy="152400"/>
          </a:xfrm>
          <a:prstGeom prst="ellipse">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IT" b="1" spc="50">
              <a:ln w="9525" cmpd="sng">
                <a:solidFill>
                  <a:schemeClr val="accent1"/>
                </a:solidFill>
                <a:prstDash val="solid"/>
              </a:ln>
              <a:solidFill>
                <a:srgbClr val="70AD47">
                  <a:tint val="1000"/>
                </a:srgbClr>
              </a:solidFill>
              <a:effectLst>
                <a:glow rad="38100">
                  <a:schemeClr val="accent1">
                    <a:alpha val="40000"/>
                  </a:schemeClr>
                </a:glow>
              </a:effectLst>
            </a:endParaRPr>
          </a:p>
        </p:txBody>
      </p:sp>
      <p:pic>
        <p:nvPicPr>
          <p:cNvPr id="1026" name="Picture 2">
            <a:extLst>
              <a:ext uri="{FF2B5EF4-FFF2-40B4-BE49-F238E27FC236}">
                <a16:creationId xmlns:a16="http://schemas.microsoft.com/office/drawing/2014/main" id="{3C0A07A9-D52E-564B-A99E-AC8BB56FA224}"/>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819400" y="320589"/>
            <a:ext cx="5588000" cy="55880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75FB5362-5370-FC46-8717-2BC107CA1DD3}"/>
              </a:ext>
            </a:extLst>
          </p:cNvPr>
          <p:cNvSpPr txBox="1"/>
          <p:nvPr/>
        </p:nvSpPr>
        <p:spPr>
          <a:xfrm>
            <a:off x="3124200" y="492211"/>
            <a:ext cx="3249608" cy="369332"/>
          </a:xfrm>
          <a:prstGeom prst="rect">
            <a:avLst/>
          </a:prstGeom>
          <a:noFill/>
        </p:spPr>
        <p:txBody>
          <a:bodyPr wrap="none" rtlCol="0">
            <a:spAutoFit/>
          </a:bodyPr>
          <a:lstStyle/>
          <a:p>
            <a:pPr algn="l"/>
            <a:r>
              <a:rPr lang="en-IT" dirty="0"/>
              <a:t>1     2       3       4        5	… </a:t>
            </a:r>
          </a:p>
        </p:txBody>
      </p:sp>
    </p:spTree>
    <p:custDataLst>
      <p:tags r:id="rId1"/>
    </p:custDataLst>
    <p:extLst>
      <p:ext uri="{BB962C8B-B14F-4D97-AF65-F5344CB8AC3E}">
        <p14:creationId xmlns:p14="http://schemas.microsoft.com/office/powerpoint/2010/main" val="4038185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3EE2811-A134-E740-9381-3751D01259F9}"/>
              </a:ext>
            </a:extLst>
          </p:cNvPr>
          <p:cNvPicPr>
            <a:picLocks noChangeAspect="1"/>
          </p:cNvPicPr>
          <p:nvPr/>
        </p:nvPicPr>
        <p:blipFill>
          <a:blip r:embed="rId4">
            <a:lum bright="70000" contrast="-70000"/>
            <a:extLst>
              <a:ext uri="{28A0092B-C50C-407E-A947-70E740481C1C}">
                <a14:useLocalDpi xmlns:a14="http://schemas.microsoft.com/office/drawing/2010/main" val="0"/>
              </a:ext>
            </a:extLst>
          </a:blip>
          <a:stretch>
            <a:fillRect/>
          </a:stretch>
        </p:blipFill>
        <p:spPr>
          <a:xfrm>
            <a:off x="508000" y="914400"/>
            <a:ext cx="8128000" cy="4572000"/>
          </a:xfrm>
          <a:prstGeom prst="rect">
            <a:avLst/>
          </a:prstGeom>
        </p:spPr>
      </p:pic>
      <p:pic>
        <p:nvPicPr>
          <p:cNvPr id="4" name="Picture 2">
            <a:extLst>
              <a:ext uri="{FF2B5EF4-FFF2-40B4-BE49-F238E27FC236}">
                <a16:creationId xmlns:a16="http://schemas.microsoft.com/office/drawing/2014/main" id="{13E379C4-241E-4647-9BC1-D475523BEC6E}"/>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819400" y="320589"/>
            <a:ext cx="5588000" cy="55880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6496EECA-42A0-7545-AD98-0626E3399FE8}"/>
              </a:ext>
            </a:extLst>
          </p:cNvPr>
          <p:cNvSpPr txBox="1"/>
          <p:nvPr/>
        </p:nvSpPr>
        <p:spPr>
          <a:xfrm>
            <a:off x="5613400" y="3424881"/>
            <a:ext cx="1954381" cy="1477328"/>
          </a:xfrm>
          <a:prstGeom prst="rect">
            <a:avLst/>
          </a:prstGeom>
          <a:noFill/>
        </p:spPr>
        <p:txBody>
          <a:bodyPr wrap="none" rtlCol="0">
            <a:spAutoFit/>
          </a:bodyPr>
          <a:lstStyle/>
          <a:p>
            <a:pPr algn="l"/>
            <a:r>
              <a:rPr lang="en-IT" dirty="0"/>
              <a:t>1       2       3  </a:t>
            </a:r>
          </a:p>
          <a:p>
            <a:pPr algn="l"/>
            <a:br>
              <a:rPr lang="en-IT" dirty="0"/>
            </a:br>
            <a:r>
              <a:rPr lang="en-IT" dirty="0"/>
              <a:t>4       5	    6</a:t>
            </a:r>
            <a:br>
              <a:rPr lang="en-IT" dirty="0"/>
            </a:br>
            <a:br>
              <a:rPr lang="en-IT" dirty="0"/>
            </a:br>
            <a:r>
              <a:rPr lang="en-IT" dirty="0"/>
              <a:t>7       8       9   …</a:t>
            </a:r>
          </a:p>
        </p:txBody>
      </p:sp>
      <p:cxnSp>
        <p:nvCxnSpPr>
          <p:cNvPr id="8" name="Straight Arrow Connector 7">
            <a:extLst>
              <a:ext uri="{FF2B5EF4-FFF2-40B4-BE49-F238E27FC236}">
                <a16:creationId xmlns:a16="http://schemas.microsoft.com/office/drawing/2014/main" id="{6FC382A5-4EAA-D046-AAE0-D5783E7F86FC}"/>
              </a:ext>
            </a:extLst>
          </p:cNvPr>
          <p:cNvCxnSpPr>
            <a:cxnSpLocks/>
          </p:cNvCxnSpPr>
          <p:nvPr/>
        </p:nvCxnSpPr>
        <p:spPr>
          <a:xfrm flipV="1">
            <a:off x="6019800" y="3657600"/>
            <a:ext cx="0" cy="505945"/>
          </a:xfrm>
          <a:prstGeom prst="straightConnector1">
            <a:avLst/>
          </a:prstGeom>
          <a:ln>
            <a:tailEnd type="triangle"/>
          </a:ln>
          <a:effectLst>
            <a:glow rad="63500">
              <a:schemeClr val="bg1">
                <a:alpha val="98000"/>
              </a:schemeClr>
            </a:glow>
          </a:effectLst>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AF2A9324-F7AD-1145-9738-9273E375790E}"/>
              </a:ext>
            </a:extLst>
          </p:cNvPr>
          <p:cNvCxnSpPr>
            <a:cxnSpLocks/>
          </p:cNvCxnSpPr>
          <p:nvPr/>
        </p:nvCxnSpPr>
        <p:spPr>
          <a:xfrm flipV="1">
            <a:off x="6172200" y="3581400"/>
            <a:ext cx="0" cy="512471"/>
          </a:xfrm>
          <a:prstGeom prst="straightConnector1">
            <a:avLst/>
          </a:prstGeom>
          <a:ln>
            <a:tailEnd type="triangle"/>
          </a:ln>
          <a:effectLst>
            <a:glow rad="63500">
              <a:schemeClr val="bg1">
                <a:alpha val="98000"/>
              </a:schemeClr>
            </a:glow>
          </a:effectLst>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740E8CEE-745A-9845-A905-47A33638E30F}"/>
              </a:ext>
            </a:extLst>
          </p:cNvPr>
          <p:cNvCxnSpPr>
            <a:cxnSpLocks/>
          </p:cNvCxnSpPr>
          <p:nvPr/>
        </p:nvCxnSpPr>
        <p:spPr>
          <a:xfrm flipV="1">
            <a:off x="6324600" y="4343400"/>
            <a:ext cx="265990" cy="1"/>
          </a:xfrm>
          <a:prstGeom prst="straightConnector1">
            <a:avLst/>
          </a:prstGeom>
          <a:ln>
            <a:tailEnd type="triangle"/>
          </a:ln>
          <a:effectLst>
            <a:glow rad="63500">
              <a:schemeClr val="bg1">
                <a:alpha val="98000"/>
              </a:schemeClr>
            </a:glow>
          </a:effectLst>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D5C97CAB-21BA-414C-B792-B1D68E69B884}"/>
              </a:ext>
            </a:extLst>
          </p:cNvPr>
          <p:cNvCxnSpPr>
            <a:cxnSpLocks/>
          </p:cNvCxnSpPr>
          <p:nvPr/>
        </p:nvCxnSpPr>
        <p:spPr>
          <a:xfrm>
            <a:off x="6019800" y="4430247"/>
            <a:ext cx="0" cy="294153"/>
          </a:xfrm>
          <a:prstGeom prst="straightConnector1">
            <a:avLst/>
          </a:prstGeom>
          <a:ln>
            <a:tailEnd type="triangle"/>
          </a:ln>
          <a:effectLst>
            <a:glow rad="63500">
              <a:schemeClr val="bg1">
                <a:alpha val="98000"/>
              </a:schemeClr>
            </a:glow>
          </a:effectLst>
        </p:spPr>
        <p:style>
          <a:lnRef idx="2">
            <a:schemeClr val="accent1"/>
          </a:lnRef>
          <a:fillRef idx="0">
            <a:schemeClr val="accent1"/>
          </a:fillRef>
          <a:effectRef idx="1">
            <a:schemeClr val="accent1"/>
          </a:effectRef>
          <a:fontRef idx="minor">
            <a:schemeClr val="tx1"/>
          </a:fontRef>
        </p:style>
      </p:cxnSp>
      <p:pic>
        <p:nvPicPr>
          <p:cNvPr id="19" name="Graphic 18" descr="Refresh RTL">
            <a:extLst>
              <a:ext uri="{FF2B5EF4-FFF2-40B4-BE49-F238E27FC236}">
                <a16:creationId xmlns:a16="http://schemas.microsoft.com/office/drawing/2014/main" id="{2BFC0273-7E96-D449-993F-F9FAA1F9A8B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019800" y="4173837"/>
            <a:ext cx="289011" cy="289011"/>
          </a:xfrm>
          <a:prstGeom prst="rect">
            <a:avLst/>
          </a:prstGeom>
          <a:effectLst>
            <a:glow rad="63500">
              <a:schemeClr val="bg1">
                <a:alpha val="98000"/>
              </a:schemeClr>
            </a:glow>
          </a:effectLst>
        </p:spPr>
      </p:pic>
      <p:sp>
        <p:nvSpPr>
          <p:cNvPr id="20" name="Rectangle 19">
            <a:extLst>
              <a:ext uri="{FF2B5EF4-FFF2-40B4-BE49-F238E27FC236}">
                <a16:creationId xmlns:a16="http://schemas.microsoft.com/office/drawing/2014/main" id="{25B486E9-3211-0E4A-8FC8-4CA010FDFC7A}"/>
              </a:ext>
            </a:extLst>
          </p:cNvPr>
          <p:cNvSpPr/>
          <p:nvPr/>
        </p:nvSpPr>
        <p:spPr>
          <a:xfrm>
            <a:off x="701589" y="3288268"/>
            <a:ext cx="758541" cy="369332"/>
          </a:xfrm>
          <a:prstGeom prst="rect">
            <a:avLst/>
          </a:prstGeom>
        </p:spPr>
        <p:txBody>
          <a:bodyPr wrap="none">
            <a:spAutoFit/>
          </a:bodyPr>
          <a:lstStyle/>
          <a:p>
            <a:r>
              <a:rPr lang="en-IT" dirty="0"/>
              <a:t>T</a:t>
            </a:r>
            <a:r>
              <a:rPr lang="en-IT" baseline="-25000" dirty="0"/>
              <a:t>56</a:t>
            </a:r>
            <a:r>
              <a:rPr lang="en-IT" dirty="0"/>
              <a:t>=1</a:t>
            </a:r>
          </a:p>
        </p:txBody>
      </p:sp>
      <p:sp>
        <p:nvSpPr>
          <p:cNvPr id="21" name="Rectangle 20">
            <a:extLst>
              <a:ext uri="{FF2B5EF4-FFF2-40B4-BE49-F238E27FC236}">
                <a16:creationId xmlns:a16="http://schemas.microsoft.com/office/drawing/2014/main" id="{B2928034-C470-E043-9633-EA9E29C7CB58}"/>
              </a:ext>
            </a:extLst>
          </p:cNvPr>
          <p:cNvSpPr/>
          <p:nvPr/>
        </p:nvSpPr>
        <p:spPr>
          <a:xfrm>
            <a:off x="701588" y="3715266"/>
            <a:ext cx="758541" cy="369332"/>
          </a:xfrm>
          <a:prstGeom prst="rect">
            <a:avLst/>
          </a:prstGeom>
        </p:spPr>
        <p:txBody>
          <a:bodyPr wrap="none">
            <a:spAutoFit/>
          </a:bodyPr>
          <a:lstStyle/>
          <a:p>
            <a:r>
              <a:rPr lang="en-IT" dirty="0"/>
              <a:t>T</a:t>
            </a:r>
            <a:r>
              <a:rPr lang="en-IT" baseline="-25000" dirty="0"/>
              <a:t>52</a:t>
            </a:r>
            <a:r>
              <a:rPr lang="en-IT" dirty="0"/>
              <a:t>=2</a:t>
            </a:r>
          </a:p>
        </p:txBody>
      </p:sp>
      <p:sp>
        <p:nvSpPr>
          <p:cNvPr id="22" name="Rectangle 21">
            <a:extLst>
              <a:ext uri="{FF2B5EF4-FFF2-40B4-BE49-F238E27FC236}">
                <a16:creationId xmlns:a16="http://schemas.microsoft.com/office/drawing/2014/main" id="{16E6E1A7-56EC-954D-819E-5FA1B575584D}"/>
              </a:ext>
            </a:extLst>
          </p:cNvPr>
          <p:cNvSpPr/>
          <p:nvPr/>
        </p:nvSpPr>
        <p:spPr>
          <a:xfrm>
            <a:off x="701588" y="4142264"/>
            <a:ext cx="758541" cy="369332"/>
          </a:xfrm>
          <a:prstGeom prst="rect">
            <a:avLst/>
          </a:prstGeom>
        </p:spPr>
        <p:txBody>
          <a:bodyPr wrap="none">
            <a:spAutoFit/>
          </a:bodyPr>
          <a:lstStyle/>
          <a:p>
            <a:r>
              <a:rPr lang="en-IT" dirty="0"/>
              <a:t>T</a:t>
            </a:r>
            <a:r>
              <a:rPr lang="en-IT" baseline="-25000" dirty="0"/>
              <a:t>58</a:t>
            </a:r>
            <a:r>
              <a:rPr lang="en-IT" dirty="0"/>
              <a:t>=1</a:t>
            </a:r>
          </a:p>
        </p:txBody>
      </p:sp>
      <p:sp>
        <p:nvSpPr>
          <p:cNvPr id="23" name="Rectangle 22">
            <a:extLst>
              <a:ext uri="{FF2B5EF4-FFF2-40B4-BE49-F238E27FC236}">
                <a16:creationId xmlns:a16="http://schemas.microsoft.com/office/drawing/2014/main" id="{B84ACD78-70D3-324A-B494-DEAA9C1376C3}"/>
              </a:ext>
            </a:extLst>
          </p:cNvPr>
          <p:cNvSpPr/>
          <p:nvPr/>
        </p:nvSpPr>
        <p:spPr>
          <a:xfrm>
            <a:off x="701587" y="4569262"/>
            <a:ext cx="758541" cy="369332"/>
          </a:xfrm>
          <a:prstGeom prst="rect">
            <a:avLst/>
          </a:prstGeom>
        </p:spPr>
        <p:txBody>
          <a:bodyPr wrap="none">
            <a:spAutoFit/>
          </a:bodyPr>
          <a:lstStyle/>
          <a:p>
            <a:r>
              <a:rPr lang="en-IT" dirty="0"/>
              <a:t>T</a:t>
            </a:r>
            <a:r>
              <a:rPr lang="en-IT" baseline="-25000" dirty="0"/>
              <a:t>55</a:t>
            </a:r>
            <a:r>
              <a:rPr lang="en-IT" dirty="0"/>
              <a:t>=1</a:t>
            </a:r>
          </a:p>
        </p:txBody>
      </p:sp>
      <p:cxnSp>
        <p:nvCxnSpPr>
          <p:cNvPr id="25" name="Straight Connector 24">
            <a:extLst>
              <a:ext uri="{FF2B5EF4-FFF2-40B4-BE49-F238E27FC236}">
                <a16:creationId xmlns:a16="http://schemas.microsoft.com/office/drawing/2014/main" id="{6BD790D9-D184-E241-9AB9-508EB934FBE5}"/>
              </a:ext>
            </a:extLst>
          </p:cNvPr>
          <p:cNvCxnSpPr/>
          <p:nvPr/>
        </p:nvCxnSpPr>
        <p:spPr>
          <a:xfrm>
            <a:off x="228600" y="5105400"/>
            <a:ext cx="1828800" cy="0"/>
          </a:xfrm>
          <a:prstGeom prst="line">
            <a:avLst/>
          </a:prstGeom>
        </p:spPr>
        <p:style>
          <a:lnRef idx="2">
            <a:schemeClr val="dk1"/>
          </a:lnRef>
          <a:fillRef idx="0">
            <a:schemeClr val="dk1"/>
          </a:fillRef>
          <a:effectRef idx="1">
            <a:schemeClr val="dk1"/>
          </a:effectRef>
          <a:fontRef idx="minor">
            <a:schemeClr val="tx1"/>
          </a:fontRef>
        </p:style>
      </p:cxnSp>
      <p:sp>
        <p:nvSpPr>
          <p:cNvPr id="26" name="Rectangle 25">
            <a:extLst>
              <a:ext uri="{FF2B5EF4-FFF2-40B4-BE49-F238E27FC236}">
                <a16:creationId xmlns:a16="http://schemas.microsoft.com/office/drawing/2014/main" id="{D3A983E6-3287-EF4E-88D1-D671590B54BA}"/>
              </a:ext>
            </a:extLst>
          </p:cNvPr>
          <p:cNvSpPr/>
          <p:nvPr/>
        </p:nvSpPr>
        <p:spPr>
          <a:xfrm>
            <a:off x="126720" y="5347739"/>
            <a:ext cx="1314848" cy="369332"/>
          </a:xfrm>
          <a:prstGeom prst="rect">
            <a:avLst/>
          </a:prstGeom>
        </p:spPr>
        <p:txBody>
          <a:bodyPr wrap="none">
            <a:spAutoFit/>
          </a:bodyPr>
          <a:lstStyle/>
          <a:p>
            <a:r>
              <a:rPr lang="en-IT" dirty="0"/>
              <a:t>Total: N</a:t>
            </a:r>
            <a:r>
              <a:rPr lang="en-IT" baseline="-25000" dirty="0"/>
              <a:t>5</a:t>
            </a:r>
            <a:r>
              <a:rPr lang="en-IT" dirty="0"/>
              <a:t>=5</a:t>
            </a:r>
          </a:p>
        </p:txBody>
      </p:sp>
      <p:sp>
        <p:nvSpPr>
          <p:cNvPr id="16" name="TextBox 15">
            <a:extLst>
              <a:ext uri="{FF2B5EF4-FFF2-40B4-BE49-F238E27FC236}">
                <a16:creationId xmlns:a16="http://schemas.microsoft.com/office/drawing/2014/main" id="{704EB202-877F-C548-A919-1F7CCAA9F8FD}"/>
              </a:ext>
            </a:extLst>
          </p:cNvPr>
          <p:cNvSpPr txBox="1"/>
          <p:nvPr/>
        </p:nvSpPr>
        <p:spPr>
          <a:xfrm>
            <a:off x="276304" y="446743"/>
            <a:ext cx="2403396" cy="1600021"/>
          </a:xfrm>
          <a:prstGeom prst="roundRect">
            <a:avLst>
              <a:gd name="adj" fmla="val 4786"/>
            </a:avLst>
          </a:prstGeom>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wrap="square" rtlCol="0">
            <a:spAutoFit/>
          </a:bodyPr>
          <a:lstStyle/>
          <a:p>
            <a:pPr algn="l"/>
            <a:r>
              <a:rPr lang="en-IT" sz="2400" i="1" dirty="0">
                <a:latin typeface="Gill Sans" panose="020B0502020104020203" pitchFamily="34" charset="-79"/>
                <a:cs typeface="Gill Sans" panose="020B0502020104020203" pitchFamily="34" charset="-79"/>
              </a:rPr>
              <a:t>Count</a:t>
            </a:r>
            <a:r>
              <a:rPr lang="en-IT" sz="2400" dirty="0">
                <a:latin typeface="Gill Sans" panose="020B0502020104020203" pitchFamily="34" charset="-79"/>
                <a:cs typeface="Gill Sans" panose="020B0502020104020203" pitchFamily="34" charset="-79"/>
              </a:rPr>
              <a:t> the state transitions made within a time interval (τ)</a:t>
            </a:r>
          </a:p>
        </p:txBody>
      </p:sp>
    </p:spTree>
    <p:custDataLst>
      <p:tags r:id="rId1"/>
    </p:custDataLst>
    <p:extLst>
      <p:ext uri="{BB962C8B-B14F-4D97-AF65-F5344CB8AC3E}">
        <p14:creationId xmlns:p14="http://schemas.microsoft.com/office/powerpoint/2010/main" val="3499376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0" grpId="0"/>
      <p:bldP spid="21" grpId="0"/>
      <p:bldP spid="22" grpId="0"/>
      <p:bldP spid="23" grpId="0"/>
      <p:bldP spid="2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3EE2811-A134-E740-9381-3751D01259F9}"/>
              </a:ext>
            </a:extLst>
          </p:cNvPr>
          <p:cNvPicPr>
            <a:picLocks noChangeAspect="1"/>
          </p:cNvPicPr>
          <p:nvPr/>
        </p:nvPicPr>
        <p:blipFill>
          <a:blip r:embed="rId3">
            <a:lum bright="70000" contrast="-70000"/>
            <a:extLst>
              <a:ext uri="{28A0092B-C50C-407E-A947-70E740481C1C}">
                <a14:useLocalDpi xmlns:a14="http://schemas.microsoft.com/office/drawing/2010/main" val="0"/>
              </a:ext>
            </a:extLst>
          </a:blip>
          <a:stretch>
            <a:fillRect/>
          </a:stretch>
        </p:blipFill>
        <p:spPr>
          <a:xfrm>
            <a:off x="508000" y="914400"/>
            <a:ext cx="8128000" cy="4572000"/>
          </a:xfrm>
          <a:prstGeom prst="rect">
            <a:avLst/>
          </a:prstGeom>
        </p:spPr>
      </p:pic>
      <p:pic>
        <p:nvPicPr>
          <p:cNvPr id="4" name="Picture 2">
            <a:extLst>
              <a:ext uri="{FF2B5EF4-FFF2-40B4-BE49-F238E27FC236}">
                <a16:creationId xmlns:a16="http://schemas.microsoft.com/office/drawing/2014/main" id="{13E379C4-241E-4647-9BC1-D475523BEC6E}"/>
              </a:ext>
            </a:extLst>
          </p:cNvPr>
          <p:cNvPicPr>
            <a:picLocks noChangeAspect="1" noChangeArrowheads="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l="39545"/>
          <a:stretch/>
        </p:blipFill>
        <p:spPr bwMode="auto">
          <a:xfrm>
            <a:off x="5029200" y="320589"/>
            <a:ext cx="3378200" cy="55880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6496EECA-42A0-7545-AD98-0626E3399FE8}"/>
              </a:ext>
            </a:extLst>
          </p:cNvPr>
          <p:cNvSpPr txBox="1"/>
          <p:nvPr/>
        </p:nvSpPr>
        <p:spPr>
          <a:xfrm>
            <a:off x="5613400" y="3424881"/>
            <a:ext cx="1954381" cy="1477328"/>
          </a:xfrm>
          <a:prstGeom prst="rect">
            <a:avLst/>
          </a:prstGeom>
          <a:noFill/>
        </p:spPr>
        <p:txBody>
          <a:bodyPr wrap="none" rtlCol="0">
            <a:spAutoFit/>
          </a:bodyPr>
          <a:lstStyle/>
          <a:p>
            <a:pPr algn="l"/>
            <a:r>
              <a:rPr lang="en-IT" dirty="0"/>
              <a:t>1       2       3  </a:t>
            </a:r>
          </a:p>
          <a:p>
            <a:pPr algn="l"/>
            <a:br>
              <a:rPr lang="en-IT" dirty="0"/>
            </a:br>
            <a:r>
              <a:rPr lang="en-IT" dirty="0"/>
              <a:t>4       5	    6</a:t>
            </a:r>
            <a:br>
              <a:rPr lang="en-IT" dirty="0"/>
            </a:br>
            <a:br>
              <a:rPr lang="en-IT" dirty="0"/>
            </a:br>
            <a:r>
              <a:rPr lang="en-IT" dirty="0"/>
              <a:t>7       8       9   …</a:t>
            </a:r>
          </a:p>
        </p:txBody>
      </p:sp>
      <p:sp>
        <p:nvSpPr>
          <p:cNvPr id="20" name="Rectangle 19">
            <a:extLst>
              <a:ext uri="{FF2B5EF4-FFF2-40B4-BE49-F238E27FC236}">
                <a16:creationId xmlns:a16="http://schemas.microsoft.com/office/drawing/2014/main" id="{25B486E9-3211-0E4A-8FC8-4CA010FDFC7A}"/>
              </a:ext>
            </a:extLst>
          </p:cNvPr>
          <p:cNvSpPr/>
          <p:nvPr/>
        </p:nvSpPr>
        <p:spPr>
          <a:xfrm>
            <a:off x="701589" y="609600"/>
            <a:ext cx="758541" cy="369332"/>
          </a:xfrm>
          <a:prstGeom prst="rect">
            <a:avLst/>
          </a:prstGeom>
        </p:spPr>
        <p:txBody>
          <a:bodyPr wrap="none">
            <a:spAutoFit/>
          </a:bodyPr>
          <a:lstStyle/>
          <a:p>
            <a:r>
              <a:rPr lang="en-IT" dirty="0"/>
              <a:t>T</a:t>
            </a:r>
            <a:r>
              <a:rPr lang="en-IT" baseline="-25000" dirty="0"/>
              <a:t>56</a:t>
            </a:r>
            <a:r>
              <a:rPr lang="en-IT" dirty="0"/>
              <a:t>=</a:t>
            </a:r>
            <a:r>
              <a:rPr lang="en-IT" dirty="0">
                <a:solidFill>
                  <a:schemeClr val="accent3">
                    <a:lumMod val="75000"/>
                  </a:schemeClr>
                </a:solidFill>
              </a:rPr>
              <a:t>1</a:t>
            </a:r>
          </a:p>
        </p:txBody>
      </p:sp>
      <p:sp>
        <p:nvSpPr>
          <p:cNvPr id="21" name="Rectangle 20">
            <a:extLst>
              <a:ext uri="{FF2B5EF4-FFF2-40B4-BE49-F238E27FC236}">
                <a16:creationId xmlns:a16="http://schemas.microsoft.com/office/drawing/2014/main" id="{B2928034-C470-E043-9633-EA9E29C7CB58}"/>
              </a:ext>
            </a:extLst>
          </p:cNvPr>
          <p:cNvSpPr/>
          <p:nvPr/>
        </p:nvSpPr>
        <p:spPr>
          <a:xfrm>
            <a:off x="701588" y="1099066"/>
            <a:ext cx="758541" cy="369332"/>
          </a:xfrm>
          <a:prstGeom prst="rect">
            <a:avLst/>
          </a:prstGeom>
        </p:spPr>
        <p:txBody>
          <a:bodyPr wrap="none">
            <a:spAutoFit/>
          </a:bodyPr>
          <a:lstStyle/>
          <a:p>
            <a:r>
              <a:rPr lang="en-IT" dirty="0"/>
              <a:t>T</a:t>
            </a:r>
            <a:r>
              <a:rPr lang="en-IT" baseline="-25000" dirty="0"/>
              <a:t>52</a:t>
            </a:r>
            <a:r>
              <a:rPr lang="en-IT" dirty="0"/>
              <a:t>=2</a:t>
            </a:r>
          </a:p>
        </p:txBody>
      </p:sp>
      <p:sp>
        <p:nvSpPr>
          <p:cNvPr id="22" name="Rectangle 21">
            <a:extLst>
              <a:ext uri="{FF2B5EF4-FFF2-40B4-BE49-F238E27FC236}">
                <a16:creationId xmlns:a16="http://schemas.microsoft.com/office/drawing/2014/main" id="{16E6E1A7-56EC-954D-819E-5FA1B575584D}"/>
              </a:ext>
            </a:extLst>
          </p:cNvPr>
          <p:cNvSpPr/>
          <p:nvPr/>
        </p:nvSpPr>
        <p:spPr>
          <a:xfrm>
            <a:off x="701588" y="1653064"/>
            <a:ext cx="758541" cy="369332"/>
          </a:xfrm>
          <a:prstGeom prst="rect">
            <a:avLst/>
          </a:prstGeom>
        </p:spPr>
        <p:txBody>
          <a:bodyPr wrap="none">
            <a:spAutoFit/>
          </a:bodyPr>
          <a:lstStyle/>
          <a:p>
            <a:r>
              <a:rPr lang="en-IT" dirty="0"/>
              <a:t>T</a:t>
            </a:r>
            <a:r>
              <a:rPr lang="en-IT" baseline="-25000" dirty="0"/>
              <a:t>58</a:t>
            </a:r>
            <a:r>
              <a:rPr lang="en-IT" dirty="0"/>
              <a:t>=1</a:t>
            </a:r>
          </a:p>
        </p:txBody>
      </p:sp>
      <p:sp>
        <p:nvSpPr>
          <p:cNvPr id="23" name="Rectangle 22">
            <a:extLst>
              <a:ext uri="{FF2B5EF4-FFF2-40B4-BE49-F238E27FC236}">
                <a16:creationId xmlns:a16="http://schemas.microsoft.com/office/drawing/2014/main" id="{B84ACD78-70D3-324A-B494-DEAA9C1376C3}"/>
              </a:ext>
            </a:extLst>
          </p:cNvPr>
          <p:cNvSpPr/>
          <p:nvPr/>
        </p:nvSpPr>
        <p:spPr>
          <a:xfrm>
            <a:off x="701587" y="2207062"/>
            <a:ext cx="758541" cy="369332"/>
          </a:xfrm>
          <a:prstGeom prst="rect">
            <a:avLst/>
          </a:prstGeom>
        </p:spPr>
        <p:txBody>
          <a:bodyPr wrap="none">
            <a:spAutoFit/>
          </a:bodyPr>
          <a:lstStyle/>
          <a:p>
            <a:r>
              <a:rPr lang="en-IT" dirty="0"/>
              <a:t>T</a:t>
            </a:r>
            <a:r>
              <a:rPr lang="en-IT" baseline="-25000" dirty="0"/>
              <a:t>55</a:t>
            </a:r>
            <a:r>
              <a:rPr lang="en-IT" dirty="0"/>
              <a:t>=1</a:t>
            </a:r>
          </a:p>
        </p:txBody>
      </p:sp>
      <p:cxnSp>
        <p:nvCxnSpPr>
          <p:cNvPr id="25" name="Straight Connector 24">
            <a:extLst>
              <a:ext uri="{FF2B5EF4-FFF2-40B4-BE49-F238E27FC236}">
                <a16:creationId xmlns:a16="http://schemas.microsoft.com/office/drawing/2014/main" id="{6BD790D9-D184-E241-9AB9-508EB934FBE5}"/>
              </a:ext>
            </a:extLst>
          </p:cNvPr>
          <p:cNvCxnSpPr>
            <a:cxnSpLocks/>
          </p:cNvCxnSpPr>
          <p:nvPr/>
        </p:nvCxnSpPr>
        <p:spPr>
          <a:xfrm>
            <a:off x="228600" y="2743200"/>
            <a:ext cx="4038600" cy="0"/>
          </a:xfrm>
          <a:prstGeom prst="line">
            <a:avLst/>
          </a:prstGeom>
        </p:spPr>
        <p:style>
          <a:lnRef idx="2">
            <a:schemeClr val="dk1"/>
          </a:lnRef>
          <a:fillRef idx="0">
            <a:schemeClr val="dk1"/>
          </a:fillRef>
          <a:effectRef idx="1">
            <a:schemeClr val="dk1"/>
          </a:effectRef>
          <a:fontRef idx="minor">
            <a:schemeClr val="tx1"/>
          </a:fontRef>
        </p:style>
      </p:cxnSp>
      <p:sp>
        <p:nvSpPr>
          <p:cNvPr id="26" name="Rectangle 25">
            <a:extLst>
              <a:ext uri="{FF2B5EF4-FFF2-40B4-BE49-F238E27FC236}">
                <a16:creationId xmlns:a16="http://schemas.microsoft.com/office/drawing/2014/main" id="{D3A983E6-3287-EF4E-88D1-D671590B54BA}"/>
              </a:ext>
            </a:extLst>
          </p:cNvPr>
          <p:cNvSpPr/>
          <p:nvPr/>
        </p:nvSpPr>
        <p:spPr>
          <a:xfrm>
            <a:off x="731241" y="2985539"/>
            <a:ext cx="699230" cy="369332"/>
          </a:xfrm>
          <a:prstGeom prst="rect">
            <a:avLst/>
          </a:prstGeom>
        </p:spPr>
        <p:txBody>
          <a:bodyPr wrap="none">
            <a:spAutoFit/>
          </a:bodyPr>
          <a:lstStyle/>
          <a:p>
            <a:r>
              <a:rPr lang="en-IT" dirty="0"/>
              <a:t>N</a:t>
            </a:r>
            <a:r>
              <a:rPr lang="en-IT" baseline="-25000" dirty="0"/>
              <a:t>5</a:t>
            </a:r>
            <a:r>
              <a:rPr lang="en-IT" dirty="0"/>
              <a:t>=</a:t>
            </a:r>
            <a:r>
              <a:rPr lang="en-IT" dirty="0">
                <a:solidFill>
                  <a:schemeClr val="accent5">
                    <a:lumMod val="75000"/>
                  </a:schemeClr>
                </a:solidFill>
              </a:rPr>
              <a:t>5</a:t>
            </a:r>
          </a:p>
        </p:txBody>
      </p:sp>
      <p:sp>
        <p:nvSpPr>
          <p:cNvPr id="16" name="Rectangle 15">
            <a:extLst>
              <a:ext uri="{FF2B5EF4-FFF2-40B4-BE49-F238E27FC236}">
                <a16:creationId xmlns:a16="http://schemas.microsoft.com/office/drawing/2014/main" id="{D7764F4D-57A8-ED4F-9BAE-AA1EF22ED716}"/>
              </a:ext>
            </a:extLst>
          </p:cNvPr>
          <p:cNvSpPr/>
          <p:nvPr/>
        </p:nvSpPr>
        <p:spPr>
          <a:xfrm>
            <a:off x="2020126" y="609600"/>
            <a:ext cx="1628972" cy="369332"/>
          </a:xfrm>
          <a:prstGeom prst="rect">
            <a:avLst/>
          </a:prstGeom>
        </p:spPr>
        <p:txBody>
          <a:bodyPr wrap="none">
            <a:spAutoFit/>
          </a:bodyPr>
          <a:lstStyle/>
          <a:p>
            <a:r>
              <a:rPr lang="en-IT" i="1" dirty="0"/>
              <a:t>p</a:t>
            </a:r>
            <a:r>
              <a:rPr lang="en-IT" baseline="-25000" dirty="0"/>
              <a:t>56 </a:t>
            </a:r>
            <a:r>
              <a:rPr lang="en-IT" dirty="0"/>
              <a:t>= </a:t>
            </a:r>
            <a:r>
              <a:rPr lang="en-IT" dirty="0">
                <a:solidFill>
                  <a:schemeClr val="accent3">
                    <a:lumMod val="75000"/>
                  </a:schemeClr>
                </a:solidFill>
              </a:rPr>
              <a:t>1</a:t>
            </a:r>
            <a:r>
              <a:rPr lang="en-IT" dirty="0"/>
              <a:t>/</a:t>
            </a:r>
            <a:r>
              <a:rPr lang="en-IT" dirty="0">
                <a:solidFill>
                  <a:schemeClr val="accent5">
                    <a:lumMod val="75000"/>
                  </a:schemeClr>
                </a:solidFill>
              </a:rPr>
              <a:t>5</a:t>
            </a:r>
            <a:r>
              <a:rPr lang="en-IT" dirty="0"/>
              <a:t> = </a:t>
            </a:r>
            <a:r>
              <a:rPr lang="en-IT" dirty="0">
                <a:solidFill>
                  <a:schemeClr val="accent6">
                    <a:lumMod val="50000"/>
                  </a:schemeClr>
                </a:solidFill>
              </a:rPr>
              <a:t>0.2</a:t>
            </a:r>
          </a:p>
        </p:txBody>
      </p:sp>
      <p:sp>
        <p:nvSpPr>
          <p:cNvPr id="17" name="Rectangle 16">
            <a:extLst>
              <a:ext uri="{FF2B5EF4-FFF2-40B4-BE49-F238E27FC236}">
                <a16:creationId xmlns:a16="http://schemas.microsoft.com/office/drawing/2014/main" id="{CB5F200F-2B2E-9141-957C-9459D2C30018}"/>
              </a:ext>
            </a:extLst>
          </p:cNvPr>
          <p:cNvSpPr/>
          <p:nvPr/>
        </p:nvSpPr>
        <p:spPr>
          <a:xfrm>
            <a:off x="2020125" y="1099066"/>
            <a:ext cx="1628972" cy="369332"/>
          </a:xfrm>
          <a:prstGeom prst="rect">
            <a:avLst/>
          </a:prstGeom>
        </p:spPr>
        <p:txBody>
          <a:bodyPr wrap="none">
            <a:spAutoFit/>
          </a:bodyPr>
          <a:lstStyle/>
          <a:p>
            <a:r>
              <a:rPr lang="en-IT" i="1" dirty="0"/>
              <a:t>p</a:t>
            </a:r>
            <a:r>
              <a:rPr lang="en-IT" baseline="-25000" dirty="0"/>
              <a:t>52 </a:t>
            </a:r>
            <a:r>
              <a:rPr lang="en-IT" dirty="0"/>
              <a:t>= 2/5 = </a:t>
            </a:r>
            <a:r>
              <a:rPr lang="en-IT" dirty="0">
                <a:solidFill>
                  <a:schemeClr val="accent6">
                    <a:lumMod val="50000"/>
                  </a:schemeClr>
                </a:solidFill>
              </a:rPr>
              <a:t>0.4</a:t>
            </a:r>
          </a:p>
        </p:txBody>
      </p:sp>
      <p:sp>
        <p:nvSpPr>
          <p:cNvPr id="18" name="Rectangle 17">
            <a:extLst>
              <a:ext uri="{FF2B5EF4-FFF2-40B4-BE49-F238E27FC236}">
                <a16:creationId xmlns:a16="http://schemas.microsoft.com/office/drawing/2014/main" id="{592A5EFC-47CE-4B4E-8AEB-9F74A89319E3}"/>
              </a:ext>
            </a:extLst>
          </p:cNvPr>
          <p:cNvSpPr/>
          <p:nvPr/>
        </p:nvSpPr>
        <p:spPr>
          <a:xfrm>
            <a:off x="2020125" y="1653064"/>
            <a:ext cx="1628972" cy="369332"/>
          </a:xfrm>
          <a:prstGeom prst="rect">
            <a:avLst/>
          </a:prstGeom>
        </p:spPr>
        <p:txBody>
          <a:bodyPr wrap="none">
            <a:spAutoFit/>
          </a:bodyPr>
          <a:lstStyle/>
          <a:p>
            <a:r>
              <a:rPr lang="en-IT" i="1" dirty="0"/>
              <a:t>p</a:t>
            </a:r>
            <a:r>
              <a:rPr lang="en-IT" baseline="-25000" dirty="0"/>
              <a:t>58 </a:t>
            </a:r>
            <a:r>
              <a:rPr lang="en-IT" dirty="0"/>
              <a:t>= 1/5 = </a:t>
            </a:r>
            <a:r>
              <a:rPr lang="en-IT" dirty="0">
                <a:solidFill>
                  <a:schemeClr val="accent6">
                    <a:lumMod val="50000"/>
                  </a:schemeClr>
                </a:solidFill>
              </a:rPr>
              <a:t>0.2</a:t>
            </a:r>
          </a:p>
        </p:txBody>
      </p:sp>
      <p:sp>
        <p:nvSpPr>
          <p:cNvPr id="24" name="Rectangle 23">
            <a:extLst>
              <a:ext uri="{FF2B5EF4-FFF2-40B4-BE49-F238E27FC236}">
                <a16:creationId xmlns:a16="http://schemas.microsoft.com/office/drawing/2014/main" id="{C8345B55-5CDC-5941-B47F-8C26ED8FC84F}"/>
              </a:ext>
            </a:extLst>
          </p:cNvPr>
          <p:cNvSpPr/>
          <p:nvPr/>
        </p:nvSpPr>
        <p:spPr>
          <a:xfrm>
            <a:off x="2020124" y="2207062"/>
            <a:ext cx="1628972" cy="369332"/>
          </a:xfrm>
          <a:prstGeom prst="rect">
            <a:avLst/>
          </a:prstGeom>
        </p:spPr>
        <p:txBody>
          <a:bodyPr wrap="none">
            <a:spAutoFit/>
          </a:bodyPr>
          <a:lstStyle/>
          <a:p>
            <a:r>
              <a:rPr lang="en-IT" i="1" dirty="0"/>
              <a:t>p</a:t>
            </a:r>
            <a:r>
              <a:rPr lang="en-IT" baseline="-25000" dirty="0"/>
              <a:t>55 </a:t>
            </a:r>
            <a:r>
              <a:rPr lang="en-IT" dirty="0"/>
              <a:t>= 1/5 = </a:t>
            </a:r>
            <a:r>
              <a:rPr lang="en-IT" dirty="0">
                <a:solidFill>
                  <a:schemeClr val="accent6">
                    <a:lumMod val="50000"/>
                  </a:schemeClr>
                </a:solidFill>
              </a:rPr>
              <a:t>0.2</a:t>
            </a:r>
          </a:p>
        </p:txBody>
      </p:sp>
      <p:sp>
        <p:nvSpPr>
          <p:cNvPr id="28" name="Rectangle 27">
            <a:extLst>
              <a:ext uri="{FF2B5EF4-FFF2-40B4-BE49-F238E27FC236}">
                <a16:creationId xmlns:a16="http://schemas.microsoft.com/office/drawing/2014/main" id="{F1F700D3-F80D-FE4D-BFA5-5C36AE94FEB1}"/>
              </a:ext>
            </a:extLst>
          </p:cNvPr>
          <p:cNvSpPr/>
          <p:nvPr/>
        </p:nvSpPr>
        <p:spPr>
          <a:xfrm>
            <a:off x="2003920" y="3015734"/>
            <a:ext cx="1633781" cy="369332"/>
          </a:xfrm>
          <a:prstGeom prst="rect">
            <a:avLst/>
          </a:prstGeom>
        </p:spPr>
        <p:txBody>
          <a:bodyPr wrap="none">
            <a:spAutoFit/>
          </a:bodyPr>
          <a:lstStyle/>
          <a:p>
            <a:r>
              <a:rPr lang="en-IT" i="1" dirty="0"/>
              <a:t>p</a:t>
            </a:r>
            <a:r>
              <a:rPr lang="en-IT" baseline="-25000" dirty="0"/>
              <a:t>5✵</a:t>
            </a:r>
            <a:r>
              <a:rPr lang="en-IT" dirty="0"/>
              <a:t> = Σ</a:t>
            </a:r>
            <a:r>
              <a:rPr lang="en-IT" i="1" baseline="-25000" dirty="0"/>
              <a:t>i</a:t>
            </a:r>
            <a:r>
              <a:rPr lang="en-IT" baseline="-25000" dirty="0"/>
              <a:t> </a:t>
            </a:r>
            <a:r>
              <a:rPr lang="en-IT" i="1" dirty="0"/>
              <a:t>p</a:t>
            </a:r>
            <a:r>
              <a:rPr lang="en-IT" baseline="-25000" dirty="0"/>
              <a:t>5</a:t>
            </a:r>
            <a:r>
              <a:rPr lang="en-IT" i="1" baseline="-25000" dirty="0"/>
              <a:t>i</a:t>
            </a:r>
            <a:r>
              <a:rPr lang="en-IT" baseline="-25000" dirty="0"/>
              <a:t> </a:t>
            </a:r>
            <a:r>
              <a:rPr lang="en-IT" dirty="0"/>
              <a:t>= 1</a:t>
            </a:r>
          </a:p>
        </p:txBody>
      </p:sp>
      <p:graphicFrame>
        <p:nvGraphicFramePr>
          <p:cNvPr id="6" name="Table 9">
            <a:extLst>
              <a:ext uri="{FF2B5EF4-FFF2-40B4-BE49-F238E27FC236}">
                <a16:creationId xmlns:a16="http://schemas.microsoft.com/office/drawing/2014/main" id="{B2B14936-8A4E-6E44-9BA9-A2A11D4ACDBA}"/>
              </a:ext>
            </a:extLst>
          </p:cNvPr>
          <p:cNvGraphicFramePr>
            <a:graphicFrameLocks noGrp="1"/>
          </p:cNvGraphicFramePr>
          <p:nvPr>
            <p:extLst>
              <p:ext uri="{D42A27DB-BD31-4B8C-83A1-F6EECF244321}">
                <p14:modId xmlns:p14="http://schemas.microsoft.com/office/powerpoint/2010/main" val="3307939483"/>
              </p:ext>
            </p:extLst>
          </p:nvPr>
        </p:nvGraphicFramePr>
        <p:xfrm>
          <a:off x="564107" y="4159632"/>
          <a:ext cx="3845403" cy="741680"/>
        </p:xfrm>
        <a:graphic>
          <a:graphicData uri="http://schemas.openxmlformats.org/drawingml/2006/table">
            <a:tbl>
              <a:tblPr firstRow="1" firstCol="1" bandRow="1">
                <a:tableStyleId>{5C22544A-7EE6-4342-B048-85BDC9FD1C3A}</a:tableStyleId>
              </a:tblPr>
              <a:tblGrid>
                <a:gridCol w="427267">
                  <a:extLst>
                    <a:ext uri="{9D8B030D-6E8A-4147-A177-3AD203B41FA5}">
                      <a16:colId xmlns:a16="http://schemas.microsoft.com/office/drawing/2014/main" val="822243053"/>
                    </a:ext>
                  </a:extLst>
                </a:gridCol>
                <a:gridCol w="427267">
                  <a:extLst>
                    <a:ext uri="{9D8B030D-6E8A-4147-A177-3AD203B41FA5}">
                      <a16:colId xmlns:a16="http://schemas.microsoft.com/office/drawing/2014/main" val="2340022968"/>
                    </a:ext>
                  </a:extLst>
                </a:gridCol>
                <a:gridCol w="427267">
                  <a:extLst>
                    <a:ext uri="{9D8B030D-6E8A-4147-A177-3AD203B41FA5}">
                      <a16:colId xmlns:a16="http://schemas.microsoft.com/office/drawing/2014/main" val="3030723490"/>
                    </a:ext>
                  </a:extLst>
                </a:gridCol>
                <a:gridCol w="427267">
                  <a:extLst>
                    <a:ext uri="{9D8B030D-6E8A-4147-A177-3AD203B41FA5}">
                      <a16:colId xmlns:a16="http://schemas.microsoft.com/office/drawing/2014/main" val="2262105478"/>
                    </a:ext>
                  </a:extLst>
                </a:gridCol>
                <a:gridCol w="427267">
                  <a:extLst>
                    <a:ext uri="{9D8B030D-6E8A-4147-A177-3AD203B41FA5}">
                      <a16:colId xmlns:a16="http://schemas.microsoft.com/office/drawing/2014/main" val="3612147966"/>
                    </a:ext>
                  </a:extLst>
                </a:gridCol>
                <a:gridCol w="427267">
                  <a:extLst>
                    <a:ext uri="{9D8B030D-6E8A-4147-A177-3AD203B41FA5}">
                      <a16:colId xmlns:a16="http://schemas.microsoft.com/office/drawing/2014/main" val="1369329009"/>
                    </a:ext>
                  </a:extLst>
                </a:gridCol>
                <a:gridCol w="427267">
                  <a:extLst>
                    <a:ext uri="{9D8B030D-6E8A-4147-A177-3AD203B41FA5}">
                      <a16:colId xmlns:a16="http://schemas.microsoft.com/office/drawing/2014/main" val="541473336"/>
                    </a:ext>
                  </a:extLst>
                </a:gridCol>
                <a:gridCol w="427267">
                  <a:extLst>
                    <a:ext uri="{9D8B030D-6E8A-4147-A177-3AD203B41FA5}">
                      <a16:colId xmlns:a16="http://schemas.microsoft.com/office/drawing/2014/main" val="1685480778"/>
                    </a:ext>
                  </a:extLst>
                </a:gridCol>
                <a:gridCol w="427267">
                  <a:extLst>
                    <a:ext uri="{9D8B030D-6E8A-4147-A177-3AD203B41FA5}">
                      <a16:colId xmlns:a16="http://schemas.microsoft.com/office/drawing/2014/main" val="3634030495"/>
                    </a:ext>
                  </a:extLst>
                </a:gridCol>
              </a:tblGrid>
              <a:tr h="370840">
                <a:tc>
                  <a:txBody>
                    <a:bodyPr/>
                    <a:lstStyle/>
                    <a:p>
                      <a:pPr algn="ctr"/>
                      <a:endParaRPr lang="en-IT" dirty="0"/>
                    </a:p>
                  </a:txBody>
                  <a:tcPr marL="45720" marR="45720" anchor="ctr">
                    <a:noFill/>
                  </a:tcPr>
                </a:tc>
                <a:tc>
                  <a:txBody>
                    <a:bodyPr/>
                    <a:lstStyle/>
                    <a:p>
                      <a:pPr algn="ctr"/>
                      <a:r>
                        <a:rPr lang="en-IT" dirty="0"/>
                        <a:t>1</a:t>
                      </a:r>
                    </a:p>
                  </a:txBody>
                  <a:tcPr marL="45720" marR="45720" anchor="ctr"/>
                </a:tc>
                <a:tc>
                  <a:txBody>
                    <a:bodyPr/>
                    <a:lstStyle/>
                    <a:p>
                      <a:pPr algn="ctr"/>
                      <a:r>
                        <a:rPr lang="en-IT" dirty="0"/>
                        <a:t>2</a:t>
                      </a:r>
                    </a:p>
                  </a:txBody>
                  <a:tcPr marL="45720" marR="45720" anchor="ctr"/>
                </a:tc>
                <a:tc>
                  <a:txBody>
                    <a:bodyPr/>
                    <a:lstStyle/>
                    <a:p>
                      <a:pPr algn="ctr"/>
                      <a:r>
                        <a:rPr lang="en-IT" dirty="0"/>
                        <a:t>…</a:t>
                      </a:r>
                    </a:p>
                  </a:txBody>
                  <a:tcPr marL="45720" marR="45720" anchor="ctr"/>
                </a:tc>
                <a:tc>
                  <a:txBody>
                    <a:bodyPr/>
                    <a:lstStyle/>
                    <a:p>
                      <a:pPr algn="ctr"/>
                      <a:r>
                        <a:rPr lang="en-IT" dirty="0"/>
                        <a:t>5</a:t>
                      </a:r>
                    </a:p>
                  </a:txBody>
                  <a:tcPr marL="45720" marR="45720" anchor="ctr"/>
                </a:tc>
                <a:tc>
                  <a:txBody>
                    <a:bodyPr/>
                    <a:lstStyle/>
                    <a:p>
                      <a:pPr algn="ctr"/>
                      <a:r>
                        <a:rPr lang="en-IT" dirty="0"/>
                        <a:t>6</a:t>
                      </a:r>
                    </a:p>
                  </a:txBody>
                  <a:tcPr marL="45720" marR="45720" anchor="ctr"/>
                </a:tc>
                <a:tc>
                  <a:txBody>
                    <a:bodyPr/>
                    <a:lstStyle/>
                    <a:p>
                      <a:pPr algn="ctr"/>
                      <a:r>
                        <a:rPr lang="en-IT" dirty="0"/>
                        <a:t>7</a:t>
                      </a:r>
                    </a:p>
                  </a:txBody>
                  <a:tcPr marL="45720" marR="45720" anchor="ctr"/>
                </a:tc>
                <a:tc>
                  <a:txBody>
                    <a:bodyPr/>
                    <a:lstStyle/>
                    <a:p>
                      <a:pPr algn="ctr"/>
                      <a:r>
                        <a:rPr lang="en-IT" dirty="0"/>
                        <a:t>8</a:t>
                      </a:r>
                    </a:p>
                  </a:txBody>
                  <a:tcPr marL="45720" marR="45720" anchor="ctr"/>
                </a:tc>
                <a:tc>
                  <a:txBody>
                    <a:bodyPr/>
                    <a:lstStyle/>
                    <a:p>
                      <a:pPr algn="ctr"/>
                      <a:r>
                        <a:rPr lang="en-IT" dirty="0"/>
                        <a:t>…</a:t>
                      </a:r>
                    </a:p>
                  </a:txBody>
                  <a:tcPr marL="45720" marR="45720" anchor="ctr"/>
                </a:tc>
                <a:extLst>
                  <a:ext uri="{0D108BD9-81ED-4DB2-BD59-A6C34878D82A}">
                    <a16:rowId xmlns:a16="http://schemas.microsoft.com/office/drawing/2014/main" val="2861640897"/>
                  </a:ext>
                </a:extLst>
              </a:tr>
              <a:tr h="370840">
                <a:tc>
                  <a:txBody>
                    <a:bodyPr/>
                    <a:lstStyle/>
                    <a:p>
                      <a:pPr algn="ctr"/>
                      <a:r>
                        <a:rPr lang="en-IT" dirty="0"/>
                        <a:t>5</a:t>
                      </a:r>
                    </a:p>
                  </a:txBody>
                  <a:tcPr marL="45720" marR="45720" anchor="ctr"/>
                </a:tc>
                <a:tc>
                  <a:txBody>
                    <a:bodyPr/>
                    <a:lstStyle/>
                    <a:p>
                      <a:pPr algn="ctr"/>
                      <a:endParaRPr lang="en-IT" sz="1400" dirty="0">
                        <a:latin typeface="Arial" panose="020B0604020202020204" pitchFamily="34" charset="0"/>
                        <a:cs typeface="Arial" panose="020B0604020202020204" pitchFamily="34" charset="0"/>
                      </a:endParaRPr>
                    </a:p>
                  </a:txBody>
                  <a:tcPr marL="45720" marR="45720" anchor="ctr"/>
                </a:tc>
                <a:tc>
                  <a:txBody>
                    <a:bodyPr/>
                    <a:lstStyle/>
                    <a:p>
                      <a:pPr algn="ctr"/>
                      <a:r>
                        <a:rPr lang="en-IT" sz="1400" dirty="0">
                          <a:solidFill>
                            <a:schemeClr val="accent6">
                              <a:lumMod val="50000"/>
                            </a:schemeClr>
                          </a:solidFill>
                          <a:latin typeface="Arial" panose="020B0604020202020204" pitchFamily="34" charset="0"/>
                          <a:cs typeface="Arial" panose="020B0604020202020204" pitchFamily="34" charset="0"/>
                        </a:rPr>
                        <a:t>0.4</a:t>
                      </a:r>
                    </a:p>
                  </a:txBody>
                  <a:tcPr marL="45720" marR="45720" anchor="ctr"/>
                </a:tc>
                <a:tc>
                  <a:txBody>
                    <a:bodyPr/>
                    <a:lstStyle/>
                    <a:p>
                      <a:pPr algn="ctr"/>
                      <a:endParaRPr lang="en-IT" sz="1400" dirty="0">
                        <a:solidFill>
                          <a:schemeClr val="accent6">
                            <a:lumMod val="50000"/>
                          </a:schemeClr>
                        </a:solidFill>
                        <a:latin typeface="Arial" panose="020B0604020202020204" pitchFamily="34" charset="0"/>
                        <a:cs typeface="Arial" panose="020B0604020202020204" pitchFamily="34" charset="0"/>
                      </a:endParaRPr>
                    </a:p>
                  </a:txBody>
                  <a:tcPr marL="45720" marR="45720" anchor="ctr"/>
                </a:tc>
                <a:tc>
                  <a:txBody>
                    <a:bodyPr/>
                    <a:lstStyle/>
                    <a:p>
                      <a:pPr algn="ctr"/>
                      <a:r>
                        <a:rPr lang="en-IT" sz="1400" dirty="0">
                          <a:solidFill>
                            <a:schemeClr val="accent6">
                              <a:lumMod val="50000"/>
                            </a:schemeClr>
                          </a:solidFill>
                          <a:latin typeface="Arial" panose="020B0604020202020204" pitchFamily="34" charset="0"/>
                          <a:cs typeface="Arial" panose="020B0604020202020204" pitchFamily="34" charset="0"/>
                        </a:rPr>
                        <a:t>0.2</a:t>
                      </a:r>
                    </a:p>
                  </a:txBody>
                  <a:tcPr marL="45720" marR="45720" anchor="ctr"/>
                </a:tc>
                <a:tc>
                  <a:txBody>
                    <a:bodyPr/>
                    <a:lstStyle/>
                    <a:p>
                      <a:pPr algn="ctr"/>
                      <a:r>
                        <a:rPr lang="en-IT" sz="1400" dirty="0">
                          <a:solidFill>
                            <a:schemeClr val="accent6">
                              <a:lumMod val="50000"/>
                            </a:schemeClr>
                          </a:solidFill>
                          <a:latin typeface="Arial" panose="020B0604020202020204" pitchFamily="34" charset="0"/>
                          <a:cs typeface="Arial" panose="020B0604020202020204" pitchFamily="34" charset="0"/>
                        </a:rPr>
                        <a:t>0.2</a:t>
                      </a:r>
                    </a:p>
                  </a:txBody>
                  <a:tcPr marL="45720" marR="45720" anchor="ctr"/>
                </a:tc>
                <a:tc>
                  <a:txBody>
                    <a:bodyPr/>
                    <a:lstStyle/>
                    <a:p>
                      <a:pPr algn="ctr"/>
                      <a:endParaRPr lang="en-IT" sz="1400" dirty="0">
                        <a:solidFill>
                          <a:schemeClr val="accent6">
                            <a:lumMod val="50000"/>
                          </a:schemeClr>
                        </a:solidFill>
                        <a:latin typeface="Arial" panose="020B0604020202020204" pitchFamily="34" charset="0"/>
                        <a:cs typeface="Arial" panose="020B0604020202020204" pitchFamily="34" charset="0"/>
                      </a:endParaRPr>
                    </a:p>
                  </a:txBody>
                  <a:tcPr marL="45720" marR="45720" anchor="ctr"/>
                </a:tc>
                <a:tc>
                  <a:txBody>
                    <a:bodyPr/>
                    <a:lstStyle/>
                    <a:p>
                      <a:pPr algn="ctr"/>
                      <a:r>
                        <a:rPr lang="en-IT" sz="1400" dirty="0">
                          <a:solidFill>
                            <a:schemeClr val="accent6">
                              <a:lumMod val="50000"/>
                            </a:schemeClr>
                          </a:solidFill>
                          <a:latin typeface="Arial" panose="020B0604020202020204" pitchFamily="34" charset="0"/>
                          <a:cs typeface="Arial" panose="020B0604020202020204" pitchFamily="34" charset="0"/>
                        </a:rPr>
                        <a:t>0.2</a:t>
                      </a:r>
                    </a:p>
                  </a:txBody>
                  <a:tcPr marL="45720" marR="45720" anchor="ctr"/>
                </a:tc>
                <a:tc>
                  <a:txBody>
                    <a:bodyPr/>
                    <a:lstStyle/>
                    <a:p>
                      <a:pPr algn="ctr"/>
                      <a:endParaRPr lang="en-IT" sz="1400" dirty="0">
                        <a:latin typeface="Arial" panose="020B0604020202020204" pitchFamily="34" charset="0"/>
                        <a:cs typeface="Arial" panose="020B0604020202020204" pitchFamily="34" charset="0"/>
                      </a:endParaRPr>
                    </a:p>
                  </a:txBody>
                  <a:tcPr marL="45720" marR="45720" anchor="ctr"/>
                </a:tc>
                <a:extLst>
                  <a:ext uri="{0D108BD9-81ED-4DB2-BD59-A6C34878D82A}">
                    <a16:rowId xmlns:a16="http://schemas.microsoft.com/office/drawing/2014/main" val="465169524"/>
                  </a:ext>
                </a:extLst>
              </a:tr>
            </a:tbl>
          </a:graphicData>
        </a:graphic>
      </p:graphicFrame>
      <p:sp>
        <p:nvSpPr>
          <p:cNvPr id="10" name="TextBox 9">
            <a:extLst>
              <a:ext uri="{FF2B5EF4-FFF2-40B4-BE49-F238E27FC236}">
                <a16:creationId xmlns:a16="http://schemas.microsoft.com/office/drawing/2014/main" id="{C22B0E80-2D0E-C64D-BBAC-167F1A35E811}"/>
              </a:ext>
            </a:extLst>
          </p:cNvPr>
          <p:cNvSpPr txBox="1"/>
          <p:nvPr/>
        </p:nvSpPr>
        <p:spPr>
          <a:xfrm>
            <a:off x="1037677" y="5598587"/>
            <a:ext cx="3007235" cy="677108"/>
          </a:xfrm>
          <a:prstGeom prst="rect">
            <a:avLst/>
          </a:prstGeom>
          <a:noFill/>
        </p:spPr>
        <p:txBody>
          <a:bodyPr wrap="none" rtlCol="0">
            <a:spAutoFit/>
          </a:bodyPr>
          <a:lstStyle/>
          <a:p>
            <a:r>
              <a:rPr lang="en-IT" dirty="0">
                <a:latin typeface="Gill Sans" panose="020B0502020104020203" pitchFamily="34" charset="-79"/>
                <a:cs typeface="Gill Sans" panose="020B0502020104020203" pitchFamily="34" charset="-79"/>
              </a:rPr>
              <a:t>Row 5 of the </a:t>
            </a:r>
            <a:br>
              <a:rPr lang="en-IT" dirty="0">
                <a:latin typeface="Gill Sans" panose="020B0502020104020203" pitchFamily="34" charset="-79"/>
                <a:cs typeface="Gill Sans" panose="020B0502020104020203" pitchFamily="34" charset="-79"/>
              </a:rPr>
            </a:br>
            <a:r>
              <a:rPr lang="en-IT" sz="2000" i="1" dirty="0">
                <a:latin typeface="Gill Sans" panose="020B0502020104020203" pitchFamily="34" charset="-79"/>
                <a:cs typeface="Gill Sans" panose="020B0502020104020203" pitchFamily="34" charset="-79"/>
              </a:rPr>
              <a:t>transition probability matrix P</a:t>
            </a:r>
            <a:endParaRPr lang="en-IT" i="1" dirty="0">
              <a:latin typeface="Gill Sans" panose="020B0502020104020203" pitchFamily="34" charset="-79"/>
              <a:cs typeface="Gill Sans" panose="020B0502020104020203" pitchFamily="34" charset="-79"/>
            </a:endParaRPr>
          </a:p>
        </p:txBody>
      </p:sp>
      <p:grpSp>
        <p:nvGrpSpPr>
          <p:cNvPr id="11" name="Group 10">
            <a:extLst>
              <a:ext uri="{FF2B5EF4-FFF2-40B4-BE49-F238E27FC236}">
                <a16:creationId xmlns:a16="http://schemas.microsoft.com/office/drawing/2014/main" id="{9E01BEDA-AEAF-EC40-83F1-CFE86987F26B}"/>
              </a:ext>
            </a:extLst>
          </p:cNvPr>
          <p:cNvGrpSpPr/>
          <p:nvPr/>
        </p:nvGrpSpPr>
        <p:grpSpPr>
          <a:xfrm>
            <a:off x="5992180" y="3508933"/>
            <a:ext cx="610080" cy="1301397"/>
            <a:chOff x="5992180" y="3508933"/>
            <a:chExt cx="610080" cy="1301397"/>
          </a:xfrm>
          <a:effectLst>
            <a:glow rad="63500">
              <a:schemeClr val="bg1"/>
            </a:glow>
          </a:effectLst>
        </p:grpSpPr>
        <p:cxnSp>
          <p:nvCxnSpPr>
            <p:cNvPr id="31" name="Straight Arrow Connector 30">
              <a:extLst>
                <a:ext uri="{FF2B5EF4-FFF2-40B4-BE49-F238E27FC236}">
                  <a16:creationId xmlns:a16="http://schemas.microsoft.com/office/drawing/2014/main" id="{111B3B7D-7B13-0D44-B6FA-2AFAC15020FA}"/>
                </a:ext>
              </a:extLst>
            </p:cNvPr>
            <p:cNvCxnSpPr>
              <a:cxnSpLocks/>
            </p:cNvCxnSpPr>
            <p:nvPr/>
          </p:nvCxnSpPr>
          <p:spPr>
            <a:xfrm flipV="1">
              <a:off x="6047785" y="3594928"/>
              <a:ext cx="0" cy="505945"/>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7493F6BF-CE47-AB4B-BD51-AAAFF05854AE}"/>
                </a:ext>
              </a:extLst>
            </p:cNvPr>
            <p:cNvCxnSpPr>
              <a:cxnSpLocks/>
            </p:cNvCxnSpPr>
            <p:nvPr/>
          </p:nvCxnSpPr>
          <p:spPr>
            <a:xfrm flipV="1">
              <a:off x="6175894" y="3508933"/>
              <a:ext cx="0" cy="512471"/>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33" name="Straight Arrow Connector 32">
              <a:extLst>
                <a:ext uri="{FF2B5EF4-FFF2-40B4-BE49-F238E27FC236}">
                  <a16:creationId xmlns:a16="http://schemas.microsoft.com/office/drawing/2014/main" id="{0BEC09AF-8750-694B-9C2B-18E29866FD12}"/>
                </a:ext>
              </a:extLst>
            </p:cNvPr>
            <p:cNvCxnSpPr>
              <a:cxnSpLocks/>
            </p:cNvCxnSpPr>
            <p:nvPr/>
          </p:nvCxnSpPr>
          <p:spPr>
            <a:xfrm flipV="1">
              <a:off x="6336270" y="4313499"/>
              <a:ext cx="265990" cy="1"/>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34" name="Straight Arrow Connector 33">
              <a:extLst>
                <a:ext uri="{FF2B5EF4-FFF2-40B4-BE49-F238E27FC236}">
                  <a16:creationId xmlns:a16="http://schemas.microsoft.com/office/drawing/2014/main" id="{38188427-FBEA-234A-B7BA-69B6B84C9886}"/>
                </a:ext>
              </a:extLst>
            </p:cNvPr>
            <p:cNvCxnSpPr>
              <a:cxnSpLocks/>
            </p:cNvCxnSpPr>
            <p:nvPr/>
          </p:nvCxnSpPr>
          <p:spPr>
            <a:xfrm>
              <a:off x="6136685" y="4516177"/>
              <a:ext cx="0" cy="294153"/>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pic>
          <p:nvPicPr>
            <p:cNvPr id="35" name="Graphic 34" descr="Refresh RTL">
              <a:extLst>
                <a:ext uri="{FF2B5EF4-FFF2-40B4-BE49-F238E27FC236}">
                  <a16:creationId xmlns:a16="http://schemas.microsoft.com/office/drawing/2014/main" id="{084ADFC5-B2F0-B34D-AF85-9C5E8F88860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992180" y="4168994"/>
              <a:ext cx="289011" cy="289011"/>
            </a:xfrm>
            <a:prstGeom prst="rect">
              <a:avLst/>
            </a:prstGeom>
          </p:spPr>
        </p:pic>
      </p:grpSp>
    </p:spTree>
    <p:extLst>
      <p:ext uri="{BB962C8B-B14F-4D97-AF65-F5344CB8AC3E}">
        <p14:creationId xmlns:p14="http://schemas.microsoft.com/office/powerpoint/2010/main" val="29370839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3C0A07A9-D52E-564B-A99E-AC8BB56FA224}"/>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16011" y="320588"/>
            <a:ext cx="8823411" cy="8823411"/>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75FB5362-5370-FC46-8717-2BC107CA1DD3}"/>
              </a:ext>
            </a:extLst>
          </p:cNvPr>
          <p:cNvSpPr txBox="1"/>
          <p:nvPr/>
        </p:nvSpPr>
        <p:spPr>
          <a:xfrm>
            <a:off x="4414575" y="1600200"/>
            <a:ext cx="3236784" cy="369332"/>
          </a:xfrm>
          <a:prstGeom prst="rect">
            <a:avLst/>
          </a:prstGeom>
          <a:noFill/>
        </p:spPr>
        <p:txBody>
          <a:bodyPr wrap="none" rtlCol="0">
            <a:spAutoFit/>
          </a:bodyPr>
          <a:lstStyle/>
          <a:p>
            <a:pPr algn="l"/>
            <a:r>
              <a:rPr lang="en-IT" dirty="0"/>
              <a:t>1,2          3,4          5,6         …</a:t>
            </a:r>
          </a:p>
        </p:txBody>
      </p:sp>
      <p:pic>
        <p:nvPicPr>
          <p:cNvPr id="6" name="Picture 5">
            <a:extLst>
              <a:ext uri="{FF2B5EF4-FFF2-40B4-BE49-F238E27FC236}">
                <a16:creationId xmlns:a16="http://schemas.microsoft.com/office/drawing/2014/main" id="{D375821B-09FF-8D48-9F52-6B85FD3078CC}"/>
              </a:ext>
            </a:extLst>
          </p:cNvPr>
          <p:cNvPicPr>
            <a:picLocks noChangeAspect="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l="56562" t="46081" r="20001" b="7252"/>
          <a:stretch/>
        </p:blipFill>
        <p:spPr>
          <a:xfrm>
            <a:off x="4983389" y="2317581"/>
            <a:ext cx="1156607" cy="1295400"/>
          </a:xfrm>
          <a:prstGeom prst="rect">
            <a:avLst/>
          </a:prstGeom>
        </p:spPr>
      </p:pic>
      <p:pic>
        <p:nvPicPr>
          <p:cNvPr id="7" name="Picture 6">
            <a:extLst>
              <a:ext uri="{FF2B5EF4-FFF2-40B4-BE49-F238E27FC236}">
                <a16:creationId xmlns:a16="http://schemas.microsoft.com/office/drawing/2014/main" id="{9BB295E9-3321-9D4F-AB9E-BD3E6B786553}"/>
              </a:ext>
            </a:extLst>
          </p:cNvPr>
          <p:cNvPicPr>
            <a:picLocks noChangeAspect="1"/>
          </p:cNvPicPr>
          <p:nvPr/>
        </p:nvPicPr>
        <p:blipFill rotWithShape="1">
          <a:blip r:embed="rId4">
            <a:clrChange>
              <a:clrFrom>
                <a:srgbClr val="FFFFFF"/>
              </a:clrFrom>
              <a:clrTo>
                <a:srgbClr val="FFFFFF">
                  <a:alpha val="0"/>
                </a:srgbClr>
              </a:clrTo>
            </a:clrChange>
            <a:grayscl/>
            <a:extLst>
              <a:ext uri="{28A0092B-C50C-407E-A947-70E740481C1C}">
                <a14:useLocalDpi xmlns:a14="http://schemas.microsoft.com/office/drawing/2010/main" val="0"/>
              </a:ext>
            </a:extLst>
          </a:blip>
          <a:srcRect l="56562" t="46081" r="20001" b="7252"/>
          <a:stretch/>
        </p:blipFill>
        <p:spPr>
          <a:xfrm rot="10800000">
            <a:off x="5405140" y="2281893"/>
            <a:ext cx="1156607" cy="1295400"/>
          </a:xfrm>
          <a:prstGeom prst="rect">
            <a:avLst/>
          </a:prstGeom>
        </p:spPr>
      </p:pic>
      <p:pic>
        <p:nvPicPr>
          <p:cNvPr id="9" name="Picture 8">
            <a:extLst>
              <a:ext uri="{FF2B5EF4-FFF2-40B4-BE49-F238E27FC236}">
                <a16:creationId xmlns:a16="http://schemas.microsoft.com/office/drawing/2014/main" id="{846ABB86-44B7-0C45-BD64-C8D9D7393C5D}"/>
              </a:ext>
            </a:extLst>
          </p:cNvPr>
          <p:cNvPicPr>
            <a:picLocks noChangeAspect="1"/>
          </p:cNvPicPr>
          <p:nvPr/>
        </p:nvPicPr>
        <p:blipFill rotWithShape="1">
          <a:blip r:embed="rId4">
            <a:clrChange>
              <a:clrFrom>
                <a:srgbClr val="FFFFFF"/>
              </a:clrFrom>
              <a:clrTo>
                <a:srgbClr val="FFFFFF">
                  <a:alpha val="0"/>
                </a:srgbClr>
              </a:clrTo>
            </a:clrChange>
            <a:grayscl/>
            <a:extLst>
              <a:ext uri="{28A0092B-C50C-407E-A947-70E740481C1C}">
                <a14:useLocalDpi xmlns:a14="http://schemas.microsoft.com/office/drawing/2010/main" val="0"/>
              </a:ext>
            </a:extLst>
          </a:blip>
          <a:srcRect l="56562" t="46081" r="20001" b="7252"/>
          <a:stretch/>
        </p:blipFill>
        <p:spPr>
          <a:xfrm>
            <a:off x="5866553" y="2282930"/>
            <a:ext cx="1156607" cy="1295400"/>
          </a:xfrm>
          <a:prstGeom prst="rect">
            <a:avLst/>
          </a:prstGeom>
        </p:spPr>
      </p:pic>
      <p:pic>
        <p:nvPicPr>
          <p:cNvPr id="10" name="Picture 9">
            <a:extLst>
              <a:ext uri="{FF2B5EF4-FFF2-40B4-BE49-F238E27FC236}">
                <a16:creationId xmlns:a16="http://schemas.microsoft.com/office/drawing/2014/main" id="{F2CF3965-06DF-7A4A-8D94-AD134D3611BF}"/>
              </a:ext>
            </a:extLst>
          </p:cNvPr>
          <p:cNvPicPr>
            <a:picLocks noChangeAspect="1"/>
          </p:cNvPicPr>
          <p:nvPr/>
        </p:nvPicPr>
        <p:blipFill rotWithShape="1">
          <a:blip r:embed="rId4">
            <a:clrChange>
              <a:clrFrom>
                <a:srgbClr val="FFFFFF"/>
              </a:clrFrom>
              <a:clrTo>
                <a:srgbClr val="FFFFFF">
                  <a:alpha val="0"/>
                </a:srgbClr>
              </a:clrTo>
            </a:clrChange>
            <a:grayscl/>
            <a:extLst>
              <a:ext uri="{28A0092B-C50C-407E-A947-70E740481C1C}">
                <a14:useLocalDpi xmlns:a14="http://schemas.microsoft.com/office/drawing/2010/main" val="0"/>
              </a:ext>
            </a:extLst>
          </a:blip>
          <a:srcRect l="56562" t="46081" r="20001" b="7252"/>
          <a:stretch/>
        </p:blipFill>
        <p:spPr>
          <a:xfrm rot="10800000">
            <a:off x="6327966" y="2326173"/>
            <a:ext cx="1156607" cy="1295400"/>
          </a:xfrm>
          <a:prstGeom prst="rect">
            <a:avLst/>
          </a:prstGeom>
        </p:spPr>
      </p:pic>
      <p:sp>
        <p:nvSpPr>
          <p:cNvPr id="11" name="TextBox 10">
            <a:extLst>
              <a:ext uri="{FF2B5EF4-FFF2-40B4-BE49-F238E27FC236}">
                <a16:creationId xmlns:a16="http://schemas.microsoft.com/office/drawing/2014/main" id="{080DA40F-87A2-C840-96E1-7FC592F02BFD}"/>
              </a:ext>
            </a:extLst>
          </p:cNvPr>
          <p:cNvSpPr txBox="1"/>
          <p:nvPr/>
        </p:nvSpPr>
        <p:spPr>
          <a:xfrm>
            <a:off x="416004" y="898862"/>
            <a:ext cx="3810602" cy="5364778"/>
          </a:xfrm>
          <a:prstGeom prst="roundRect">
            <a:avLst>
              <a:gd name="adj" fmla="val 4786"/>
            </a:avLst>
          </a:prstGeom>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wrap="square" rtlCol="0">
            <a:spAutoFit/>
          </a:bodyPr>
          <a:lstStyle/>
          <a:p>
            <a:pPr algn="l"/>
            <a:r>
              <a:rPr lang="en-IT" sz="2400" b="1" dirty="0">
                <a:latin typeface="Gill Sans" panose="020B0502020104020203" pitchFamily="34" charset="-79"/>
                <a:cs typeface="Gill Sans" panose="020B0502020104020203" pitchFamily="34" charset="-79"/>
              </a:rPr>
              <a:t>Important</a:t>
            </a:r>
          </a:p>
          <a:p>
            <a:pPr algn="l"/>
            <a:endParaRPr lang="en-IT" sz="2400" b="1" dirty="0">
              <a:latin typeface="Gill Sans" panose="020B0502020104020203" pitchFamily="34" charset="-79"/>
              <a:cs typeface="Gill Sans" panose="020B0502020104020203" pitchFamily="34" charset="-79"/>
            </a:endParaRPr>
          </a:p>
          <a:p>
            <a:pPr algn="l"/>
            <a:r>
              <a:rPr lang="en-IT" sz="2400" i="1" dirty="0">
                <a:latin typeface="Gill Sans" panose="020B0502020104020203" pitchFamily="34" charset="-79"/>
                <a:cs typeface="Gill Sans" panose="020B0502020104020203" pitchFamily="34" charset="-79"/>
              </a:rPr>
              <a:t>States</a:t>
            </a:r>
            <a:r>
              <a:rPr lang="en-IT" sz="2400" dirty="0">
                <a:latin typeface="Gill Sans" panose="020B0502020104020203" pitchFamily="34" charset="-79"/>
                <a:cs typeface="Gill Sans" panose="020B0502020104020203" pitchFamily="34" charset="-79"/>
              </a:rPr>
              <a:t> are more general than a “location in space”. </a:t>
            </a:r>
          </a:p>
          <a:p>
            <a:pPr algn="l"/>
            <a:endParaRPr lang="en-IT" sz="2400" dirty="0">
              <a:latin typeface="Gill Sans" panose="020B0502020104020203" pitchFamily="34" charset="-79"/>
              <a:cs typeface="Gill Sans" panose="020B0502020104020203" pitchFamily="34" charset="-79"/>
            </a:endParaRPr>
          </a:p>
          <a:p>
            <a:pPr algn="l"/>
            <a:r>
              <a:rPr lang="en-IT" sz="2400" dirty="0">
                <a:latin typeface="Gill Sans" panose="020B0502020104020203" pitchFamily="34" charset="-79"/>
                <a:cs typeface="Gill Sans" panose="020B0502020104020203" pitchFamily="34" charset="-79"/>
              </a:rPr>
              <a:t>For example, different conformations of the same structure may count as different states.</a:t>
            </a:r>
          </a:p>
          <a:p>
            <a:pPr algn="l"/>
            <a:endParaRPr lang="en-IT" sz="2400" i="1" dirty="0">
              <a:latin typeface="Gill Sans" panose="020B0502020104020203" pitchFamily="34" charset="-79"/>
              <a:cs typeface="Gill Sans" panose="020B0502020104020203" pitchFamily="34" charset="-79"/>
            </a:endParaRPr>
          </a:p>
          <a:p>
            <a:pPr algn="l"/>
            <a:r>
              <a:rPr lang="en-IT" sz="2400" dirty="0">
                <a:latin typeface="Gill Sans" panose="020B0502020104020203" pitchFamily="34" charset="-79"/>
                <a:cs typeface="Gill Sans" panose="020B0502020104020203" pitchFamily="34" charset="-79"/>
              </a:rPr>
              <a:t>The partition (discretization) of the system’s configuration space in states </a:t>
            </a:r>
            <a:r>
              <a:rPr lang="en-IT" sz="2400" i="1" dirty="0">
                <a:latin typeface="Gill Sans" panose="020B0502020104020203" pitchFamily="34" charset="-79"/>
                <a:cs typeface="Gill Sans" panose="020B0502020104020203" pitchFamily="34" charset="-79"/>
              </a:rPr>
              <a:t>is up to the user.</a:t>
            </a:r>
          </a:p>
        </p:txBody>
      </p:sp>
    </p:spTree>
    <p:extLst>
      <p:ext uri="{BB962C8B-B14F-4D97-AF65-F5344CB8AC3E}">
        <p14:creationId xmlns:p14="http://schemas.microsoft.com/office/powerpoint/2010/main" val="35956793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F0847D2-4B31-EC43-A5B3-B559E12806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49411"/>
            <a:ext cx="8128000" cy="4572000"/>
          </a:xfrm>
          <a:prstGeom prst="rect">
            <a:avLst/>
          </a:prstGeom>
        </p:spPr>
      </p:pic>
      <p:pic>
        <p:nvPicPr>
          <p:cNvPr id="1026" name="Picture 2">
            <a:extLst>
              <a:ext uri="{FF2B5EF4-FFF2-40B4-BE49-F238E27FC236}">
                <a16:creationId xmlns:a16="http://schemas.microsoft.com/office/drawing/2014/main" id="{3C0A07A9-D52E-564B-A99E-AC8BB56FA224}"/>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819400" y="320589"/>
            <a:ext cx="5588000" cy="55880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75FB5362-5370-FC46-8717-2BC107CA1DD3}"/>
              </a:ext>
            </a:extLst>
          </p:cNvPr>
          <p:cNvSpPr txBox="1"/>
          <p:nvPr/>
        </p:nvSpPr>
        <p:spPr>
          <a:xfrm>
            <a:off x="3124200" y="492211"/>
            <a:ext cx="3249608" cy="369332"/>
          </a:xfrm>
          <a:prstGeom prst="rect">
            <a:avLst/>
          </a:prstGeom>
          <a:noFill/>
        </p:spPr>
        <p:txBody>
          <a:bodyPr wrap="none" rtlCol="0">
            <a:spAutoFit/>
          </a:bodyPr>
          <a:lstStyle/>
          <a:p>
            <a:pPr algn="l"/>
            <a:r>
              <a:rPr lang="en-IT" dirty="0"/>
              <a:t>1     2       3       4        5	… </a:t>
            </a:r>
          </a:p>
        </p:txBody>
      </p:sp>
      <p:grpSp>
        <p:nvGrpSpPr>
          <p:cNvPr id="23" name="Group 22">
            <a:extLst>
              <a:ext uri="{FF2B5EF4-FFF2-40B4-BE49-F238E27FC236}">
                <a16:creationId xmlns:a16="http://schemas.microsoft.com/office/drawing/2014/main" id="{93F992F2-AAEE-9549-8865-065F163F22CA}"/>
              </a:ext>
            </a:extLst>
          </p:cNvPr>
          <p:cNvGrpSpPr/>
          <p:nvPr/>
        </p:nvGrpSpPr>
        <p:grpSpPr>
          <a:xfrm>
            <a:off x="6266650" y="562233"/>
            <a:ext cx="959766" cy="1301397"/>
            <a:chOff x="1676400" y="5164956"/>
            <a:chExt cx="959766" cy="1301397"/>
          </a:xfrm>
          <a:effectLst>
            <a:glow rad="101600">
              <a:schemeClr val="bg1"/>
            </a:glow>
          </a:effectLst>
        </p:grpSpPr>
        <p:cxnSp>
          <p:nvCxnSpPr>
            <p:cNvPr id="24" name="Straight Arrow Connector 23">
              <a:extLst>
                <a:ext uri="{FF2B5EF4-FFF2-40B4-BE49-F238E27FC236}">
                  <a16:creationId xmlns:a16="http://schemas.microsoft.com/office/drawing/2014/main" id="{A6916013-C100-0443-97F7-D2C686F8EF91}"/>
                </a:ext>
              </a:extLst>
            </p:cNvPr>
            <p:cNvCxnSpPr>
              <a:cxnSpLocks/>
            </p:cNvCxnSpPr>
            <p:nvPr/>
          </p:nvCxnSpPr>
          <p:spPr>
            <a:xfrm flipV="1">
              <a:off x="2081691" y="5250951"/>
              <a:ext cx="0" cy="505945"/>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4C218F8B-8BF4-A942-9169-6378C99A119F}"/>
                </a:ext>
              </a:extLst>
            </p:cNvPr>
            <p:cNvCxnSpPr>
              <a:cxnSpLocks/>
            </p:cNvCxnSpPr>
            <p:nvPr/>
          </p:nvCxnSpPr>
          <p:spPr>
            <a:xfrm flipV="1">
              <a:off x="2209800" y="5164956"/>
              <a:ext cx="0" cy="512471"/>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7D8FBD2D-5C65-6F4F-880E-FEFD163EB5DB}"/>
                </a:ext>
              </a:extLst>
            </p:cNvPr>
            <p:cNvCxnSpPr>
              <a:cxnSpLocks/>
            </p:cNvCxnSpPr>
            <p:nvPr/>
          </p:nvCxnSpPr>
          <p:spPr>
            <a:xfrm flipV="1">
              <a:off x="2370176" y="5969522"/>
              <a:ext cx="265990" cy="1"/>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27" name="Straight Arrow Connector 26">
              <a:extLst>
                <a:ext uri="{FF2B5EF4-FFF2-40B4-BE49-F238E27FC236}">
                  <a16:creationId xmlns:a16="http://schemas.microsoft.com/office/drawing/2014/main" id="{E8F673EA-0F2C-F648-8CEB-9E8E3E0CA9E4}"/>
                </a:ext>
              </a:extLst>
            </p:cNvPr>
            <p:cNvCxnSpPr>
              <a:cxnSpLocks/>
            </p:cNvCxnSpPr>
            <p:nvPr/>
          </p:nvCxnSpPr>
          <p:spPr>
            <a:xfrm>
              <a:off x="2170591" y="6172200"/>
              <a:ext cx="0" cy="294153"/>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pic>
          <p:nvPicPr>
            <p:cNvPr id="28" name="Graphic 27" descr="Refresh RTL">
              <a:extLst>
                <a:ext uri="{FF2B5EF4-FFF2-40B4-BE49-F238E27FC236}">
                  <a16:creationId xmlns:a16="http://schemas.microsoft.com/office/drawing/2014/main" id="{267CD815-AEFD-D246-93B4-A73AD1E30BA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026086" y="5825017"/>
              <a:ext cx="289011" cy="289011"/>
            </a:xfrm>
            <a:prstGeom prst="rect">
              <a:avLst/>
            </a:prstGeom>
          </p:spPr>
        </p:pic>
        <p:cxnSp>
          <p:nvCxnSpPr>
            <p:cNvPr id="29" name="Straight Arrow Connector 28">
              <a:extLst>
                <a:ext uri="{FF2B5EF4-FFF2-40B4-BE49-F238E27FC236}">
                  <a16:creationId xmlns:a16="http://schemas.microsoft.com/office/drawing/2014/main" id="{D7940B94-3094-E54E-A9D7-84071E2B9403}"/>
                </a:ext>
              </a:extLst>
            </p:cNvPr>
            <p:cNvCxnSpPr>
              <a:cxnSpLocks/>
            </p:cNvCxnSpPr>
            <p:nvPr/>
          </p:nvCxnSpPr>
          <p:spPr>
            <a:xfrm flipH="1" flipV="1">
              <a:off x="1676400" y="5987550"/>
              <a:ext cx="228600" cy="1"/>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grpSp>
      <p:grpSp>
        <p:nvGrpSpPr>
          <p:cNvPr id="30" name="Group 29">
            <a:extLst>
              <a:ext uri="{FF2B5EF4-FFF2-40B4-BE49-F238E27FC236}">
                <a16:creationId xmlns:a16="http://schemas.microsoft.com/office/drawing/2014/main" id="{C16E86EB-DA2A-3C4E-B4F2-47055E7EAA69}"/>
              </a:ext>
            </a:extLst>
          </p:cNvPr>
          <p:cNvGrpSpPr/>
          <p:nvPr/>
        </p:nvGrpSpPr>
        <p:grpSpPr>
          <a:xfrm>
            <a:off x="6830090" y="2933455"/>
            <a:ext cx="959766" cy="1301397"/>
            <a:chOff x="1676400" y="5164956"/>
            <a:chExt cx="959766" cy="1301397"/>
          </a:xfrm>
          <a:effectLst>
            <a:glow rad="101600">
              <a:schemeClr val="bg1"/>
            </a:glow>
          </a:effectLst>
        </p:grpSpPr>
        <p:cxnSp>
          <p:nvCxnSpPr>
            <p:cNvPr id="31" name="Straight Arrow Connector 30">
              <a:extLst>
                <a:ext uri="{FF2B5EF4-FFF2-40B4-BE49-F238E27FC236}">
                  <a16:creationId xmlns:a16="http://schemas.microsoft.com/office/drawing/2014/main" id="{9187983B-989E-B240-9809-BCF69EEB88C3}"/>
                </a:ext>
              </a:extLst>
            </p:cNvPr>
            <p:cNvCxnSpPr>
              <a:cxnSpLocks/>
            </p:cNvCxnSpPr>
            <p:nvPr/>
          </p:nvCxnSpPr>
          <p:spPr>
            <a:xfrm flipV="1">
              <a:off x="2081691" y="5250951"/>
              <a:ext cx="0" cy="505945"/>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4FDF61A4-B100-3C42-814F-ADC66F291E19}"/>
                </a:ext>
              </a:extLst>
            </p:cNvPr>
            <p:cNvCxnSpPr>
              <a:cxnSpLocks/>
            </p:cNvCxnSpPr>
            <p:nvPr/>
          </p:nvCxnSpPr>
          <p:spPr>
            <a:xfrm flipV="1">
              <a:off x="2209800" y="5164956"/>
              <a:ext cx="0" cy="512471"/>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33" name="Straight Arrow Connector 32">
              <a:extLst>
                <a:ext uri="{FF2B5EF4-FFF2-40B4-BE49-F238E27FC236}">
                  <a16:creationId xmlns:a16="http://schemas.microsoft.com/office/drawing/2014/main" id="{7C75F0F8-0F06-2246-9BEA-1AC27AD2EB1E}"/>
                </a:ext>
              </a:extLst>
            </p:cNvPr>
            <p:cNvCxnSpPr>
              <a:cxnSpLocks/>
            </p:cNvCxnSpPr>
            <p:nvPr/>
          </p:nvCxnSpPr>
          <p:spPr>
            <a:xfrm flipV="1">
              <a:off x="2370176" y="5969522"/>
              <a:ext cx="265990" cy="1"/>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34" name="Straight Arrow Connector 33">
              <a:extLst>
                <a:ext uri="{FF2B5EF4-FFF2-40B4-BE49-F238E27FC236}">
                  <a16:creationId xmlns:a16="http://schemas.microsoft.com/office/drawing/2014/main" id="{415C34FB-3993-AB4C-A8D6-5D552FF06016}"/>
                </a:ext>
              </a:extLst>
            </p:cNvPr>
            <p:cNvCxnSpPr>
              <a:cxnSpLocks/>
            </p:cNvCxnSpPr>
            <p:nvPr/>
          </p:nvCxnSpPr>
          <p:spPr>
            <a:xfrm>
              <a:off x="2170591" y="6172200"/>
              <a:ext cx="0" cy="294153"/>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pic>
          <p:nvPicPr>
            <p:cNvPr id="35" name="Graphic 34" descr="Refresh RTL">
              <a:extLst>
                <a:ext uri="{FF2B5EF4-FFF2-40B4-BE49-F238E27FC236}">
                  <a16:creationId xmlns:a16="http://schemas.microsoft.com/office/drawing/2014/main" id="{3407DE06-FB16-EB41-BF87-AAD8E731DCB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026086" y="5825017"/>
              <a:ext cx="289011" cy="289011"/>
            </a:xfrm>
            <a:prstGeom prst="rect">
              <a:avLst/>
            </a:prstGeom>
          </p:spPr>
        </p:pic>
        <p:cxnSp>
          <p:nvCxnSpPr>
            <p:cNvPr id="36" name="Straight Arrow Connector 35">
              <a:extLst>
                <a:ext uri="{FF2B5EF4-FFF2-40B4-BE49-F238E27FC236}">
                  <a16:creationId xmlns:a16="http://schemas.microsoft.com/office/drawing/2014/main" id="{EE95FBDD-A45E-C546-912A-0DB666CA1B02}"/>
                </a:ext>
              </a:extLst>
            </p:cNvPr>
            <p:cNvCxnSpPr>
              <a:cxnSpLocks/>
            </p:cNvCxnSpPr>
            <p:nvPr/>
          </p:nvCxnSpPr>
          <p:spPr>
            <a:xfrm flipH="1" flipV="1">
              <a:off x="1676400" y="5987550"/>
              <a:ext cx="228600" cy="1"/>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grpSp>
      <p:grpSp>
        <p:nvGrpSpPr>
          <p:cNvPr id="37" name="Group 36">
            <a:extLst>
              <a:ext uri="{FF2B5EF4-FFF2-40B4-BE49-F238E27FC236}">
                <a16:creationId xmlns:a16="http://schemas.microsoft.com/office/drawing/2014/main" id="{C51CC13D-33CD-B84B-81B8-996FF16BFC8E}"/>
              </a:ext>
            </a:extLst>
          </p:cNvPr>
          <p:cNvGrpSpPr/>
          <p:nvPr/>
        </p:nvGrpSpPr>
        <p:grpSpPr>
          <a:xfrm>
            <a:off x="5066606" y="3449363"/>
            <a:ext cx="959766" cy="1301397"/>
            <a:chOff x="1676400" y="5164956"/>
            <a:chExt cx="959766" cy="1301397"/>
          </a:xfrm>
          <a:effectLst>
            <a:glow rad="101600">
              <a:schemeClr val="bg1"/>
            </a:glow>
          </a:effectLst>
        </p:grpSpPr>
        <p:cxnSp>
          <p:nvCxnSpPr>
            <p:cNvPr id="38" name="Straight Arrow Connector 37">
              <a:extLst>
                <a:ext uri="{FF2B5EF4-FFF2-40B4-BE49-F238E27FC236}">
                  <a16:creationId xmlns:a16="http://schemas.microsoft.com/office/drawing/2014/main" id="{1CC95F99-8496-AA4B-A1BB-A2A6B5201576}"/>
                </a:ext>
              </a:extLst>
            </p:cNvPr>
            <p:cNvCxnSpPr>
              <a:cxnSpLocks/>
            </p:cNvCxnSpPr>
            <p:nvPr/>
          </p:nvCxnSpPr>
          <p:spPr>
            <a:xfrm flipV="1">
              <a:off x="2081691" y="5250951"/>
              <a:ext cx="0" cy="505945"/>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39" name="Straight Arrow Connector 38">
              <a:extLst>
                <a:ext uri="{FF2B5EF4-FFF2-40B4-BE49-F238E27FC236}">
                  <a16:creationId xmlns:a16="http://schemas.microsoft.com/office/drawing/2014/main" id="{E8B03804-5B45-1B41-9842-8015773F1327}"/>
                </a:ext>
              </a:extLst>
            </p:cNvPr>
            <p:cNvCxnSpPr>
              <a:cxnSpLocks/>
            </p:cNvCxnSpPr>
            <p:nvPr/>
          </p:nvCxnSpPr>
          <p:spPr>
            <a:xfrm flipV="1">
              <a:off x="2209800" y="5164956"/>
              <a:ext cx="0" cy="512471"/>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40" name="Straight Arrow Connector 39">
              <a:extLst>
                <a:ext uri="{FF2B5EF4-FFF2-40B4-BE49-F238E27FC236}">
                  <a16:creationId xmlns:a16="http://schemas.microsoft.com/office/drawing/2014/main" id="{B0290B43-4149-7544-9916-9D80F7C0F3B6}"/>
                </a:ext>
              </a:extLst>
            </p:cNvPr>
            <p:cNvCxnSpPr>
              <a:cxnSpLocks/>
            </p:cNvCxnSpPr>
            <p:nvPr/>
          </p:nvCxnSpPr>
          <p:spPr>
            <a:xfrm flipV="1">
              <a:off x="2370176" y="5969522"/>
              <a:ext cx="265990" cy="1"/>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41" name="Straight Arrow Connector 40">
              <a:extLst>
                <a:ext uri="{FF2B5EF4-FFF2-40B4-BE49-F238E27FC236}">
                  <a16:creationId xmlns:a16="http://schemas.microsoft.com/office/drawing/2014/main" id="{248F2E3F-1554-DB40-B1E0-480B1242FAB1}"/>
                </a:ext>
              </a:extLst>
            </p:cNvPr>
            <p:cNvCxnSpPr>
              <a:cxnSpLocks/>
            </p:cNvCxnSpPr>
            <p:nvPr/>
          </p:nvCxnSpPr>
          <p:spPr>
            <a:xfrm>
              <a:off x="2170591" y="6172200"/>
              <a:ext cx="0" cy="294153"/>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pic>
          <p:nvPicPr>
            <p:cNvPr id="42" name="Graphic 41" descr="Refresh RTL">
              <a:extLst>
                <a:ext uri="{FF2B5EF4-FFF2-40B4-BE49-F238E27FC236}">
                  <a16:creationId xmlns:a16="http://schemas.microsoft.com/office/drawing/2014/main" id="{F3F4D627-A960-004F-9D90-7B6317AD6B3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026086" y="5825017"/>
              <a:ext cx="289011" cy="289011"/>
            </a:xfrm>
            <a:prstGeom prst="rect">
              <a:avLst/>
            </a:prstGeom>
          </p:spPr>
        </p:pic>
        <p:cxnSp>
          <p:nvCxnSpPr>
            <p:cNvPr id="43" name="Straight Arrow Connector 42">
              <a:extLst>
                <a:ext uri="{FF2B5EF4-FFF2-40B4-BE49-F238E27FC236}">
                  <a16:creationId xmlns:a16="http://schemas.microsoft.com/office/drawing/2014/main" id="{94182024-E3EB-ED4E-9A9E-2B1D156A612D}"/>
                </a:ext>
              </a:extLst>
            </p:cNvPr>
            <p:cNvCxnSpPr>
              <a:cxnSpLocks/>
            </p:cNvCxnSpPr>
            <p:nvPr/>
          </p:nvCxnSpPr>
          <p:spPr>
            <a:xfrm flipH="1" flipV="1">
              <a:off x="1676400" y="5987550"/>
              <a:ext cx="228600" cy="1"/>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1103246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Immagine 3" descr="bb410429.f2.jpeg"/>
          <p:cNvPicPr>
            <a:picLocks noChangeAspect="1"/>
          </p:cNvPicPr>
          <p:nvPr/>
        </p:nvPicPr>
        <p:blipFill rotWithShape="1">
          <a:blip r:embed="rId3" cstate="print">
            <a:extLst>
              <a:ext uri="{28A0092B-C50C-407E-A947-70E740481C1C}">
                <a14:useLocalDpi xmlns:a14="http://schemas.microsoft.com/office/drawing/2010/main" val="0"/>
              </a:ext>
            </a:extLst>
          </a:blip>
          <a:srcRect b="10015"/>
          <a:stretch/>
        </p:blipFill>
        <p:spPr>
          <a:xfrm>
            <a:off x="228600" y="152400"/>
            <a:ext cx="7348622" cy="6599540"/>
          </a:xfrm>
          <a:prstGeom prst="rect">
            <a:avLst/>
          </a:prstGeom>
        </p:spPr>
      </p:pic>
      <p:pic>
        <p:nvPicPr>
          <p:cNvPr id="5" name="Immagine 4"/>
          <p:cNvPicPr>
            <a:picLocks noChangeAspect="1"/>
          </p:cNvPicPr>
          <p:nvPr/>
        </p:nvPicPr>
        <p:blipFill>
          <a:blip r:embed="rId4"/>
          <a:stretch>
            <a:fillRect/>
          </a:stretch>
        </p:blipFill>
        <p:spPr>
          <a:xfrm>
            <a:off x="5746310" y="6172200"/>
            <a:ext cx="3397690" cy="609600"/>
          </a:xfrm>
          <a:prstGeom prst="rect">
            <a:avLst/>
          </a:prstGeom>
        </p:spPr>
      </p:pic>
      <p:cxnSp>
        <p:nvCxnSpPr>
          <p:cNvPr id="3" name="Connettore 1 2"/>
          <p:cNvCxnSpPr/>
          <p:nvPr/>
        </p:nvCxnSpPr>
        <p:spPr>
          <a:xfrm>
            <a:off x="1676400" y="1447800"/>
            <a:ext cx="0" cy="2819400"/>
          </a:xfrm>
          <a:prstGeom prst="line">
            <a:avLst/>
          </a:prstGeom>
          <a:ln>
            <a:solidFill>
              <a:srgbClr val="0E4CB9"/>
            </a:solidFill>
          </a:ln>
        </p:spPr>
        <p:style>
          <a:lnRef idx="2">
            <a:schemeClr val="accent1"/>
          </a:lnRef>
          <a:fillRef idx="0">
            <a:schemeClr val="accent1"/>
          </a:fillRef>
          <a:effectRef idx="1">
            <a:schemeClr val="accent1"/>
          </a:effectRef>
          <a:fontRef idx="minor">
            <a:schemeClr val="tx1"/>
          </a:fontRef>
        </p:style>
      </p:cxnSp>
      <p:cxnSp>
        <p:nvCxnSpPr>
          <p:cNvPr id="7" name="Connettore 1 6"/>
          <p:cNvCxnSpPr/>
          <p:nvPr/>
        </p:nvCxnSpPr>
        <p:spPr>
          <a:xfrm>
            <a:off x="1752600" y="1295400"/>
            <a:ext cx="0" cy="2819400"/>
          </a:xfrm>
          <a:prstGeom prst="line">
            <a:avLst/>
          </a:prstGeom>
          <a:ln>
            <a:solidFill>
              <a:srgbClr val="0E4CB9"/>
            </a:solidFill>
          </a:ln>
        </p:spPr>
        <p:style>
          <a:lnRef idx="2">
            <a:schemeClr val="accent1"/>
          </a:lnRef>
          <a:fillRef idx="0">
            <a:schemeClr val="accent1"/>
          </a:fillRef>
          <a:effectRef idx="1">
            <a:schemeClr val="accent1"/>
          </a:effectRef>
          <a:fontRef idx="minor">
            <a:schemeClr val="tx1"/>
          </a:fontRef>
        </p:style>
      </p:cxnSp>
      <p:cxnSp>
        <p:nvCxnSpPr>
          <p:cNvPr id="8" name="Connettore 1 7"/>
          <p:cNvCxnSpPr/>
          <p:nvPr/>
        </p:nvCxnSpPr>
        <p:spPr>
          <a:xfrm>
            <a:off x="1828800" y="1143000"/>
            <a:ext cx="0" cy="2819400"/>
          </a:xfrm>
          <a:prstGeom prst="line">
            <a:avLst/>
          </a:prstGeom>
          <a:ln>
            <a:solidFill>
              <a:srgbClr val="0E4CB9"/>
            </a:solidFill>
          </a:ln>
        </p:spPr>
        <p:style>
          <a:lnRef idx="2">
            <a:schemeClr val="accent1"/>
          </a:lnRef>
          <a:fillRef idx="0">
            <a:schemeClr val="accent1"/>
          </a:fillRef>
          <a:effectRef idx="1">
            <a:schemeClr val="accent1"/>
          </a:effectRef>
          <a:fontRef idx="minor">
            <a:schemeClr val="tx1"/>
          </a:fontRef>
        </p:style>
      </p:cxnSp>
      <p:cxnSp>
        <p:nvCxnSpPr>
          <p:cNvPr id="9" name="Connettore 1 8"/>
          <p:cNvCxnSpPr/>
          <p:nvPr/>
        </p:nvCxnSpPr>
        <p:spPr>
          <a:xfrm>
            <a:off x="1905000" y="990600"/>
            <a:ext cx="0" cy="2819400"/>
          </a:xfrm>
          <a:prstGeom prst="line">
            <a:avLst/>
          </a:prstGeom>
          <a:ln>
            <a:solidFill>
              <a:srgbClr val="0E4CB9"/>
            </a:solidFill>
          </a:ln>
        </p:spPr>
        <p:style>
          <a:lnRef idx="2">
            <a:schemeClr val="accent1"/>
          </a:lnRef>
          <a:fillRef idx="0">
            <a:schemeClr val="accent1"/>
          </a:fillRef>
          <a:effectRef idx="1">
            <a:schemeClr val="accent1"/>
          </a:effectRef>
          <a:fontRef idx="minor">
            <a:schemeClr val="tx1"/>
          </a:fontRef>
        </p:style>
      </p:cxnSp>
      <p:cxnSp>
        <p:nvCxnSpPr>
          <p:cNvPr id="15" name="Connettore 1 14"/>
          <p:cNvCxnSpPr/>
          <p:nvPr/>
        </p:nvCxnSpPr>
        <p:spPr>
          <a:xfrm>
            <a:off x="3810000" y="1143000"/>
            <a:ext cx="0" cy="2971800"/>
          </a:xfrm>
          <a:prstGeom prst="line">
            <a:avLst/>
          </a:prstGeom>
          <a:ln w="57150" cmpd="sng">
            <a:solidFill>
              <a:srgbClr val="0E4CB9"/>
            </a:solidFill>
          </a:ln>
        </p:spPr>
        <p:style>
          <a:lnRef idx="2">
            <a:schemeClr val="accent1"/>
          </a:lnRef>
          <a:fillRef idx="0">
            <a:schemeClr val="accent1"/>
          </a:fillRef>
          <a:effectRef idx="1">
            <a:schemeClr val="accent1"/>
          </a:effectRef>
          <a:fontRef idx="minor">
            <a:schemeClr val="tx1"/>
          </a:fontRef>
        </p:style>
      </p:cxnSp>
      <p:cxnSp>
        <p:nvCxnSpPr>
          <p:cNvPr id="21" name="Connettore 2 20"/>
          <p:cNvCxnSpPr/>
          <p:nvPr/>
        </p:nvCxnSpPr>
        <p:spPr>
          <a:xfrm>
            <a:off x="2057400" y="1295400"/>
            <a:ext cx="1676400" cy="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614069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testo 2"/>
          <p:cNvSpPr>
            <a:spLocks noGrp="1"/>
          </p:cNvSpPr>
          <p:nvPr>
            <p:ph type="body" idx="1"/>
          </p:nvPr>
        </p:nvSpPr>
        <p:spPr>
          <a:xfrm>
            <a:off x="722313" y="2590800"/>
            <a:ext cx="7772400" cy="1981200"/>
          </a:xfrm>
        </p:spPr>
        <p:txBody>
          <a:bodyPr>
            <a:normAutofit/>
          </a:bodyPr>
          <a:lstStyle/>
          <a:p>
            <a:r>
              <a:rPr lang="it-IT" altLang="x-none" dirty="0"/>
              <a:t>Learning </a:t>
            </a:r>
            <a:r>
              <a:rPr lang="it-IT" altLang="x-none" dirty="0" err="1"/>
              <a:t>transition</a:t>
            </a:r>
            <a:r>
              <a:rPr lang="it-IT" altLang="x-none" dirty="0"/>
              <a:t> </a:t>
            </a:r>
            <a:r>
              <a:rPr lang="it-IT" altLang="x-none" dirty="0" err="1"/>
              <a:t>matrices</a:t>
            </a:r>
            <a:br>
              <a:rPr lang="it-IT" altLang="x-none" dirty="0"/>
            </a:br>
            <a:r>
              <a:rPr lang="it-IT" dirty="0"/>
              <a:t>from </a:t>
            </a:r>
            <a:r>
              <a:rPr lang="it-IT" dirty="0" err="1"/>
              <a:t>trajectories</a:t>
            </a:r>
            <a:endParaRPr lang="it-IT" dirty="0"/>
          </a:p>
        </p:txBody>
      </p:sp>
      <p:sp>
        <p:nvSpPr>
          <p:cNvPr id="2" name="CasellaDiTesto 1"/>
          <p:cNvSpPr txBox="1"/>
          <p:nvPr/>
        </p:nvSpPr>
        <p:spPr>
          <a:xfrm>
            <a:off x="4458840" y="3580143"/>
            <a:ext cx="184666" cy="369332"/>
          </a:xfrm>
          <a:prstGeom prst="rect">
            <a:avLst/>
          </a:prstGeom>
          <a:noFill/>
        </p:spPr>
        <p:txBody>
          <a:bodyPr wrap="none" rtlCol="0">
            <a:spAutoFit/>
          </a:bodyPr>
          <a:lstStyle/>
          <a:p>
            <a:endParaRPr lang="it-IT" dirty="0"/>
          </a:p>
        </p:txBody>
      </p:sp>
    </p:spTree>
    <p:extLst>
      <p:ext uri="{BB962C8B-B14F-4D97-AF65-F5344CB8AC3E}">
        <p14:creationId xmlns:p14="http://schemas.microsoft.com/office/powerpoint/2010/main" val="39958026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0484" name="Rectangle 7"/>
          <p:cNvSpPr>
            <a:spLocks noGrp="1" noChangeArrowheads="1"/>
          </p:cNvSpPr>
          <p:nvPr>
            <p:ph type="title"/>
          </p:nvPr>
        </p:nvSpPr>
        <p:spPr>
          <a:xfrm>
            <a:off x="609601" y="381000"/>
            <a:ext cx="8242300" cy="1143000"/>
          </a:xfrm>
        </p:spPr>
        <p:txBody>
          <a:bodyPr/>
          <a:lstStyle/>
          <a:p>
            <a:pPr eaLnBrk="1" hangingPunct="1"/>
            <a:r>
              <a:rPr lang="en-US" altLang="x-none"/>
              <a:t>Markov models</a:t>
            </a:r>
          </a:p>
        </p:txBody>
      </p:sp>
      <p:sp>
        <p:nvSpPr>
          <p:cNvPr id="148501" name="Text Box 21"/>
          <p:cNvSpPr txBox="1">
            <a:spLocks noChangeArrowheads="1"/>
          </p:cNvSpPr>
          <p:nvPr/>
        </p:nvSpPr>
        <p:spPr bwMode="auto">
          <a:xfrm>
            <a:off x="3657600" y="3810001"/>
            <a:ext cx="4648200" cy="646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rgbClr val="CC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0" tIns="45715" rIns="91430" bIns="45715">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algn="r" eaLnBrk="1" hangingPunct="1">
              <a:spcBef>
                <a:spcPct val="50000"/>
              </a:spcBef>
            </a:pPr>
            <a:r>
              <a:rPr lang="en-US" altLang="x-none" dirty="0"/>
              <a:t>Compute the transition probability matrix sliding a window of lag time </a:t>
            </a:r>
            <a:r>
              <a:rPr lang="el-GR" altLang="x-none" dirty="0">
                <a:latin typeface="Times New Roman" pitchFamily="18" charset="0"/>
                <a:cs typeface="Times New Roman" pitchFamily="18" charset="0"/>
              </a:rPr>
              <a:t>τ</a:t>
            </a:r>
            <a:endParaRPr lang="en-US" altLang="x-none" dirty="0">
              <a:latin typeface="Times New Roman" pitchFamily="18" charset="0"/>
              <a:cs typeface="Times New Roman" pitchFamily="18" charset="0"/>
            </a:endParaRPr>
          </a:p>
        </p:txBody>
      </p:sp>
      <p:sp>
        <p:nvSpPr>
          <p:cNvPr id="2" name="Rettangolo 1"/>
          <p:cNvSpPr/>
          <p:nvPr/>
        </p:nvSpPr>
        <p:spPr bwMode="auto">
          <a:xfrm>
            <a:off x="762000" y="2819400"/>
            <a:ext cx="406400" cy="228600"/>
          </a:xfrm>
          <a:prstGeom prst="rect">
            <a:avLst/>
          </a:prstGeom>
          <a:solidFill>
            <a:schemeClr val="accent2">
              <a:lumMod val="60000"/>
              <a:lumOff val="40000"/>
            </a:schemeClr>
          </a:solidFill>
          <a:ln w="38100" cap="flat" cmpd="sng" algn="ctr">
            <a:noFill/>
            <a:prstDash val="solid"/>
            <a:round/>
            <a:headEnd type="none" w="med" len="med"/>
            <a:tailEnd type="none" w="med" len="med"/>
          </a:ln>
          <a:effectLst/>
        </p:spPr>
        <p:txBody>
          <a:bodyPr wrap="none" lIns="91430" tIns="45715" rIns="91430" bIns="45715" anchor="ctr"/>
          <a:lstStyle/>
          <a:p>
            <a:pPr>
              <a:defRPr/>
            </a:pPr>
            <a:endParaRPr lang="en-US"/>
          </a:p>
        </p:txBody>
      </p:sp>
      <p:sp>
        <p:nvSpPr>
          <p:cNvPr id="20488" name="Rettangolo 59"/>
          <p:cNvSpPr>
            <a:spLocks noChangeArrowheads="1"/>
          </p:cNvSpPr>
          <p:nvPr/>
        </p:nvSpPr>
        <p:spPr bwMode="auto">
          <a:xfrm>
            <a:off x="1227138" y="2819400"/>
            <a:ext cx="406400" cy="228600"/>
          </a:xfrm>
          <a:prstGeom prst="rect">
            <a:avLst/>
          </a:prstGeom>
          <a:solidFill>
            <a:srgbClr val="92D050"/>
          </a:solidFill>
          <a:ln>
            <a:noFill/>
          </a:ln>
          <a:extLst>
            <a:ext uri="{91240B29-F687-4F45-9708-019B960494DF}">
              <a14:hiddenLine xmlns:a14="http://schemas.microsoft.com/office/drawing/2010/main" w="38100" algn="ctr">
                <a:solidFill>
                  <a:srgbClr val="000000"/>
                </a:solidFill>
                <a:round/>
                <a:headEnd/>
                <a:tailEnd/>
              </a14:hiddenLine>
            </a:ext>
          </a:extLst>
        </p:spPr>
        <p:txBody>
          <a:bodyPr wrap="none" lIns="91430" tIns="45715" rIns="91430" bIns="45715" anchor="ctr"/>
          <a:lstStyle/>
          <a:p>
            <a:endParaRPr lang="en-US" altLang="x-none"/>
          </a:p>
        </p:txBody>
      </p:sp>
      <p:sp>
        <p:nvSpPr>
          <p:cNvPr id="61" name="Rettangolo 60"/>
          <p:cNvSpPr/>
          <p:nvPr/>
        </p:nvSpPr>
        <p:spPr bwMode="auto">
          <a:xfrm>
            <a:off x="1693863" y="2819400"/>
            <a:ext cx="406400" cy="228600"/>
          </a:xfrm>
          <a:prstGeom prst="rect">
            <a:avLst/>
          </a:prstGeom>
          <a:solidFill>
            <a:schemeClr val="accent5">
              <a:lumMod val="60000"/>
              <a:lumOff val="40000"/>
            </a:schemeClr>
          </a:solidFill>
          <a:ln w="38100" cap="flat" cmpd="sng" algn="ctr">
            <a:noFill/>
            <a:prstDash val="solid"/>
            <a:round/>
            <a:headEnd type="none" w="med" len="med"/>
            <a:tailEnd type="none" w="med" len="med"/>
          </a:ln>
          <a:effectLst/>
        </p:spPr>
        <p:txBody>
          <a:bodyPr wrap="none" lIns="91430" tIns="45715" rIns="91430" bIns="45715" anchor="ctr"/>
          <a:lstStyle/>
          <a:p>
            <a:pPr>
              <a:defRPr/>
            </a:pPr>
            <a:endParaRPr lang="en-US"/>
          </a:p>
        </p:txBody>
      </p:sp>
      <p:sp>
        <p:nvSpPr>
          <p:cNvPr id="62" name="Rettangolo 61"/>
          <p:cNvSpPr/>
          <p:nvPr/>
        </p:nvSpPr>
        <p:spPr bwMode="auto">
          <a:xfrm>
            <a:off x="2159000" y="2819400"/>
            <a:ext cx="406400" cy="228600"/>
          </a:xfrm>
          <a:prstGeom prst="rect">
            <a:avLst/>
          </a:prstGeom>
          <a:solidFill>
            <a:schemeClr val="accent2">
              <a:lumMod val="60000"/>
              <a:lumOff val="40000"/>
            </a:schemeClr>
          </a:solidFill>
          <a:ln w="38100" cap="flat" cmpd="sng" algn="ctr">
            <a:noFill/>
            <a:prstDash val="solid"/>
            <a:round/>
            <a:headEnd type="none" w="med" len="med"/>
            <a:tailEnd type="none" w="med" len="med"/>
          </a:ln>
          <a:effectLst/>
        </p:spPr>
        <p:txBody>
          <a:bodyPr wrap="none" lIns="91430" tIns="45715" rIns="91430" bIns="45715" anchor="ctr"/>
          <a:lstStyle/>
          <a:p>
            <a:pPr>
              <a:defRPr/>
            </a:pPr>
            <a:endParaRPr lang="en-US"/>
          </a:p>
        </p:txBody>
      </p:sp>
      <p:sp>
        <p:nvSpPr>
          <p:cNvPr id="63" name="Rettangolo 62"/>
          <p:cNvSpPr/>
          <p:nvPr/>
        </p:nvSpPr>
        <p:spPr bwMode="auto">
          <a:xfrm>
            <a:off x="2624138" y="2819400"/>
            <a:ext cx="406400" cy="228600"/>
          </a:xfrm>
          <a:prstGeom prst="rect">
            <a:avLst/>
          </a:prstGeom>
          <a:solidFill>
            <a:schemeClr val="accent5">
              <a:lumMod val="60000"/>
              <a:lumOff val="40000"/>
            </a:schemeClr>
          </a:solidFill>
          <a:ln w="38100" cap="flat" cmpd="sng" algn="ctr">
            <a:noFill/>
            <a:prstDash val="solid"/>
            <a:round/>
            <a:headEnd type="none" w="med" len="med"/>
            <a:tailEnd type="none" w="med" len="med"/>
          </a:ln>
          <a:effectLst/>
        </p:spPr>
        <p:txBody>
          <a:bodyPr wrap="none" lIns="91430" tIns="45715" rIns="91430" bIns="45715" anchor="ctr"/>
          <a:lstStyle/>
          <a:p>
            <a:pPr>
              <a:defRPr/>
            </a:pPr>
            <a:endParaRPr lang="en-US"/>
          </a:p>
        </p:txBody>
      </p:sp>
      <p:sp>
        <p:nvSpPr>
          <p:cNvPr id="20492" name="Rettangolo 63"/>
          <p:cNvSpPr>
            <a:spLocks noChangeArrowheads="1"/>
          </p:cNvSpPr>
          <p:nvPr/>
        </p:nvSpPr>
        <p:spPr bwMode="auto">
          <a:xfrm>
            <a:off x="3090863" y="2819400"/>
            <a:ext cx="406400" cy="228600"/>
          </a:xfrm>
          <a:prstGeom prst="rect">
            <a:avLst/>
          </a:prstGeom>
          <a:solidFill>
            <a:srgbClr val="92D050"/>
          </a:solidFill>
          <a:ln>
            <a:noFill/>
          </a:ln>
          <a:extLst>
            <a:ext uri="{91240B29-F687-4F45-9708-019B960494DF}">
              <a14:hiddenLine xmlns:a14="http://schemas.microsoft.com/office/drawing/2010/main" w="38100" algn="ctr">
                <a:solidFill>
                  <a:srgbClr val="000000"/>
                </a:solidFill>
                <a:round/>
                <a:headEnd/>
                <a:tailEnd/>
              </a14:hiddenLine>
            </a:ext>
          </a:extLst>
        </p:spPr>
        <p:txBody>
          <a:bodyPr wrap="none" lIns="91430" tIns="45715" rIns="91430" bIns="45715" anchor="ctr"/>
          <a:lstStyle/>
          <a:p>
            <a:endParaRPr lang="en-US" altLang="x-none"/>
          </a:p>
        </p:txBody>
      </p:sp>
      <p:sp>
        <p:nvSpPr>
          <p:cNvPr id="65" name="Rettangolo 64"/>
          <p:cNvSpPr/>
          <p:nvPr/>
        </p:nvSpPr>
        <p:spPr bwMode="auto">
          <a:xfrm>
            <a:off x="3556000" y="2819400"/>
            <a:ext cx="406400" cy="228600"/>
          </a:xfrm>
          <a:prstGeom prst="rect">
            <a:avLst/>
          </a:prstGeom>
          <a:solidFill>
            <a:schemeClr val="accent2">
              <a:lumMod val="60000"/>
              <a:lumOff val="40000"/>
            </a:schemeClr>
          </a:solidFill>
          <a:ln w="38100" cap="flat" cmpd="sng" algn="ctr">
            <a:noFill/>
            <a:prstDash val="solid"/>
            <a:round/>
            <a:headEnd type="none" w="med" len="med"/>
            <a:tailEnd type="none" w="med" len="med"/>
          </a:ln>
          <a:effectLst/>
        </p:spPr>
        <p:txBody>
          <a:bodyPr wrap="none" lIns="91430" tIns="45715" rIns="91430" bIns="45715" anchor="ctr"/>
          <a:lstStyle/>
          <a:p>
            <a:pPr>
              <a:defRPr/>
            </a:pPr>
            <a:endParaRPr lang="en-US"/>
          </a:p>
        </p:txBody>
      </p:sp>
      <p:sp>
        <p:nvSpPr>
          <p:cNvPr id="67" name="Rettangolo 66"/>
          <p:cNvSpPr/>
          <p:nvPr/>
        </p:nvSpPr>
        <p:spPr bwMode="auto">
          <a:xfrm>
            <a:off x="4038600" y="2819400"/>
            <a:ext cx="406400" cy="228600"/>
          </a:xfrm>
          <a:prstGeom prst="rect">
            <a:avLst/>
          </a:prstGeom>
          <a:solidFill>
            <a:schemeClr val="accent2">
              <a:lumMod val="60000"/>
              <a:lumOff val="40000"/>
            </a:schemeClr>
          </a:solidFill>
          <a:ln w="38100" cap="flat" cmpd="sng" algn="ctr">
            <a:noFill/>
            <a:prstDash val="solid"/>
            <a:round/>
            <a:headEnd type="none" w="med" len="med"/>
            <a:tailEnd type="none" w="med" len="med"/>
          </a:ln>
          <a:effectLst/>
        </p:spPr>
        <p:txBody>
          <a:bodyPr wrap="none" lIns="91430" tIns="45715" rIns="91430" bIns="45715" anchor="ctr"/>
          <a:lstStyle/>
          <a:p>
            <a:pPr>
              <a:defRPr/>
            </a:pPr>
            <a:endParaRPr lang="en-US"/>
          </a:p>
        </p:txBody>
      </p:sp>
      <p:sp>
        <p:nvSpPr>
          <p:cNvPr id="68" name="Rettangolo 67"/>
          <p:cNvSpPr/>
          <p:nvPr/>
        </p:nvSpPr>
        <p:spPr bwMode="auto">
          <a:xfrm>
            <a:off x="4503738" y="2819400"/>
            <a:ext cx="406400" cy="228600"/>
          </a:xfrm>
          <a:prstGeom prst="rect">
            <a:avLst/>
          </a:prstGeom>
          <a:solidFill>
            <a:schemeClr val="accent5">
              <a:lumMod val="60000"/>
              <a:lumOff val="40000"/>
            </a:schemeClr>
          </a:solidFill>
          <a:ln w="38100" cap="flat" cmpd="sng" algn="ctr">
            <a:noFill/>
            <a:prstDash val="solid"/>
            <a:round/>
            <a:headEnd type="none" w="med" len="med"/>
            <a:tailEnd type="none" w="med" len="med"/>
          </a:ln>
          <a:effectLst/>
        </p:spPr>
        <p:txBody>
          <a:bodyPr wrap="none" lIns="91430" tIns="45715" rIns="91430" bIns="45715" anchor="ctr"/>
          <a:lstStyle/>
          <a:p>
            <a:pPr>
              <a:defRPr/>
            </a:pPr>
            <a:endParaRPr lang="en-US"/>
          </a:p>
        </p:txBody>
      </p:sp>
      <p:sp>
        <p:nvSpPr>
          <p:cNvPr id="20496" name="Rettangolo 68"/>
          <p:cNvSpPr>
            <a:spLocks noChangeArrowheads="1"/>
          </p:cNvSpPr>
          <p:nvPr/>
        </p:nvSpPr>
        <p:spPr bwMode="auto">
          <a:xfrm>
            <a:off x="4970463" y="2819400"/>
            <a:ext cx="406400" cy="228600"/>
          </a:xfrm>
          <a:prstGeom prst="rect">
            <a:avLst/>
          </a:prstGeom>
          <a:solidFill>
            <a:srgbClr val="92D050"/>
          </a:solidFill>
          <a:ln>
            <a:noFill/>
          </a:ln>
          <a:extLst>
            <a:ext uri="{91240B29-F687-4F45-9708-019B960494DF}">
              <a14:hiddenLine xmlns:a14="http://schemas.microsoft.com/office/drawing/2010/main" w="38100" algn="ctr">
                <a:solidFill>
                  <a:srgbClr val="000000"/>
                </a:solidFill>
                <a:round/>
                <a:headEnd/>
                <a:tailEnd/>
              </a14:hiddenLine>
            </a:ext>
          </a:extLst>
        </p:spPr>
        <p:txBody>
          <a:bodyPr wrap="none" lIns="91430" tIns="45715" rIns="91430" bIns="45715" anchor="ctr"/>
          <a:lstStyle/>
          <a:p>
            <a:endParaRPr lang="en-US" altLang="x-none"/>
          </a:p>
        </p:txBody>
      </p:sp>
      <p:sp>
        <p:nvSpPr>
          <p:cNvPr id="70" name="Rettangolo 69"/>
          <p:cNvSpPr/>
          <p:nvPr/>
        </p:nvSpPr>
        <p:spPr bwMode="auto">
          <a:xfrm>
            <a:off x="5435600" y="2819400"/>
            <a:ext cx="406400" cy="228600"/>
          </a:xfrm>
          <a:prstGeom prst="rect">
            <a:avLst/>
          </a:prstGeom>
          <a:solidFill>
            <a:schemeClr val="accent5">
              <a:lumMod val="60000"/>
              <a:lumOff val="40000"/>
            </a:schemeClr>
          </a:solidFill>
          <a:ln w="38100" cap="flat" cmpd="sng" algn="ctr">
            <a:noFill/>
            <a:prstDash val="solid"/>
            <a:round/>
            <a:headEnd type="none" w="med" len="med"/>
            <a:tailEnd type="none" w="med" len="med"/>
          </a:ln>
          <a:effectLst/>
        </p:spPr>
        <p:txBody>
          <a:bodyPr wrap="none" lIns="91430" tIns="45715" rIns="91430" bIns="45715" anchor="ctr"/>
          <a:lstStyle/>
          <a:p>
            <a:pPr>
              <a:defRPr/>
            </a:pPr>
            <a:endParaRPr lang="en-US"/>
          </a:p>
        </p:txBody>
      </p:sp>
      <p:sp>
        <p:nvSpPr>
          <p:cNvPr id="71" name="Rettangolo 70"/>
          <p:cNvSpPr/>
          <p:nvPr/>
        </p:nvSpPr>
        <p:spPr bwMode="auto">
          <a:xfrm>
            <a:off x="5900738" y="2819400"/>
            <a:ext cx="406400" cy="228600"/>
          </a:xfrm>
          <a:prstGeom prst="rect">
            <a:avLst/>
          </a:prstGeom>
          <a:solidFill>
            <a:schemeClr val="accent2">
              <a:lumMod val="60000"/>
              <a:lumOff val="40000"/>
            </a:schemeClr>
          </a:solidFill>
          <a:ln w="38100" cap="flat" cmpd="sng" algn="ctr">
            <a:noFill/>
            <a:prstDash val="solid"/>
            <a:round/>
            <a:headEnd type="none" w="med" len="med"/>
            <a:tailEnd type="none" w="med" len="med"/>
          </a:ln>
          <a:effectLst/>
        </p:spPr>
        <p:txBody>
          <a:bodyPr wrap="none" lIns="91430" tIns="45715" rIns="91430" bIns="45715" anchor="ctr"/>
          <a:lstStyle/>
          <a:p>
            <a:pPr>
              <a:defRPr/>
            </a:pPr>
            <a:endParaRPr lang="en-US"/>
          </a:p>
        </p:txBody>
      </p:sp>
      <p:sp>
        <p:nvSpPr>
          <p:cNvPr id="20499" name="Rettangolo 71"/>
          <p:cNvSpPr>
            <a:spLocks noChangeArrowheads="1"/>
          </p:cNvSpPr>
          <p:nvPr/>
        </p:nvSpPr>
        <p:spPr bwMode="auto">
          <a:xfrm>
            <a:off x="6367463" y="2819400"/>
            <a:ext cx="406400" cy="228600"/>
          </a:xfrm>
          <a:prstGeom prst="rect">
            <a:avLst/>
          </a:prstGeom>
          <a:solidFill>
            <a:srgbClr val="92D050"/>
          </a:solidFill>
          <a:ln>
            <a:noFill/>
          </a:ln>
          <a:extLst>
            <a:ext uri="{91240B29-F687-4F45-9708-019B960494DF}">
              <a14:hiddenLine xmlns:a14="http://schemas.microsoft.com/office/drawing/2010/main" w="38100" algn="ctr">
                <a:solidFill>
                  <a:srgbClr val="000000"/>
                </a:solidFill>
                <a:round/>
                <a:headEnd/>
                <a:tailEnd/>
              </a14:hiddenLine>
            </a:ext>
          </a:extLst>
        </p:spPr>
        <p:txBody>
          <a:bodyPr wrap="none" lIns="91430" tIns="45715" rIns="91430" bIns="45715" anchor="ctr"/>
          <a:lstStyle/>
          <a:p>
            <a:endParaRPr lang="en-US" altLang="x-none"/>
          </a:p>
        </p:txBody>
      </p:sp>
      <p:sp>
        <p:nvSpPr>
          <p:cNvPr id="20500" name="Rettangolo 72"/>
          <p:cNvSpPr>
            <a:spLocks noChangeArrowheads="1"/>
          </p:cNvSpPr>
          <p:nvPr/>
        </p:nvSpPr>
        <p:spPr bwMode="auto">
          <a:xfrm>
            <a:off x="6832600" y="2819400"/>
            <a:ext cx="406400" cy="228600"/>
          </a:xfrm>
          <a:prstGeom prst="rect">
            <a:avLst/>
          </a:prstGeom>
          <a:solidFill>
            <a:srgbClr val="92D050"/>
          </a:solidFill>
          <a:ln>
            <a:noFill/>
          </a:ln>
          <a:extLst>
            <a:ext uri="{91240B29-F687-4F45-9708-019B960494DF}">
              <a14:hiddenLine xmlns:a14="http://schemas.microsoft.com/office/drawing/2010/main" w="38100" algn="ctr">
                <a:solidFill>
                  <a:srgbClr val="000000"/>
                </a:solidFill>
                <a:round/>
                <a:headEnd/>
                <a:tailEnd/>
              </a14:hiddenLine>
            </a:ext>
          </a:extLst>
        </p:spPr>
        <p:txBody>
          <a:bodyPr wrap="none" lIns="91430" tIns="45715" rIns="91430" bIns="45715" anchor="ctr"/>
          <a:lstStyle/>
          <a:p>
            <a:endParaRPr lang="en-US" altLang="x-none"/>
          </a:p>
        </p:txBody>
      </p:sp>
      <p:sp>
        <p:nvSpPr>
          <p:cNvPr id="20501" name="Rettangolo 73"/>
          <p:cNvSpPr>
            <a:spLocks noChangeArrowheads="1"/>
          </p:cNvSpPr>
          <p:nvPr/>
        </p:nvSpPr>
        <p:spPr bwMode="auto">
          <a:xfrm>
            <a:off x="7272338" y="2819400"/>
            <a:ext cx="406400" cy="228600"/>
          </a:xfrm>
          <a:prstGeom prst="rect">
            <a:avLst/>
          </a:prstGeom>
          <a:solidFill>
            <a:srgbClr val="92D050"/>
          </a:solidFill>
          <a:ln>
            <a:noFill/>
          </a:ln>
          <a:extLst>
            <a:ext uri="{91240B29-F687-4F45-9708-019B960494DF}">
              <a14:hiddenLine xmlns:a14="http://schemas.microsoft.com/office/drawing/2010/main" w="38100" algn="ctr">
                <a:solidFill>
                  <a:srgbClr val="000000"/>
                </a:solidFill>
                <a:round/>
                <a:headEnd/>
                <a:tailEnd/>
              </a14:hiddenLine>
            </a:ext>
          </a:extLst>
        </p:spPr>
        <p:txBody>
          <a:bodyPr wrap="none" lIns="91430" tIns="45715" rIns="91430" bIns="45715" anchor="ctr"/>
          <a:lstStyle/>
          <a:p>
            <a:endParaRPr lang="en-US" altLang="x-none"/>
          </a:p>
        </p:txBody>
      </p:sp>
      <p:sp>
        <p:nvSpPr>
          <p:cNvPr id="75" name="Rettangolo 74"/>
          <p:cNvSpPr/>
          <p:nvPr/>
        </p:nvSpPr>
        <p:spPr bwMode="auto">
          <a:xfrm>
            <a:off x="7739063" y="2819400"/>
            <a:ext cx="406400" cy="228600"/>
          </a:xfrm>
          <a:prstGeom prst="rect">
            <a:avLst/>
          </a:prstGeom>
          <a:solidFill>
            <a:schemeClr val="accent2">
              <a:lumMod val="60000"/>
              <a:lumOff val="40000"/>
            </a:schemeClr>
          </a:solidFill>
          <a:ln w="38100" cap="flat" cmpd="sng" algn="ctr">
            <a:noFill/>
            <a:prstDash val="solid"/>
            <a:round/>
            <a:headEnd type="none" w="med" len="med"/>
            <a:tailEnd type="none" w="med" len="med"/>
          </a:ln>
          <a:effectLst/>
        </p:spPr>
        <p:txBody>
          <a:bodyPr wrap="none" lIns="91430" tIns="45715" rIns="91430" bIns="45715" anchor="ctr"/>
          <a:lstStyle/>
          <a:p>
            <a:pPr>
              <a:defRPr/>
            </a:pPr>
            <a:endParaRPr lang="en-US"/>
          </a:p>
        </p:txBody>
      </p:sp>
      <p:grpSp>
        <p:nvGrpSpPr>
          <p:cNvPr id="20504" name="Gruppo 4"/>
          <p:cNvGrpSpPr>
            <a:grpSpLocks/>
          </p:cNvGrpSpPr>
          <p:nvPr/>
        </p:nvGrpSpPr>
        <p:grpSpPr bwMode="auto">
          <a:xfrm flipV="1">
            <a:off x="990600" y="3124200"/>
            <a:ext cx="1862138" cy="304800"/>
            <a:chOff x="1430867" y="2438400"/>
            <a:chExt cx="1862668" cy="304800"/>
          </a:xfrm>
        </p:grpSpPr>
        <p:sp>
          <p:nvSpPr>
            <p:cNvPr id="20546" name="Line 28"/>
            <p:cNvSpPr>
              <a:spLocks noChangeShapeType="1"/>
            </p:cNvSpPr>
            <p:nvPr/>
          </p:nvSpPr>
          <p:spPr bwMode="auto">
            <a:xfrm>
              <a:off x="3293535" y="2438400"/>
              <a:ext cx="0" cy="304800"/>
            </a:xfrm>
            <a:prstGeom prst="line">
              <a:avLst/>
            </a:prstGeom>
            <a:noFill/>
            <a:ln w="3810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547" name="Line 29"/>
            <p:cNvSpPr>
              <a:spLocks noChangeShapeType="1"/>
            </p:cNvSpPr>
            <p:nvPr/>
          </p:nvSpPr>
          <p:spPr bwMode="auto">
            <a:xfrm>
              <a:off x="1430867" y="2438400"/>
              <a:ext cx="0" cy="304800"/>
            </a:xfrm>
            <a:prstGeom prst="line">
              <a:avLst/>
            </a:prstGeom>
            <a:noFill/>
            <a:ln w="3810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cxnSp>
          <p:nvCxnSpPr>
            <p:cNvPr id="20548" name="Connettore 1 3"/>
            <p:cNvCxnSpPr>
              <a:cxnSpLocks noChangeShapeType="1"/>
              <a:stCxn id="20547" idx="0"/>
              <a:endCxn id="20546" idx="0"/>
            </p:cNvCxnSpPr>
            <p:nvPr/>
          </p:nvCxnSpPr>
          <p:spPr bwMode="auto">
            <a:xfrm>
              <a:off x="1430867" y="2438400"/>
              <a:ext cx="1862668" cy="0"/>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20505" name="CasellaDiTesto 5"/>
          <p:cNvSpPr txBox="1">
            <a:spLocks noChangeArrowheads="1"/>
          </p:cNvSpPr>
          <p:nvPr/>
        </p:nvSpPr>
        <p:spPr bwMode="auto">
          <a:xfrm>
            <a:off x="685009" y="3516313"/>
            <a:ext cx="3278442" cy="369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0" tIns="45715" rIns="91430" bIns="45715">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eaLnBrk="1" hangingPunct="1"/>
            <a:r>
              <a:rPr lang="en-US" altLang="x-none" dirty="0">
                <a:solidFill>
                  <a:schemeClr val="accent2"/>
                </a:solidFill>
              </a:rPr>
              <a:t>Lag time </a:t>
            </a:r>
            <a:r>
              <a:rPr lang="el-GR" altLang="x-none" dirty="0">
                <a:solidFill>
                  <a:schemeClr val="accent2"/>
                </a:solidFill>
                <a:latin typeface="Times New Roman" pitchFamily="18" charset="0"/>
                <a:cs typeface="Times New Roman" pitchFamily="18" charset="0"/>
              </a:rPr>
              <a:t>τ</a:t>
            </a:r>
            <a:r>
              <a:rPr lang="en-US" altLang="x-none" dirty="0">
                <a:solidFill>
                  <a:schemeClr val="accent2"/>
                </a:solidFill>
              </a:rPr>
              <a:t> (here: 4 time units) </a:t>
            </a:r>
          </a:p>
        </p:txBody>
      </p:sp>
      <p:sp>
        <p:nvSpPr>
          <p:cNvPr id="20506" name="CasellaDiTesto 88"/>
          <p:cNvSpPr txBox="1">
            <a:spLocks noChangeArrowheads="1"/>
          </p:cNvSpPr>
          <p:nvPr/>
        </p:nvSpPr>
        <p:spPr bwMode="auto">
          <a:xfrm>
            <a:off x="3657390" y="3124200"/>
            <a:ext cx="505246" cy="369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0" tIns="45715" rIns="91430" bIns="45715">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eaLnBrk="1" hangingPunct="1"/>
            <a:r>
              <a:rPr lang="en-US" altLang="x-none">
                <a:solidFill>
                  <a:schemeClr val="accent2"/>
                </a:solidFill>
              </a:rPr>
              <a:t>. . .</a:t>
            </a:r>
          </a:p>
        </p:txBody>
      </p:sp>
      <p:grpSp>
        <p:nvGrpSpPr>
          <p:cNvPr id="20507" name="Gruppo 9"/>
          <p:cNvGrpSpPr>
            <a:grpSpLocks/>
          </p:cNvGrpSpPr>
          <p:nvPr/>
        </p:nvGrpSpPr>
        <p:grpSpPr bwMode="auto">
          <a:xfrm>
            <a:off x="838200" y="4506914"/>
            <a:ext cx="3276600" cy="1665287"/>
            <a:chOff x="838200" y="4507468"/>
            <a:chExt cx="3276600" cy="1664732"/>
          </a:xfrm>
        </p:grpSpPr>
        <p:sp>
          <p:nvSpPr>
            <p:cNvPr id="91" name="Rettangolo 90"/>
            <p:cNvSpPr/>
            <p:nvPr/>
          </p:nvSpPr>
          <p:spPr bwMode="auto">
            <a:xfrm>
              <a:off x="1900238" y="5181930"/>
              <a:ext cx="406400" cy="228524"/>
            </a:xfrm>
            <a:prstGeom prst="rect">
              <a:avLst/>
            </a:prstGeom>
            <a:solidFill>
              <a:schemeClr val="accent2">
                <a:lumMod val="60000"/>
                <a:lumOff val="40000"/>
              </a:schemeClr>
            </a:solidFill>
            <a:ln w="38100" cap="flat" cmpd="sng" algn="ctr">
              <a:noFill/>
              <a:prstDash val="solid"/>
              <a:round/>
              <a:headEnd type="none" w="med" len="med"/>
              <a:tailEnd type="none" w="med" len="med"/>
            </a:ln>
            <a:effectLst/>
          </p:spPr>
          <p:txBody>
            <a:bodyPr wrap="none" anchor="ctr"/>
            <a:lstStyle/>
            <a:p>
              <a:pPr>
                <a:defRPr/>
              </a:pPr>
              <a:endParaRPr lang="en-US"/>
            </a:p>
          </p:txBody>
        </p:sp>
        <p:sp>
          <p:nvSpPr>
            <p:cNvPr id="20539" name="Rettangolo 91"/>
            <p:cNvSpPr>
              <a:spLocks noChangeArrowheads="1"/>
            </p:cNvSpPr>
            <p:nvPr/>
          </p:nvSpPr>
          <p:spPr bwMode="auto">
            <a:xfrm>
              <a:off x="1905000" y="5562600"/>
              <a:ext cx="406400" cy="228600"/>
            </a:xfrm>
            <a:prstGeom prst="rect">
              <a:avLst/>
            </a:prstGeom>
            <a:solidFill>
              <a:srgbClr val="92D050"/>
            </a:solidFill>
            <a:ln>
              <a:noFill/>
            </a:ln>
            <a:extLst>
              <a:ext uri="{91240B29-F687-4F45-9708-019B960494DF}">
                <a14:hiddenLine xmlns:a14="http://schemas.microsoft.com/office/drawing/2010/main" w="38100" algn="ctr">
                  <a:solidFill>
                    <a:srgbClr val="000000"/>
                  </a:solidFill>
                  <a:round/>
                  <a:headEnd/>
                  <a:tailEnd/>
                </a14:hiddenLine>
              </a:ext>
            </a:extLst>
          </p:spPr>
          <p:txBody>
            <a:bodyPr wrap="none" anchor="ctr"/>
            <a:lstStyle/>
            <a:p>
              <a:endParaRPr lang="en-US" altLang="x-none"/>
            </a:p>
          </p:txBody>
        </p:sp>
        <p:sp>
          <p:nvSpPr>
            <p:cNvPr id="93" name="Rettangolo 92"/>
            <p:cNvSpPr/>
            <p:nvPr/>
          </p:nvSpPr>
          <p:spPr bwMode="auto">
            <a:xfrm>
              <a:off x="1905000" y="5943676"/>
              <a:ext cx="406400" cy="228524"/>
            </a:xfrm>
            <a:prstGeom prst="rect">
              <a:avLst/>
            </a:prstGeom>
            <a:solidFill>
              <a:schemeClr val="accent5">
                <a:lumMod val="60000"/>
                <a:lumOff val="40000"/>
              </a:schemeClr>
            </a:solidFill>
            <a:ln w="38100" cap="flat" cmpd="sng" algn="ctr">
              <a:noFill/>
              <a:prstDash val="solid"/>
              <a:round/>
              <a:headEnd type="none" w="med" len="med"/>
              <a:tailEnd type="none" w="med" len="med"/>
            </a:ln>
            <a:effectLst/>
          </p:spPr>
          <p:txBody>
            <a:bodyPr wrap="none" anchor="ctr"/>
            <a:lstStyle/>
            <a:p>
              <a:pPr>
                <a:defRPr/>
              </a:pPr>
              <a:endParaRPr lang="en-US"/>
            </a:p>
          </p:txBody>
        </p:sp>
        <p:sp>
          <p:nvSpPr>
            <p:cNvPr id="20541" name="Text Box 21"/>
            <p:cNvSpPr txBox="1">
              <a:spLocks noChangeArrowheads="1"/>
            </p:cNvSpPr>
            <p:nvPr/>
          </p:nvSpPr>
          <p:spPr bwMode="auto">
            <a:xfrm>
              <a:off x="838200" y="5498068"/>
              <a:ext cx="990600" cy="3692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rgbClr val="CC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algn="r" eaLnBrk="1" hangingPunct="1">
                <a:spcBef>
                  <a:spcPct val="50000"/>
                </a:spcBef>
              </a:pPr>
              <a:r>
                <a:rPr lang="en-US" altLang="x-none"/>
                <a:t>From</a:t>
              </a:r>
            </a:p>
          </p:txBody>
        </p:sp>
        <p:sp>
          <p:nvSpPr>
            <p:cNvPr id="95" name="Rettangolo 94"/>
            <p:cNvSpPr/>
            <p:nvPr/>
          </p:nvSpPr>
          <p:spPr bwMode="auto">
            <a:xfrm>
              <a:off x="2514600" y="4877232"/>
              <a:ext cx="406400" cy="228524"/>
            </a:xfrm>
            <a:prstGeom prst="rect">
              <a:avLst/>
            </a:prstGeom>
            <a:solidFill>
              <a:schemeClr val="accent2">
                <a:lumMod val="60000"/>
                <a:lumOff val="40000"/>
              </a:schemeClr>
            </a:solidFill>
            <a:ln w="38100" cap="flat" cmpd="sng" algn="ctr">
              <a:noFill/>
              <a:prstDash val="solid"/>
              <a:round/>
              <a:headEnd type="none" w="med" len="med"/>
              <a:tailEnd type="none" w="med" len="med"/>
            </a:ln>
            <a:effectLst/>
          </p:spPr>
          <p:txBody>
            <a:bodyPr wrap="none" anchor="ctr"/>
            <a:lstStyle/>
            <a:p>
              <a:pPr>
                <a:defRPr/>
              </a:pPr>
              <a:endParaRPr lang="en-US"/>
            </a:p>
          </p:txBody>
        </p:sp>
        <p:sp>
          <p:nvSpPr>
            <p:cNvPr id="20543" name="Rettangolo 95"/>
            <p:cNvSpPr>
              <a:spLocks noChangeArrowheads="1"/>
            </p:cNvSpPr>
            <p:nvPr/>
          </p:nvSpPr>
          <p:spPr bwMode="auto">
            <a:xfrm>
              <a:off x="3124200" y="4876800"/>
              <a:ext cx="406400" cy="228600"/>
            </a:xfrm>
            <a:prstGeom prst="rect">
              <a:avLst/>
            </a:prstGeom>
            <a:solidFill>
              <a:srgbClr val="92D050"/>
            </a:solidFill>
            <a:ln>
              <a:noFill/>
            </a:ln>
            <a:extLst>
              <a:ext uri="{91240B29-F687-4F45-9708-019B960494DF}">
                <a14:hiddenLine xmlns:a14="http://schemas.microsoft.com/office/drawing/2010/main" w="38100" algn="ctr">
                  <a:solidFill>
                    <a:srgbClr val="000000"/>
                  </a:solidFill>
                  <a:round/>
                  <a:headEnd/>
                  <a:tailEnd/>
                </a14:hiddenLine>
              </a:ext>
            </a:extLst>
          </p:spPr>
          <p:txBody>
            <a:bodyPr wrap="none" anchor="ctr"/>
            <a:lstStyle/>
            <a:p>
              <a:endParaRPr lang="en-US" altLang="x-none"/>
            </a:p>
          </p:txBody>
        </p:sp>
        <p:sp>
          <p:nvSpPr>
            <p:cNvPr id="97" name="Rettangolo 96"/>
            <p:cNvSpPr/>
            <p:nvPr/>
          </p:nvSpPr>
          <p:spPr bwMode="auto">
            <a:xfrm>
              <a:off x="3708400" y="4877232"/>
              <a:ext cx="406400" cy="228524"/>
            </a:xfrm>
            <a:prstGeom prst="rect">
              <a:avLst/>
            </a:prstGeom>
            <a:solidFill>
              <a:schemeClr val="accent5">
                <a:lumMod val="60000"/>
                <a:lumOff val="40000"/>
              </a:schemeClr>
            </a:solidFill>
            <a:ln w="38100" cap="flat" cmpd="sng" algn="ctr">
              <a:noFill/>
              <a:prstDash val="solid"/>
              <a:round/>
              <a:headEnd type="none" w="med" len="med"/>
              <a:tailEnd type="none" w="med" len="med"/>
            </a:ln>
            <a:effectLst/>
          </p:spPr>
          <p:txBody>
            <a:bodyPr wrap="none" anchor="ctr"/>
            <a:lstStyle/>
            <a:p>
              <a:pPr>
                <a:defRPr/>
              </a:pPr>
              <a:endParaRPr lang="en-US"/>
            </a:p>
          </p:txBody>
        </p:sp>
        <p:sp>
          <p:nvSpPr>
            <p:cNvPr id="20545" name="Text Box 21"/>
            <p:cNvSpPr txBox="1">
              <a:spLocks noChangeArrowheads="1"/>
            </p:cNvSpPr>
            <p:nvPr/>
          </p:nvSpPr>
          <p:spPr bwMode="auto">
            <a:xfrm>
              <a:off x="2819400" y="4507468"/>
              <a:ext cx="990600" cy="3692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rgbClr val="CC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altLang="x-none"/>
                <a:t>To</a:t>
              </a:r>
            </a:p>
          </p:txBody>
        </p:sp>
      </p:grpSp>
      <p:graphicFrame>
        <p:nvGraphicFramePr>
          <p:cNvPr id="8" name="Tabella 7"/>
          <p:cNvGraphicFramePr>
            <a:graphicFrameLocks noGrp="1"/>
          </p:cNvGraphicFramePr>
          <p:nvPr>
            <p:extLst>
              <p:ext uri="{D42A27DB-BD31-4B8C-83A1-F6EECF244321}">
                <p14:modId xmlns:p14="http://schemas.microsoft.com/office/powerpoint/2010/main" val="3956195005"/>
              </p:ext>
            </p:extLst>
          </p:nvPr>
        </p:nvGraphicFramePr>
        <p:xfrm>
          <a:off x="2387601" y="5105400"/>
          <a:ext cx="1879599" cy="1103706"/>
        </p:xfrm>
        <a:graphic>
          <a:graphicData uri="http://schemas.openxmlformats.org/drawingml/2006/table">
            <a:tbl>
              <a:tblPr bandRow="1">
                <a:tableStyleId>{91EBBBCC-DAD2-459C-BE2E-F6DE35CF9A28}</a:tableStyleId>
              </a:tblPr>
              <a:tblGrid>
                <a:gridCol w="626533">
                  <a:extLst>
                    <a:ext uri="{9D8B030D-6E8A-4147-A177-3AD203B41FA5}">
                      <a16:colId xmlns:a16="http://schemas.microsoft.com/office/drawing/2014/main" val="20000"/>
                    </a:ext>
                  </a:extLst>
                </a:gridCol>
                <a:gridCol w="626533">
                  <a:extLst>
                    <a:ext uri="{9D8B030D-6E8A-4147-A177-3AD203B41FA5}">
                      <a16:colId xmlns:a16="http://schemas.microsoft.com/office/drawing/2014/main" val="20001"/>
                    </a:ext>
                  </a:extLst>
                </a:gridCol>
                <a:gridCol w="626533">
                  <a:extLst>
                    <a:ext uri="{9D8B030D-6E8A-4147-A177-3AD203B41FA5}">
                      <a16:colId xmlns:a16="http://schemas.microsoft.com/office/drawing/2014/main" val="20002"/>
                    </a:ext>
                  </a:extLst>
                </a:gridCol>
              </a:tblGrid>
              <a:tr h="367902">
                <a:tc>
                  <a:txBody>
                    <a:bodyPr/>
                    <a:lstStyle/>
                    <a:p>
                      <a:pPr algn="ctr"/>
                      <a:r>
                        <a:rPr lang="en-US" sz="1800" dirty="0"/>
                        <a:t>0</a:t>
                      </a:r>
                    </a:p>
                  </a:txBody>
                  <a:tcPr marT="45697" marB="45697"/>
                </a:tc>
                <a:tc>
                  <a:txBody>
                    <a:bodyPr/>
                    <a:lstStyle/>
                    <a:p>
                      <a:pPr algn="ctr"/>
                      <a:r>
                        <a:rPr lang="en-US" sz="1800" dirty="0"/>
                        <a:t>0</a:t>
                      </a:r>
                    </a:p>
                  </a:txBody>
                  <a:tcPr marT="45697" marB="45697"/>
                </a:tc>
                <a:tc>
                  <a:txBody>
                    <a:bodyPr/>
                    <a:lstStyle/>
                    <a:p>
                      <a:pPr algn="ctr"/>
                      <a:r>
                        <a:rPr lang="en-US" sz="1800" dirty="0"/>
                        <a:t>0</a:t>
                      </a:r>
                    </a:p>
                  </a:txBody>
                  <a:tcPr marT="45697" marB="45697"/>
                </a:tc>
                <a:extLst>
                  <a:ext uri="{0D108BD9-81ED-4DB2-BD59-A6C34878D82A}">
                    <a16:rowId xmlns:a16="http://schemas.microsoft.com/office/drawing/2014/main" val="10000"/>
                  </a:ext>
                </a:extLst>
              </a:tr>
              <a:tr h="367902">
                <a:tc>
                  <a:txBody>
                    <a:bodyPr/>
                    <a:lstStyle/>
                    <a:p>
                      <a:pPr algn="ctr"/>
                      <a:r>
                        <a:rPr lang="en-US" sz="1800" dirty="0"/>
                        <a:t>0</a:t>
                      </a:r>
                    </a:p>
                  </a:txBody>
                  <a:tcPr marT="45697" marB="45697"/>
                </a:tc>
                <a:tc>
                  <a:txBody>
                    <a:bodyPr/>
                    <a:lstStyle/>
                    <a:p>
                      <a:pPr algn="ctr"/>
                      <a:r>
                        <a:rPr lang="en-US" sz="1800" dirty="0"/>
                        <a:t>0</a:t>
                      </a:r>
                    </a:p>
                  </a:txBody>
                  <a:tcPr marT="45697" marB="45697"/>
                </a:tc>
                <a:tc>
                  <a:txBody>
                    <a:bodyPr/>
                    <a:lstStyle/>
                    <a:p>
                      <a:pPr algn="ctr"/>
                      <a:r>
                        <a:rPr lang="en-US" sz="1800" dirty="0"/>
                        <a:t>0</a:t>
                      </a:r>
                    </a:p>
                  </a:txBody>
                  <a:tcPr marT="45697" marB="45697"/>
                </a:tc>
                <a:extLst>
                  <a:ext uri="{0D108BD9-81ED-4DB2-BD59-A6C34878D82A}">
                    <a16:rowId xmlns:a16="http://schemas.microsoft.com/office/drawing/2014/main" val="10001"/>
                  </a:ext>
                </a:extLst>
              </a:tr>
              <a:tr h="367902">
                <a:tc>
                  <a:txBody>
                    <a:bodyPr/>
                    <a:lstStyle/>
                    <a:p>
                      <a:pPr algn="ctr"/>
                      <a:r>
                        <a:rPr lang="en-US" sz="1800" dirty="0"/>
                        <a:t>0</a:t>
                      </a:r>
                    </a:p>
                  </a:txBody>
                  <a:tcPr marT="45697" marB="45697"/>
                </a:tc>
                <a:tc>
                  <a:txBody>
                    <a:bodyPr/>
                    <a:lstStyle/>
                    <a:p>
                      <a:pPr algn="ctr"/>
                      <a:r>
                        <a:rPr lang="en-US" sz="1800" dirty="0"/>
                        <a:t>0</a:t>
                      </a:r>
                    </a:p>
                  </a:txBody>
                  <a:tcPr marT="45697" marB="45697"/>
                </a:tc>
                <a:tc>
                  <a:txBody>
                    <a:bodyPr/>
                    <a:lstStyle/>
                    <a:p>
                      <a:pPr algn="ctr"/>
                      <a:r>
                        <a:rPr lang="en-US" sz="1800" dirty="0"/>
                        <a:t>0</a:t>
                      </a:r>
                    </a:p>
                  </a:txBody>
                  <a:tcPr marT="45697" marB="45697"/>
                </a:tc>
                <a:extLst>
                  <a:ext uri="{0D108BD9-81ED-4DB2-BD59-A6C34878D82A}">
                    <a16:rowId xmlns:a16="http://schemas.microsoft.com/office/drawing/2014/main" val="10002"/>
                  </a:ext>
                </a:extLst>
              </a:tr>
            </a:tbl>
          </a:graphicData>
        </a:graphic>
      </p:graphicFrame>
      <p:sp>
        <p:nvSpPr>
          <p:cNvPr id="20518" name="Freccia a destra 8"/>
          <p:cNvSpPr>
            <a:spLocks noChangeArrowheads="1"/>
          </p:cNvSpPr>
          <p:nvPr/>
        </p:nvSpPr>
        <p:spPr bwMode="auto">
          <a:xfrm>
            <a:off x="4572001" y="5497513"/>
            <a:ext cx="601663" cy="293687"/>
          </a:xfrm>
          <a:prstGeom prst="rightArrow">
            <a:avLst>
              <a:gd name="adj1" fmla="val 50000"/>
              <a:gd name="adj2" fmla="val 49945"/>
            </a:avLst>
          </a:prstGeom>
          <a:noFill/>
          <a:ln w="38100" algn="ctr">
            <a:solidFill>
              <a:srgbClr val="CC0066"/>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0" tIns="45715" rIns="91430" bIns="45715" anchor="ctr"/>
          <a:lstStyle/>
          <a:p>
            <a:endParaRPr lang="en-US" altLang="x-none"/>
          </a:p>
        </p:txBody>
      </p:sp>
      <p:grpSp>
        <p:nvGrpSpPr>
          <p:cNvPr id="20519" name="Gruppo 101"/>
          <p:cNvGrpSpPr>
            <a:grpSpLocks/>
          </p:cNvGrpSpPr>
          <p:nvPr/>
        </p:nvGrpSpPr>
        <p:grpSpPr bwMode="auto">
          <a:xfrm>
            <a:off x="4953000" y="4419600"/>
            <a:ext cx="3276600" cy="1665288"/>
            <a:chOff x="838200" y="4507468"/>
            <a:chExt cx="3276600" cy="1664732"/>
          </a:xfrm>
        </p:grpSpPr>
        <p:sp>
          <p:nvSpPr>
            <p:cNvPr id="103" name="Rettangolo 102"/>
            <p:cNvSpPr/>
            <p:nvPr/>
          </p:nvSpPr>
          <p:spPr bwMode="auto">
            <a:xfrm>
              <a:off x="1900238" y="5181931"/>
              <a:ext cx="406400" cy="228524"/>
            </a:xfrm>
            <a:prstGeom prst="rect">
              <a:avLst/>
            </a:prstGeom>
            <a:solidFill>
              <a:schemeClr val="accent2">
                <a:lumMod val="60000"/>
                <a:lumOff val="40000"/>
              </a:schemeClr>
            </a:solidFill>
            <a:ln w="38100" cap="flat" cmpd="sng" algn="ctr">
              <a:noFill/>
              <a:prstDash val="solid"/>
              <a:round/>
              <a:headEnd type="none" w="med" len="med"/>
              <a:tailEnd type="none" w="med" len="med"/>
            </a:ln>
            <a:effectLst/>
          </p:spPr>
          <p:txBody>
            <a:bodyPr wrap="none" anchor="ctr"/>
            <a:lstStyle/>
            <a:p>
              <a:pPr>
                <a:defRPr/>
              </a:pPr>
              <a:endParaRPr lang="en-US"/>
            </a:p>
          </p:txBody>
        </p:sp>
        <p:sp>
          <p:nvSpPr>
            <p:cNvPr id="20531" name="Rettangolo 103"/>
            <p:cNvSpPr>
              <a:spLocks noChangeArrowheads="1"/>
            </p:cNvSpPr>
            <p:nvPr/>
          </p:nvSpPr>
          <p:spPr bwMode="auto">
            <a:xfrm>
              <a:off x="1905000" y="5562600"/>
              <a:ext cx="406400" cy="228600"/>
            </a:xfrm>
            <a:prstGeom prst="rect">
              <a:avLst/>
            </a:prstGeom>
            <a:solidFill>
              <a:srgbClr val="92D050"/>
            </a:solidFill>
            <a:ln>
              <a:noFill/>
            </a:ln>
            <a:extLst>
              <a:ext uri="{91240B29-F687-4F45-9708-019B960494DF}">
                <a14:hiddenLine xmlns:a14="http://schemas.microsoft.com/office/drawing/2010/main" w="38100" algn="ctr">
                  <a:solidFill>
                    <a:srgbClr val="000000"/>
                  </a:solidFill>
                  <a:round/>
                  <a:headEnd/>
                  <a:tailEnd/>
                </a14:hiddenLine>
              </a:ext>
            </a:extLst>
          </p:spPr>
          <p:txBody>
            <a:bodyPr wrap="none" anchor="ctr"/>
            <a:lstStyle/>
            <a:p>
              <a:endParaRPr lang="en-US" altLang="x-none"/>
            </a:p>
          </p:txBody>
        </p:sp>
        <p:sp>
          <p:nvSpPr>
            <p:cNvPr id="105" name="Rettangolo 104"/>
            <p:cNvSpPr/>
            <p:nvPr/>
          </p:nvSpPr>
          <p:spPr bwMode="auto">
            <a:xfrm>
              <a:off x="1905000" y="5943676"/>
              <a:ext cx="406400" cy="228524"/>
            </a:xfrm>
            <a:prstGeom prst="rect">
              <a:avLst/>
            </a:prstGeom>
            <a:solidFill>
              <a:schemeClr val="accent5">
                <a:lumMod val="60000"/>
                <a:lumOff val="40000"/>
              </a:schemeClr>
            </a:solidFill>
            <a:ln w="38100" cap="flat" cmpd="sng" algn="ctr">
              <a:noFill/>
              <a:prstDash val="solid"/>
              <a:round/>
              <a:headEnd type="none" w="med" len="med"/>
              <a:tailEnd type="none" w="med" len="med"/>
            </a:ln>
            <a:effectLst/>
          </p:spPr>
          <p:txBody>
            <a:bodyPr wrap="none" anchor="ctr"/>
            <a:lstStyle/>
            <a:p>
              <a:pPr>
                <a:defRPr/>
              </a:pPr>
              <a:endParaRPr lang="en-US"/>
            </a:p>
          </p:txBody>
        </p:sp>
        <p:sp>
          <p:nvSpPr>
            <p:cNvPr id="20533" name="Text Box 21"/>
            <p:cNvSpPr txBox="1">
              <a:spLocks noChangeArrowheads="1"/>
            </p:cNvSpPr>
            <p:nvPr/>
          </p:nvSpPr>
          <p:spPr bwMode="auto">
            <a:xfrm>
              <a:off x="838200" y="5498068"/>
              <a:ext cx="990600" cy="3692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rgbClr val="CC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algn="r" eaLnBrk="1" hangingPunct="1">
                <a:spcBef>
                  <a:spcPct val="50000"/>
                </a:spcBef>
              </a:pPr>
              <a:r>
                <a:rPr lang="en-US" altLang="x-none"/>
                <a:t>From</a:t>
              </a:r>
            </a:p>
          </p:txBody>
        </p:sp>
        <p:sp>
          <p:nvSpPr>
            <p:cNvPr id="107" name="Rettangolo 106"/>
            <p:cNvSpPr/>
            <p:nvPr/>
          </p:nvSpPr>
          <p:spPr bwMode="auto">
            <a:xfrm>
              <a:off x="2514600" y="4877233"/>
              <a:ext cx="406400" cy="228524"/>
            </a:xfrm>
            <a:prstGeom prst="rect">
              <a:avLst/>
            </a:prstGeom>
            <a:solidFill>
              <a:schemeClr val="accent2">
                <a:lumMod val="60000"/>
                <a:lumOff val="40000"/>
              </a:schemeClr>
            </a:solidFill>
            <a:ln w="38100" cap="flat" cmpd="sng" algn="ctr">
              <a:noFill/>
              <a:prstDash val="solid"/>
              <a:round/>
              <a:headEnd type="none" w="med" len="med"/>
              <a:tailEnd type="none" w="med" len="med"/>
            </a:ln>
            <a:effectLst/>
          </p:spPr>
          <p:txBody>
            <a:bodyPr wrap="none" anchor="ctr"/>
            <a:lstStyle/>
            <a:p>
              <a:pPr>
                <a:defRPr/>
              </a:pPr>
              <a:endParaRPr lang="en-US"/>
            </a:p>
          </p:txBody>
        </p:sp>
        <p:sp>
          <p:nvSpPr>
            <p:cNvPr id="20535" name="Rettangolo 107"/>
            <p:cNvSpPr>
              <a:spLocks noChangeArrowheads="1"/>
            </p:cNvSpPr>
            <p:nvPr/>
          </p:nvSpPr>
          <p:spPr bwMode="auto">
            <a:xfrm>
              <a:off x="3124200" y="4876800"/>
              <a:ext cx="406400" cy="228600"/>
            </a:xfrm>
            <a:prstGeom prst="rect">
              <a:avLst/>
            </a:prstGeom>
            <a:solidFill>
              <a:srgbClr val="92D050"/>
            </a:solidFill>
            <a:ln>
              <a:noFill/>
            </a:ln>
            <a:extLst>
              <a:ext uri="{91240B29-F687-4F45-9708-019B960494DF}">
                <a14:hiddenLine xmlns:a14="http://schemas.microsoft.com/office/drawing/2010/main" w="38100" algn="ctr">
                  <a:solidFill>
                    <a:srgbClr val="000000"/>
                  </a:solidFill>
                  <a:round/>
                  <a:headEnd/>
                  <a:tailEnd/>
                </a14:hiddenLine>
              </a:ext>
            </a:extLst>
          </p:spPr>
          <p:txBody>
            <a:bodyPr wrap="none" anchor="ctr"/>
            <a:lstStyle/>
            <a:p>
              <a:endParaRPr lang="en-US" altLang="x-none"/>
            </a:p>
          </p:txBody>
        </p:sp>
        <p:sp>
          <p:nvSpPr>
            <p:cNvPr id="109" name="Rettangolo 108"/>
            <p:cNvSpPr/>
            <p:nvPr/>
          </p:nvSpPr>
          <p:spPr bwMode="auto">
            <a:xfrm>
              <a:off x="3708400" y="4877233"/>
              <a:ext cx="406400" cy="228524"/>
            </a:xfrm>
            <a:prstGeom prst="rect">
              <a:avLst/>
            </a:prstGeom>
            <a:solidFill>
              <a:schemeClr val="accent5">
                <a:lumMod val="60000"/>
                <a:lumOff val="40000"/>
              </a:schemeClr>
            </a:solidFill>
            <a:ln w="38100" cap="flat" cmpd="sng" algn="ctr">
              <a:noFill/>
              <a:prstDash val="solid"/>
              <a:round/>
              <a:headEnd type="none" w="med" len="med"/>
              <a:tailEnd type="none" w="med" len="med"/>
            </a:ln>
            <a:effectLst/>
          </p:spPr>
          <p:txBody>
            <a:bodyPr wrap="none" anchor="ctr"/>
            <a:lstStyle/>
            <a:p>
              <a:pPr>
                <a:defRPr/>
              </a:pPr>
              <a:endParaRPr lang="en-US"/>
            </a:p>
          </p:txBody>
        </p:sp>
        <p:sp>
          <p:nvSpPr>
            <p:cNvPr id="20537" name="Text Box 21"/>
            <p:cNvSpPr txBox="1">
              <a:spLocks noChangeArrowheads="1"/>
            </p:cNvSpPr>
            <p:nvPr/>
          </p:nvSpPr>
          <p:spPr bwMode="auto">
            <a:xfrm>
              <a:off x="2819400" y="4507468"/>
              <a:ext cx="990600" cy="3692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rgbClr val="CC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altLang="x-none"/>
                <a:t>To</a:t>
              </a:r>
            </a:p>
          </p:txBody>
        </p:sp>
      </p:grpSp>
      <p:graphicFrame>
        <p:nvGraphicFramePr>
          <p:cNvPr id="111" name="Tabella 110"/>
          <p:cNvGraphicFramePr>
            <a:graphicFrameLocks noGrp="1"/>
          </p:cNvGraphicFramePr>
          <p:nvPr>
            <p:extLst>
              <p:ext uri="{D42A27DB-BD31-4B8C-83A1-F6EECF244321}">
                <p14:modId xmlns:p14="http://schemas.microsoft.com/office/powerpoint/2010/main" val="2913552922"/>
              </p:ext>
            </p:extLst>
          </p:nvPr>
        </p:nvGraphicFramePr>
        <p:xfrm>
          <a:off x="6502401" y="5018088"/>
          <a:ext cx="1879599" cy="1103706"/>
        </p:xfrm>
        <a:graphic>
          <a:graphicData uri="http://schemas.openxmlformats.org/drawingml/2006/table">
            <a:tbl>
              <a:tblPr bandRow="1">
                <a:tableStyleId>{91EBBBCC-DAD2-459C-BE2E-F6DE35CF9A28}</a:tableStyleId>
              </a:tblPr>
              <a:tblGrid>
                <a:gridCol w="626533">
                  <a:extLst>
                    <a:ext uri="{9D8B030D-6E8A-4147-A177-3AD203B41FA5}">
                      <a16:colId xmlns:a16="http://schemas.microsoft.com/office/drawing/2014/main" val="20000"/>
                    </a:ext>
                  </a:extLst>
                </a:gridCol>
                <a:gridCol w="626533">
                  <a:extLst>
                    <a:ext uri="{9D8B030D-6E8A-4147-A177-3AD203B41FA5}">
                      <a16:colId xmlns:a16="http://schemas.microsoft.com/office/drawing/2014/main" val="20001"/>
                    </a:ext>
                  </a:extLst>
                </a:gridCol>
                <a:gridCol w="626533">
                  <a:extLst>
                    <a:ext uri="{9D8B030D-6E8A-4147-A177-3AD203B41FA5}">
                      <a16:colId xmlns:a16="http://schemas.microsoft.com/office/drawing/2014/main" val="20002"/>
                    </a:ext>
                  </a:extLst>
                </a:gridCol>
              </a:tblGrid>
              <a:tr h="367902">
                <a:tc>
                  <a:txBody>
                    <a:bodyPr/>
                    <a:lstStyle/>
                    <a:p>
                      <a:pPr algn="ctr"/>
                      <a:r>
                        <a:rPr lang="en-US" sz="1800" dirty="0"/>
                        <a:t>0</a:t>
                      </a:r>
                    </a:p>
                  </a:txBody>
                  <a:tcPr marT="45697" marB="45697"/>
                </a:tc>
                <a:tc>
                  <a:txBody>
                    <a:bodyPr/>
                    <a:lstStyle/>
                    <a:p>
                      <a:pPr algn="ctr"/>
                      <a:r>
                        <a:rPr lang="en-US" sz="1800" dirty="0"/>
                        <a:t>0</a:t>
                      </a:r>
                    </a:p>
                  </a:txBody>
                  <a:tcPr marT="45697" marB="45697"/>
                </a:tc>
                <a:tc>
                  <a:txBody>
                    <a:bodyPr/>
                    <a:lstStyle/>
                    <a:p>
                      <a:pPr algn="ctr"/>
                      <a:r>
                        <a:rPr lang="en-US" sz="1800" dirty="0"/>
                        <a:t>1</a:t>
                      </a:r>
                    </a:p>
                  </a:txBody>
                  <a:tcPr marT="45697" marB="45697"/>
                </a:tc>
                <a:extLst>
                  <a:ext uri="{0D108BD9-81ED-4DB2-BD59-A6C34878D82A}">
                    <a16:rowId xmlns:a16="http://schemas.microsoft.com/office/drawing/2014/main" val="10000"/>
                  </a:ext>
                </a:extLst>
              </a:tr>
              <a:tr h="367902">
                <a:tc>
                  <a:txBody>
                    <a:bodyPr/>
                    <a:lstStyle/>
                    <a:p>
                      <a:pPr algn="ctr"/>
                      <a:r>
                        <a:rPr lang="en-US" sz="1800" dirty="0"/>
                        <a:t>0</a:t>
                      </a:r>
                    </a:p>
                  </a:txBody>
                  <a:tcPr marT="45697" marB="45697"/>
                </a:tc>
                <a:tc>
                  <a:txBody>
                    <a:bodyPr/>
                    <a:lstStyle/>
                    <a:p>
                      <a:pPr algn="ctr"/>
                      <a:r>
                        <a:rPr lang="en-US" sz="1800" dirty="0"/>
                        <a:t>0</a:t>
                      </a:r>
                    </a:p>
                  </a:txBody>
                  <a:tcPr marT="45697" marB="45697"/>
                </a:tc>
                <a:tc>
                  <a:txBody>
                    <a:bodyPr/>
                    <a:lstStyle/>
                    <a:p>
                      <a:pPr algn="ctr"/>
                      <a:r>
                        <a:rPr lang="en-US" sz="1800" dirty="0"/>
                        <a:t>0</a:t>
                      </a:r>
                    </a:p>
                  </a:txBody>
                  <a:tcPr marT="45697" marB="45697"/>
                </a:tc>
                <a:extLst>
                  <a:ext uri="{0D108BD9-81ED-4DB2-BD59-A6C34878D82A}">
                    <a16:rowId xmlns:a16="http://schemas.microsoft.com/office/drawing/2014/main" val="10001"/>
                  </a:ext>
                </a:extLst>
              </a:tr>
              <a:tr h="367902">
                <a:tc>
                  <a:txBody>
                    <a:bodyPr/>
                    <a:lstStyle/>
                    <a:p>
                      <a:pPr algn="ctr"/>
                      <a:r>
                        <a:rPr lang="en-US" sz="1800" dirty="0"/>
                        <a:t>0</a:t>
                      </a:r>
                    </a:p>
                  </a:txBody>
                  <a:tcPr marT="45697" marB="45697"/>
                </a:tc>
                <a:tc>
                  <a:txBody>
                    <a:bodyPr/>
                    <a:lstStyle/>
                    <a:p>
                      <a:pPr algn="ctr"/>
                      <a:r>
                        <a:rPr lang="en-US" sz="1800" dirty="0"/>
                        <a:t>0</a:t>
                      </a:r>
                    </a:p>
                  </a:txBody>
                  <a:tcPr marT="45697" marB="45697"/>
                </a:tc>
                <a:tc>
                  <a:txBody>
                    <a:bodyPr/>
                    <a:lstStyle/>
                    <a:p>
                      <a:pPr algn="ctr"/>
                      <a:r>
                        <a:rPr lang="en-US" sz="1800" dirty="0"/>
                        <a:t>0</a:t>
                      </a:r>
                    </a:p>
                  </a:txBody>
                  <a:tcPr marT="45697" marB="45697"/>
                </a:tc>
                <a:extLst>
                  <a:ext uri="{0D108BD9-81ED-4DB2-BD59-A6C34878D82A}">
                    <a16:rowId xmlns:a16="http://schemas.microsoft.com/office/drawing/2014/main" val="10002"/>
                  </a:ext>
                </a:extLst>
              </a:tr>
            </a:tbl>
          </a:graphicData>
        </a:graphic>
      </p:graphicFrame>
      <p:grpSp>
        <p:nvGrpSpPr>
          <p:cNvPr id="53" name="Group 2"/>
          <p:cNvGrpSpPr>
            <a:grpSpLocks/>
          </p:cNvGrpSpPr>
          <p:nvPr/>
        </p:nvGrpSpPr>
        <p:grpSpPr bwMode="auto">
          <a:xfrm>
            <a:off x="685800" y="1676400"/>
            <a:ext cx="7543800" cy="304800"/>
            <a:chOff x="432" y="720"/>
            <a:chExt cx="4752" cy="192"/>
          </a:xfrm>
        </p:grpSpPr>
        <p:sp>
          <p:nvSpPr>
            <p:cNvPr id="54" name="Line 3"/>
            <p:cNvSpPr>
              <a:spLocks noChangeShapeType="1"/>
            </p:cNvSpPr>
            <p:nvPr/>
          </p:nvSpPr>
          <p:spPr bwMode="auto">
            <a:xfrm>
              <a:off x="432" y="816"/>
              <a:ext cx="4752" cy="0"/>
            </a:xfrm>
            <a:prstGeom prst="line">
              <a:avLst/>
            </a:prstGeom>
            <a:noFill/>
            <a:ln w="38100">
              <a:solidFill>
                <a:srgbClr val="CC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 name="Line 4"/>
            <p:cNvSpPr>
              <a:spLocks noChangeShapeType="1"/>
            </p:cNvSpPr>
            <p:nvPr/>
          </p:nvSpPr>
          <p:spPr bwMode="auto">
            <a:xfrm>
              <a:off x="432" y="720"/>
              <a:ext cx="0" cy="192"/>
            </a:xfrm>
            <a:prstGeom prst="line">
              <a:avLst/>
            </a:prstGeom>
            <a:noFill/>
            <a:ln w="38100">
              <a:solidFill>
                <a:srgbClr val="CC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6" name="Line 5"/>
            <p:cNvSpPr>
              <a:spLocks noChangeShapeType="1"/>
            </p:cNvSpPr>
            <p:nvPr/>
          </p:nvSpPr>
          <p:spPr bwMode="auto">
            <a:xfrm>
              <a:off x="5184" y="720"/>
              <a:ext cx="0" cy="192"/>
            </a:xfrm>
            <a:prstGeom prst="line">
              <a:avLst/>
            </a:prstGeom>
            <a:noFill/>
            <a:ln w="38100">
              <a:solidFill>
                <a:srgbClr val="CC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57" name="Text Box 6"/>
          <p:cNvSpPr txBox="1">
            <a:spLocks noChangeArrowheads="1"/>
          </p:cNvSpPr>
          <p:nvPr/>
        </p:nvSpPr>
        <p:spPr bwMode="auto">
          <a:xfrm>
            <a:off x="4797186" y="1383278"/>
            <a:ext cx="3472342" cy="369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rgbClr val="CC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0" tIns="45715" rIns="91430" bIns="45715">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eaLnBrk="1" hangingPunct="1"/>
            <a:r>
              <a:rPr lang="en-US" altLang="x-none" dirty="0"/>
              <a:t>Total sampled time (e.g. 100 </a:t>
            </a:r>
            <a:r>
              <a:rPr lang="el-GR" altLang="x-none" dirty="0">
                <a:cs typeface="Arial" charset="0"/>
              </a:rPr>
              <a:t>μ</a:t>
            </a:r>
            <a:r>
              <a:rPr lang="it-IT" altLang="x-none" dirty="0">
                <a:cs typeface="Arial" charset="0"/>
              </a:rPr>
              <a:t>s)</a:t>
            </a:r>
            <a:endParaRPr lang="el-GR" altLang="x-none" dirty="0">
              <a:cs typeface="Arial" charset="0"/>
            </a:endParaRPr>
          </a:p>
        </p:txBody>
      </p:sp>
      <p:sp>
        <p:nvSpPr>
          <p:cNvPr id="58" name="Text Box 8"/>
          <p:cNvSpPr txBox="1">
            <a:spLocks noChangeArrowheads="1"/>
          </p:cNvSpPr>
          <p:nvPr/>
        </p:nvSpPr>
        <p:spPr bwMode="auto">
          <a:xfrm>
            <a:off x="3276600" y="2096879"/>
            <a:ext cx="5029200" cy="646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rgbClr val="CC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0" tIns="45715" rIns="91430" bIns="45715">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algn="r" eaLnBrk="1" hangingPunct="1">
              <a:spcBef>
                <a:spcPct val="50000"/>
              </a:spcBef>
            </a:pPr>
            <a:r>
              <a:rPr lang="en-US" altLang="x-none" i="1" dirty="0"/>
              <a:t>Define</a:t>
            </a:r>
            <a:r>
              <a:rPr lang="en-US" altLang="x-none" dirty="0"/>
              <a:t> the </a:t>
            </a:r>
            <a:r>
              <a:rPr lang="en-US" altLang="x-none" i="1" dirty="0"/>
              <a:t>discrete </a:t>
            </a:r>
            <a:r>
              <a:rPr lang="en-US" altLang="x-none" dirty="0"/>
              <a:t>state of the system in </a:t>
            </a:r>
            <a:r>
              <a:rPr lang="en-US" altLang="x-none" i="1" dirty="0"/>
              <a:t>discrete time </a:t>
            </a:r>
            <a:r>
              <a:rPr lang="en-US" altLang="x-none" dirty="0"/>
              <a:t>(e.g. via reaction coordinates)</a:t>
            </a:r>
            <a:endParaRPr lang="en-US" altLang="x-none" i="1" dirty="0"/>
          </a:p>
        </p:txBody>
      </p:sp>
    </p:spTree>
    <p:extLst>
      <p:ext uri="{BB962C8B-B14F-4D97-AF65-F5344CB8AC3E}">
        <p14:creationId xmlns:p14="http://schemas.microsoft.com/office/powerpoint/2010/main" val="119384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0484" name="Rectangle 7"/>
          <p:cNvSpPr>
            <a:spLocks noGrp="1" noChangeArrowheads="1"/>
          </p:cNvSpPr>
          <p:nvPr>
            <p:ph type="title"/>
          </p:nvPr>
        </p:nvSpPr>
        <p:spPr>
          <a:xfrm>
            <a:off x="609601" y="381000"/>
            <a:ext cx="8242300" cy="1143000"/>
          </a:xfrm>
        </p:spPr>
        <p:txBody>
          <a:bodyPr/>
          <a:lstStyle/>
          <a:p>
            <a:pPr eaLnBrk="1" hangingPunct="1"/>
            <a:r>
              <a:rPr lang="en-US" altLang="x-none"/>
              <a:t>Markov models</a:t>
            </a:r>
          </a:p>
        </p:txBody>
      </p:sp>
      <p:sp>
        <p:nvSpPr>
          <p:cNvPr id="148501" name="Text Box 21"/>
          <p:cNvSpPr txBox="1">
            <a:spLocks noChangeArrowheads="1"/>
          </p:cNvSpPr>
          <p:nvPr/>
        </p:nvSpPr>
        <p:spPr bwMode="auto">
          <a:xfrm>
            <a:off x="3657600" y="3810001"/>
            <a:ext cx="4648200" cy="646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rgbClr val="CC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0" tIns="45715" rIns="91430" bIns="45715">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algn="r" eaLnBrk="1" hangingPunct="1">
              <a:spcBef>
                <a:spcPct val="50000"/>
              </a:spcBef>
            </a:pPr>
            <a:r>
              <a:rPr lang="en-US" altLang="x-none" dirty="0"/>
              <a:t>Compute the transition probability matrix sliding a window of lag time </a:t>
            </a:r>
            <a:r>
              <a:rPr lang="el-GR" altLang="x-none" dirty="0">
                <a:latin typeface="Times New Roman" pitchFamily="18" charset="0"/>
                <a:cs typeface="Times New Roman" pitchFamily="18" charset="0"/>
              </a:rPr>
              <a:t>τ</a:t>
            </a:r>
            <a:endParaRPr lang="en-US" altLang="x-none" dirty="0">
              <a:latin typeface="Times New Roman" pitchFamily="18" charset="0"/>
              <a:cs typeface="Times New Roman" pitchFamily="18" charset="0"/>
            </a:endParaRPr>
          </a:p>
        </p:txBody>
      </p:sp>
      <p:sp>
        <p:nvSpPr>
          <p:cNvPr id="2" name="Rettangolo 1"/>
          <p:cNvSpPr/>
          <p:nvPr/>
        </p:nvSpPr>
        <p:spPr bwMode="auto">
          <a:xfrm>
            <a:off x="762000" y="2819400"/>
            <a:ext cx="406400" cy="228600"/>
          </a:xfrm>
          <a:prstGeom prst="rect">
            <a:avLst/>
          </a:prstGeom>
          <a:solidFill>
            <a:schemeClr val="accent2">
              <a:lumMod val="60000"/>
              <a:lumOff val="40000"/>
            </a:schemeClr>
          </a:solidFill>
          <a:ln w="38100" cap="flat" cmpd="sng" algn="ctr">
            <a:noFill/>
            <a:prstDash val="solid"/>
            <a:round/>
            <a:headEnd type="none" w="med" len="med"/>
            <a:tailEnd type="none" w="med" len="med"/>
          </a:ln>
          <a:effectLst/>
        </p:spPr>
        <p:txBody>
          <a:bodyPr wrap="none" lIns="91430" tIns="45715" rIns="91430" bIns="45715" anchor="ctr"/>
          <a:lstStyle/>
          <a:p>
            <a:pPr>
              <a:defRPr/>
            </a:pPr>
            <a:endParaRPr lang="en-US"/>
          </a:p>
        </p:txBody>
      </p:sp>
      <p:sp>
        <p:nvSpPr>
          <p:cNvPr id="20488" name="Rettangolo 59"/>
          <p:cNvSpPr>
            <a:spLocks noChangeArrowheads="1"/>
          </p:cNvSpPr>
          <p:nvPr/>
        </p:nvSpPr>
        <p:spPr bwMode="auto">
          <a:xfrm>
            <a:off x="1227138" y="2819400"/>
            <a:ext cx="406400" cy="228600"/>
          </a:xfrm>
          <a:prstGeom prst="rect">
            <a:avLst/>
          </a:prstGeom>
          <a:solidFill>
            <a:srgbClr val="92D050"/>
          </a:solidFill>
          <a:ln>
            <a:noFill/>
          </a:ln>
          <a:extLst>
            <a:ext uri="{91240B29-F687-4F45-9708-019B960494DF}">
              <a14:hiddenLine xmlns:a14="http://schemas.microsoft.com/office/drawing/2010/main" w="38100" algn="ctr">
                <a:solidFill>
                  <a:srgbClr val="000000"/>
                </a:solidFill>
                <a:round/>
                <a:headEnd/>
                <a:tailEnd/>
              </a14:hiddenLine>
            </a:ext>
          </a:extLst>
        </p:spPr>
        <p:txBody>
          <a:bodyPr wrap="none" lIns="91430" tIns="45715" rIns="91430" bIns="45715" anchor="ctr"/>
          <a:lstStyle/>
          <a:p>
            <a:endParaRPr lang="en-US" altLang="x-none"/>
          </a:p>
        </p:txBody>
      </p:sp>
      <p:sp>
        <p:nvSpPr>
          <p:cNvPr id="61" name="Rettangolo 60"/>
          <p:cNvSpPr/>
          <p:nvPr/>
        </p:nvSpPr>
        <p:spPr bwMode="auto">
          <a:xfrm>
            <a:off x="1693863" y="2819400"/>
            <a:ext cx="406400" cy="228600"/>
          </a:xfrm>
          <a:prstGeom prst="rect">
            <a:avLst/>
          </a:prstGeom>
          <a:solidFill>
            <a:schemeClr val="accent5">
              <a:lumMod val="60000"/>
              <a:lumOff val="40000"/>
            </a:schemeClr>
          </a:solidFill>
          <a:ln w="38100" cap="flat" cmpd="sng" algn="ctr">
            <a:noFill/>
            <a:prstDash val="solid"/>
            <a:round/>
            <a:headEnd type="none" w="med" len="med"/>
            <a:tailEnd type="none" w="med" len="med"/>
          </a:ln>
          <a:effectLst/>
        </p:spPr>
        <p:txBody>
          <a:bodyPr wrap="none" lIns="91430" tIns="45715" rIns="91430" bIns="45715" anchor="ctr"/>
          <a:lstStyle/>
          <a:p>
            <a:pPr>
              <a:defRPr/>
            </a:pPr>
            <a:endParaRPr lang="en-US"/>
          </a:p>
        </p:txBody>
      </p:sp>
      <p:sp>
        <p:nvSpPr>
          <p:cNvPr id="62" name="Rettangolo 61"/>
          <p:cNvSpPr/>
          <p:nvPr/>
        </p:nvSpPr>
        <p:spPr bwMode="auto">
          <a:xfrm>
            <a:off x="2159000" y="2819400"/>
            <a:ext cx="406400" cy="228600"/>
          </a:xfrm>
          <a:prstGeom prst="rect">
            <a:avLst/>
          </a:prstGeom>
          <a:solidFill>
            <a:schemeClr val="accent2">
              <a:lumMod val="60000"/>
              <a:lumOff val="40000"/>
            </a:schemeClr>
          </a:solidFill>
          <a:ln w="38100" cap="flat" cmpd="sng" algn="ctr">
            <a:noFill/>
            <a:prstDash val="solid"/>
            <a:round/>
            <a:headEnd type="none" w="med" len="med"/>
            <a:tailEnd type="none" w="med" len="med"/>
          </a:ln>
          <a:effectLst/>
        </p:spPr>
        <p:txBody>
          <a:bodyPr wrap="none" lIns="91430" tIns="45715" rIns="91430" bIns="45715" anchor="ctr"/>
          <a:lstStyle/>
          <a:p>
            <a:pPr>
              <a:defRPr/>
            </a:pPr>
            <a:endParaRPr lang="en-US"/>
          </a:p>
        </p:txBody>
      </p:sp>
      <p:sp>
        <p:nvSpPr>
          <p:cNvPr id="63" name="Rettangolo 62"/>
          <p:cNvSpPr/>
          <p:nvPr/>
        </p:nvSpPr>
        <p:spPr bwMode="auto">
          <a:xfrm>
            <a:off x="2624138" y="2819400"/>
            <a:ext cx="406400" cy="228600"/>
          </a:xfrm>
          <a:prstGeom prst="rect">
            <a:avLst/>
          </a:prstGeom>
          <a:solidFill>
            <a:schemeClr val="accent5">
              <a:lumMod val="60000"/>
              <a:lumOff val="40000"/>
            </a:schemeClr>
          </a:solidFill>
          <a:ln w="38100" cap="flat" cmpd="sng" algn="ctr">
            <a:noFill/>
            <a:prstDash val="solid"/>
            <a:round/>
            <a:headEnd type="none" w="med" len="med"/>
            <a:tailEnd type="none" w="med" len="med"/>
          </a:ln>
          <a:effectLst/>
        </p:spPr>
        <p:txBody>
          <a:bodyPr wrap="none" lIns="91430" tIns="45715" rIns="91430" bIns="45715" anchor="ctr"/>
          <a:lstStyle/>
          <a:p>
            <a:pPr>
              <a:defRPr/>
            </a:pPr>
            <a:endParaRPr lang="en-US"/>
          </a:p>
        </p:txBody>
      </p:sp>
      <p:sp>
        <p:nvSpPr>
          <p:cNvPr id="20492" name="Rettangolo 63"/>
          <p:cNvSpPr>
            <a:spLocks noChangeArrowheads="1"/>
          </p:cNvSpPr>
          <p:nvPr/>
        </p:nvSpPr>
        <p:spPr bwMode="auto">
          <a:xfrm>
            <a:off x="3090863" y="2819400"/>
            <a:ext cx="406400" cy="228600"/>
          </a:xfrm>
          <a:prstGeom prst="rect">
            <a:avLst/>
          </a:prstGeom>
          <a:solidFill>
            <a:srgbClr val="92D050"/>
          </a:solidFill>
          <a:ln>
            <a:noFill/>
          </a:ln>
          <a:extLst>
            <a:ext uri="{91240B29-F687-4F45-9708-019B960494DF}">
              <a14:hiddenLine xmlns:a14="http://schemas.microsoft.com/office/drawing/2010/main" w="38100" algn="ctr">
                <a:solidFill>
                  <a:srgbClr val="000000"/>
                </a:solidFill>
                <a:round/>
                <a:headEnd/>
                <a:tailEnd/>
              </a14:hiddenLine>
            </a:ext>
          </a:extLst>
        </p:spPr>
        <p:txBody>
          <a:bodyPr wrap="none" lIns="91430" tIns="45715" rIns="91430" bIns="45715" anchor="ctr"/>
          <a:lstStyle/>
          <a:p>
            <a:endParaRPr lang="en-US" altLang="x-none"/>
          </a:p>
        </p:txBody>
      </p:sp>
      <p:sp>
        <p:nvSpPr>
          <p:cNvPr id="65" name="Rettangolo 64"/>
          <p:cNvSpPr/>
          <p:nvPr/>
        </p:nvSpPr>
        <p:spPr bwMode="auto">
          <a:xfrm>
            <a:off x="3556000" y="2819400"/>
            <a:ext cx="406400" cy="228600"/>
          </a:xfrm>
          <a:prstGeom prst="rect">
            <a:avLst/>
          </a:prstGeom>
          <a:solidFill>
            <a:schemeClr val="accent2">
              <a:lumMod val="60000"/>
              <a:lumOff val="40000"/>
            </a:schemeClr>
          </a:solidFill>
          <a:ln w="38100" cap="flat" cmpd="sng" algn="ctr">
            <a:noFill/>
            <a:prstDash val="solid"/>
            <a:round/>
            <a:headEnd type="none" w="med" len="med"/>
            <a:tailEnd type="none" w="med" len="med"/>
          </a:ln>
          <a:effectLst/>
        </p:spPr>
        <p:txBody>
          <a:bodyPr wrap="none" lIns="91430" tIns="45715" rIns="91430" bIns="45715" anchor="ctr"/>
          <a:lstStyle/>
          <a:p>
            <a:pPr>
              <a:defRPr/>
            </a:pPr>
            <a:endParaRPr lang="en-US"/>
          </a:p>
        </p:txBody>
      </p:sp>
      <p:sp>
        <p:nvSpPr>
          <p:cNvPr id="67" name="Rettangolo 66"/>
          <p:cNvSpPr/>
          <p:nvPr/>
        </p:nvSpPr>
        <p:spPr bwMode="auto">
          <a:xfrm>
            <a:off x="4038600" y="2819400"/>
            <a:ext cx="406400" cy="228600"/>
          </a:xfrm>
          <a:prstGeom prst="rect">
            <a:avLst/>
          </a:prstGeom>
          <a:solidFill>
            <a:schemeClr val="accent2">
              <a:lumMod val="60000"/>
              <a:lumOff val="40000"/>
            </a:schemeClr>
          </a:solidFill>
          <a:ln w="38100" cap="flat" cmpd="sng" algn="ctr">
            <a:noFill/>
            <a:prstDash val="solid"/>
            <a:round/>
            <a:headEnd type="none" w="med" len="med"/>
            <a:tailEnd type="none" w="med" len="med"/>
          </a:ln>
          <a:effectLst/>
        </p:spPr>
        <p:txBody>
          <a:bodyPr wrap="none" lIns="91430" tIns="45715" rIns="91430" bIns="45715" anchor="ctr"/>
          <a:lstStyle/>
          <a:p>
            <a:pPr>
              <a:defRPr/>
            </a:pPr>
            <a:endParaRPr lang="en-US"/>
          </a:p>
        </p:txBody>
      </p:sp>
      <p:sp>
        <p:nvSpPr>
          <p:cNvPr id="68" name="Rettangolo 67"/>
          <p:cNvSpPr/>
          <p:nvPr/>
        </p:nvSpPr>
        <p:spPr bwMode="auto">
          <a:xfrm>
            <a:off x="4503738" y="2819400"/>
            <a:ext cx="406400" cy="228600"/>
          </a:xfrm>
          <a:prstGeom prst="rect">
            <a:avLst/>
          </a:prstGeom>
          <a:solidFill>
            <a:schemeClr val="accent5">
              <a:lumMod val="60000"/>
              <a:lumOff val="40000"/>
            </a:schemeClr>
          </a:solidFill>
          <a:ln w="38100" cap="flat" cmpd="sng" algn="ctr">
            <a:noFill/>
            <a:prstDash val="solid"/>
            <a:round/>
            <a:headEnd type="none" w="med" len="med"/>
            <a:tailEnd type="none" w="med" len="med"/>
          </a:ln>
          <a:effectLst/>
        </p:spPr>
        <p:txBody>
          <a:bodyPr wrap="none" lIns="91430" tIns="45715" rIns="91430" bIns="45715" anchor="ctr"/>
          <a:lstStyle/>
          <a:p>
            <a:pPr>
              <a:defRPr/>
            </a:pPr>
            <a:endParaRPr lang="en-US"/>
          </a:p>
        </p:txBody>
      </p:sp>
      <p:sp>
        <p:nvSpPr>
          <p:cNvPr id="20496" name="Rettangolo 68"/>
          <p:cNvSpPr>
            <a:spLocks noChangeArrowheads="1"/>
          </p:cNvSpPr>
          <p:nvPr/>
        </p:nvSpPr>
        <p:spPr bwMode="auto">
          <a:xfrm>
            <a:off x="4970463" y="2819400"/>
            <a:ext cx="406400" cy="228600"/>
          </a:xfrm>
          <a:prstGeom prst="rect">
            <a:avLst/>
          </a:prstGeom>
          <a:solidFill>
            <a:srgbClr val="92D050"/>
          </a:solidFill>
          <a:ln>
            <a:noFill/>
          </a:ln>
          <a:extLst>
            <a:ext uri="{91240B29-F687-4F45-9708-019B960494DF}">
              <a14:hiddenLine xmlns:a14="http://schemas.microsoft.com/office/drawing/2010/main" w="38100" algn="ctr">
                <a:solidFill>
                  <a:srgbClr val="000000"/>
                </a:solidFill>
                <a:round/>
                <a:headEnd/>
                <a:tailEnd/>
              </a14:hiddenLine>
            </a:ext>
          </a:extLst>
        </p:spPr>
        <p:txBody>
          <a:bodyPr wrap="none" lIns="91430" tIns="45715" rIns="91430" bIns="45715" anchor="ctr"/>
          <a:lstStyle/>
          <a:p>
            <a:endParaRPr lang="en-US" altLang="x-none"/>
          </a:p>
        </p:txBody>
      </p:sp>
      <p:sp>
        <p:nvSpPr>
          <p:cNvPr id="70" name="Rettangolo 69"/>
          <p:cNvSpPr/>
          <p:nvPr/>
        </p:nvSpPr>
        <p:spPr bwMode="auto">
          <a:xfrm>
            <a:off x="5435600" y="2819400"/>
            <a:ext cx="406400" cy="228600"/>
          </a:xfrm>
          <a:prstGeom prst="rect">
            <a:avLst/>
          </a:prstGeom>
          <a:solidFill>
            <a:schemeClr val="accent5">
              <a:lumMod val="60000"/>
              <a:lumOff val="40000"/>
            </a:schemeClr>
          </a:solidFill>
          <a:ln w="38100" cap="flat" cmpd="sng" algn="ctr">
            <a:noFill/>
            <a:prstDash val="solid"/>
            <a:round/>
            <a:headEnd type="none" w="med" len="med"/>
            <a:tailEnd type="none" w="med" len="med"/>
          </a:ln>
          <a:effectLst/>
        </p:spPr>
        <p:txBody>
          <a:bodyPr wrap="none" lIns="91430" tIns="45715" rIns="91430" bIns="45715" anchor="ctr"/>
          <a:lstStyle/>
          <a:p>
            <a:pPr>
              <a:defRPr/>
            </a:pPr>
            <a:endParaRPr lang="en-US"/>
          </a:p>
        </p:txBody>
      </p:sp>
      <p:sp>
        <p:nvSpPr>
          <p:cNvPr id="71" name="Rettangolo 70"/>
          <p:cNvSpPr/>
          <p:nvPr/>
        </p:nvSpPr>
        <p:spPr bwMode="auto">
          <a:xfrm>
            <a:off x="5900738" y="2819400"/>
            <a:ext cx="406400" cy="228600"/>
          </a:xfrm>
          <a:prstGeom prst="rect">
            <a:avLst/>
          </a:prstGeom>
          <a:solidFill>
            <a:schemeClr val="accent2">
              <a:lumMod val="60000"/>
              <a:lumOff val="40000"/>
            </a:schemeClr>
          </a:solidFill>
          <a:ln w="38100" cap="flat" cmpd="sng" algn="ctr">
            <a:noFill/>
            <a:prstDash val="solid"/>
            <a:round/>
            <a:headEnd type="none" w="med" len="med"/>
            <a:tailEnd type="none" w="med" len="med"/>
          </a:ln>
          <a:effectLst/>
        </p:spPr>
        <p:txBody>
          <a:bodyPr wrap="none" lIns="91430" tIns="45715" rIns="91430" bIns="45715" anchor="ctr"/>
          <a:lstStyle/>
          <a:p>
            <a:pPr>
              <a:defRPr/>
            </a:pPr>
            <a:endParaRPr lang="en-US"/>
          </a:p>
        </p:txBody>
      </p:sp>
      <p:sp>
        <p:nvSpPr>
          <p:cNvPr id="20499" name="Rettangolo 71"/>
          <p:cNvSpPr>
            <a:spLocks noChangeArrowheads="1"/>
          </p:cNvSpPr>
          <p:nvPr/>
        </p:nvSpPr>
        <p:spPr bwMode="auto">
          <a:xfrm>
            <a:off x="6367463" y="2819400"/>
            <a:ext cx="406400" cy="228600"/>
          </a:xfrm>
          <a:prstGeom prst="rect">
            <a:avLst/>
          </a:prstGeom>
          <a:solidFill>
            <a:srgbClr val="92D050"/>
          </a:solidFill>
          <a:ln>
            <a:noFill/>
          </a:ln>
          <a:extLst>
            <a:ext uri="{91240B29-F687-4F45-9708-019B960494DF}">
              <a14:hiddenLine xmlns:a14="http://schemas.microsoft.com/office/drawing/2010/main" w="38100" algn="ctr">
                <a:solidFill>
                  <a:srgbClr val="000000"/>
                </a:solidFill>
                <a:round/>
                <a:headEnd/>
                <a:tailEnd/>
              </a14:hiddenLine>
            </a:ext>
          </a:extLst>
        </p:spPr>
        <p:txBody>
          <a:bodyPr wrap="none" lIns="91430" tIns="45715" rIns="91430" bIns="45715" anchor="ctr"/>
          <a:lstStyle/>
          <a:p>
            <a:endParaRPr lang="en-US" altLang="x-none"/>
          </a:p>
        </p:txBody>
      </p:sp>
      <p:sp>
        <p:nvSpPr>
          <p:cNvPr id="20500" name="Rettangolo 72"/>
          <p:cNvSpPr>
            <a:spLocks noChangeArrowheads="1"/>
          </p:cNvSpPr>
          <p:nvPr/>
        </p:nvSpPr>
        <p:spPr bwMode="auto">
          <a:xfrm>
            <a:off x="6832600" y="2819400"/>
            <a:ext cx="406400" cy="228600"/>
          </a:xfrm>
          <a:prstGeom prst="rect">
            <a:avLst/>
          </a:prstGeom>
          <a:solidFill>
            <a:srgbClr val="92D050"/>
          </a:solidFill>
          <a:ln>
            <a:noFill/>
          </a:ln>
          <a:extLst>
            <a:ext uri="{91240B29-F687-4F45-9708-019B960494DF}">
              <a14:hiddenLine xmlns:a14="http://schemas.microsoft.com/office/drawing/2010/main" w="38100" algn="ctr">
                <a:solidFill>
                  <a:srgbClr val="000000"/>
                </a:solidFill>
                <a:round/>
                <a:headEnd/>
                <a:tailEnd/>
              </a14:hiddenLine>
            </a:ext>
          </a:extLst>
        </p:spPr>
        <p:txBody>
          <a:bodyPr wrap="none" lIns="91430" tIns="45715" rIns="91430" bIns="45715" anchor="ctr"/>
          <a:lstStyle/>
          <a:p>
            <a:endParaRPr lang="en-US" altLang="x-none"/>
          </a:p>
        </p:txBody>
      </p:sp>
      <p:sp>
        <p:nvSpPr>
          <p:cNvPr id="20501" name="Rettangolo 73"/>
          <p:cNvSpPr>
            <a:spLocks noChangeArrowheads="1"/>
          </p:cNvSpPr>
          <p:nvPr/>
        </p:nvSpPr>
        <p:spPr bwMode="auto">
          <a:xfrm>
            <a:off x="7272338" y="2819400"/>
            <a:ext cx="406400" cy="228600"/>
          </a:xfrm>
          <a:prstGeom prst="rect">
            <a:avLst/>
          </a:prstGeom>
          <a:solidFill>
            <a:srgbClr val="92D050"/>
          </a:solidFill>
          <a:ln>
            <a:noFill/>
          </a:ln>
          <a:extLst>
            <a:ext uri="{91240B29-F687-4F45-9708-019B960494DF}">
              <a14:hiddenLine xmlns:a14="http://schemas.microsoft.com/office/drawing/2010/main" w="38100" algn="ctr">
                <a:solidFill>
                  <a:srgbClr val="000000"/>
                </a:solidFill>
                <a:round/>
                <a:headEnd/>
                <a:tailEnd/>
              </a14:hiddenLine>
            </a:ext>
          </a:extLst>
        </p:spPr>
        <p:txBody>
          <a:bodyPr wrap="none" lIns="91430" tIns="45715" rIns="91430" bIns="45715" anchor="ctr"/>
          <a:lstStyle/>
          <a:p>
            <a:endParaRPr lang="en-US" altLang="x-none"/>
          </a:p>
        </p:txBody>
      </p:sp>
      <p:sp>
        <p:nvSpPr>
          <p:cNvPr id="75" name="Rettangolo 74"/>
          <p:cNvSpPr/>
          <p:nvPr/>
        </p:nvSpPr>
        <p:spPr bwMode="auto">
          <a:xfrm>
            <a:off x="7739063" y="2819400"/>
            <a:ext cx="406400" cy="228600"/>
          </a:xfrm>
          <a:prstGeom prst="rect">
            <a:avLst/>
          </a:prstGeom>
          <a:solidFill>
            <a:schemeClr val="accent2">
              <a:lumMod val="60000"/>
              <a:lumOff val="40000"/>
            </a:schemeClr>
          </a:solidFill>
          <a:ln w="38100" cap="flat" cmpd="sng" algn="ctr">
            <a:noFill/>
            <a:prstDash val="solid"/>
            <a:round/>
            <a:headEnd type="none" w="med" len="med"/>
            <a:tailEnd type="none" w="med" len="med"/>
          </a:ln>
          <a:effectLst/>
        </p:spPr>
        <p:txBody>
          <a:bodyPr wrap="none" lIns="91430" tIns="45715" rIns="91430" bIns="45715" anchor="ctr"/>
          <a:lstStyle/>
          <a:p>
            <a:pPr>
              <a:defRPr/>
            </a:pPr>
            <a:endParaRPr lang="en-US"/>
          </a:p>
        </p:txBody>
      </p:sp>
      <p:grpSp>
        <p:nvGrpSpPr>
          <p:cNvPr id="20504" name="Gruppo 4"/>
          <p:cNvGrpSpPr>
            <a:grpSpLocks/>
          </p:cNvGrpSpPr>
          <p:nvPr/>
        </p:nvGrpSpPr>
        <p:grpSpPr bwMode="auto">
          <a:xfrm flipV="1">
            <a:off x="1447800" y="3124200"/>
            <a:ext cx="1862138" cy="304800"/>
            <a:chOff x="1430867" y="2438400"/>
            <a:chExt cx="1862668" cy="304800"/>
          </a:xfrm>
        </p:grpSpPr>
        <p:sp>
          <p:nvSpPr>
            <p:cNvPr id="20546" name="Line 28"/>
            <p:cNvSpPr>
              <a:spLocks noChangeShapeType="1"/>
            </p:cNvSpPr>
            <p:nvPr/>
          </p:nvSpPr>
          <p:spPr bwMode="auto">
            <a:xfrm>
              <a:off x="3293535" y="2438400"/>
              <a:ext cx="0" cy="304800"/>
            </a:xfrm>
            <a:prstGeom prst="line">
              <a:avLst/>
            </a:prstGeom>
            <a:noFill/>
            <a:ln w="3810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547" name="Line 29"/>
            <p:cNvSpPr>
              <a:spLocks noChangeShapeType="1"/>
            </p:cNvSpPr>
            <p:nvPr/>
          </p:nvSpPr>
          <p:spPr bwMode="auto">
            <a:xfrm>
              <a:off x="1430867" y="2438400"/>
              <a:ext cx="0" cy="304800"/>
            </a:xfrm>
            <a:prstGeom prst="line">
              <a:avLst/>
            </a:prstGeom>
            <a:noFill/>
            <a:ln w="3810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cxnSp>
          <p:nvCxnSpPr>
            <p:cNvPr id="20548" name="Connettore 1 3"/>
            <p:cNvCxnSpPr>
              <a:cxnSpLocks noChangeShapeType="1"/>
              <a:stCxn id="20547" idx="0"/>
              <a:endCxn id="20546" idx="0"/>
            </p:cNvCxnSpPr>
            <p:nvPr/>
          </p:nvCxnSpPr>
          <p:spPr bwMode="auto">
            <a:xfrm>
              <a:off x="1430867" y="2438400"/>
              <a:ext cx="1862668" cy="0"/>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20505" name="CasellaDiTesto 5"/>
          <p:cNvSpPr txBox="1">
            <a:spLocks noChangeArrowheads="1"/>
          </p:cNvSpPr>
          <p:nvPr/>
        </p:nvSpPr>
        <p:spPr bwMode="auto">
          <a:xfrm>
            <a:off x="685009" y="3516313"/>
            <a:ext cx="3278442" cy="369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0" tIns="45715" rIns="91430" bIns="45715">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eaLnBrk="1" hangingPunct="1"/>
            <a:r>
              <a:rPr lang="en-US" altLang="x-none" dirty="0">
                <a:solidFill>
                  <a:schemeClr val="accent2"/>
                </a:solidFill>
              </a:rPr>
              <a:t>Lag time </a:t>
            </a:r>
            <a:r>
              <a:rPr lang="el-GR" altLang="x-none" dirty="0">
                <a:solidFill>
                  <a:schemeClr val="accent2"/>
                </a:solidFill>
                <a:latin typeface="Times New Roman" pitchFamily="18" charset="0"/>
                <a:cs typeface="Times New Roman" pitchFamily="18" charset="0"/>
              </a:rPr>
              <a:t>τ</a:t>
            </a:r>
            <a:r>
              <a:rPr lang="en-US" altLang="x-none" dirty="0">
                <a:solidFill>
                  <a:schemeClr val="accent2"/>
                </a:solidFill>
              </a:rPr>
              <a:t> (here: 4 time units) </a:t>
            </a:r>
          </a:p>
        </p:txBody>
      </p:sp>
      <p:sp>
        <p:nvSpPr>
          <p:cNvPr id="20506" name="CasellaDiTesto 88"/>
          <p:cNvSpPr txBox="1">
            <a:spLocks noChangeArrowheads="1"/>
          </p:cNvSpPr>
          <p:nvPr/>
        </p:nvSpPr>
        <p:spPr bwMode="auto">
          <a:xfrm>
            <a:off x="3657390" y="3124200"/>
            <a:ext cx="505246" cy="369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0" tIns="45715" rIns="91430" bIns="45715">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eaLnBrk="1" hangingPunct="1"/>
            <a:r>
              <a:rPr lang="en-US" altLang="x-none">
                <a:solidFill>
                  <a:schemeClr val="accent2"/>
                </a:solidFill>
              </a:rPr>
              <a:t>. . .</a:t>
            </a:r>
          </a:p>
        </p:txBody>
      </p:sp>
      <p:grpSp>
        <p:nvGrpSpPr>
          <p:cNvPr id="20507" name="Gruppo 9"/>
          <p:cNvGrpSpPr>
            <a:grpSpLocks/>
          </p:cNvGrpSpPr>
          <p:nvPr/>
        </p:nvGrpSpPr>
        <p:grpSpPr bwMode="auto">
          <a:xfrm>
            <a:off x="838200" y="4506914"/>
            <a:ext cx="3276600" cy="1665287"/>
            <a:chOff x="838200" y="4507468"/>
            <a:chExt cx="3276600" cy="1664732"/>
          </a:xfrm>
        </p:grpSpPr>
        <p:sp>
          <p:nvSpPr>
            <p:cNvPr id="91" name="Rettangolo 90"/>
            <p:cNvSpPr/>
            <p:nvPr/>
          </p:nvSpPr>
          <p:spPr bwMode="auto">
            <a:xfrm>
              <a:off x="1900238" y="5181930"/>
              <a:ext cx="406400" cy="228524"/>
            </a:xfrm>
            <a:prstGeom prst="rect">
              <a:avLst/>
            </a:prstGeom>
            <a:solidFill>
              <a:schemeClr val="accent2">
                <a:lumMod val="60000"/>
                <a:lumOff val="40000"/>
              </a:schemeClr>
            </a:solidFill>
            <a:ln w="38100" cap="flat" cmpd="sng" algn="ctr">
              <a:noFill/>
              <a:prstDash val="solid"/>
              <a:round/>
              <a:headEnd type="none" w="med" len="med"/>
              <a:tailEnd type="none" w="med" len="med"/>
            </a:ln>
            <a:effectLst/>
          </p:spPr>
          <p:txBody>
            <a:bodyPr wrap="none" anchor="ctr"/>
            <a:lstStyle/>
            <a:p>
              <a:pPr>
                <a:defRPr/>
              </a:pPr>
              <a:endParaRPr lang="en-US"/>
            </a:p>
          </p:txBody>
        </p:sp>
        <p:sp>
          <p:nvSpPr>
            <p:cNvPr id="20539" name="Rettangolo 91"/>
            <p:cNvSpPr>
              <a:spLocks noChangeArrowheads="1"/>
            </p:cNvSpPr>
            <p:nvPr/>
          </p:nvSpPr>
          <p:spPr bwMode="auto">
            <a:xfrm>
              <a:off x="1905000" y="5562600"/>
              <a:ext cx="406400" cy="228600"/>
            </a:xfrm>
            <a:prstGeom prst="rect">
              <a:avLst/>
            </a:prstGeom>
            <a:solidFill>
              <a:srgbClr val="92D050"/>
            </a:solidFill>
            <a:ln>
              <a:noFill/>
            </a:ln>
            <a:extLst>
              <a:ext uri="{91240B29-F687-4F45-9708-019B960494DF}">
                <a14:hiddenLine xmlns:a14="http://schemas.microsoft.com/office/drawing/2010/main" w="38100" algn="ctr">
                  <a:solidFill>
                    <a:srgbClr val="000000"/>
                  </a:solidFill>
                  <a:round/>
                  <a:headEnd/>
                  <a:tailEnd/>
                </a14:hiddenLine>
              </a:ext>
            </a:extLst>
          </p:spPr>
          <p:txBody>
            <a:bodyPr wrap="none" anchor="ctr"/>
            <a:lstStyle/>
            <a:p>
              <a:endParaRPr lang="en-US" altLang="x-none"/>
            </a:p>
          </p:txBody>
        </p:sp>
        <p:sp>
          <p:nvSpPr>
            <p:cNvPr id="93" name="Rettangolo 92"/>
            <p:cNvSpPr/>
            <p:nvPr/>
          </p:nvSpPr>
          <p:spPr bwMode="auto">
            <a:xfrm>
              <a:off x="1905000" y="5943676"/>
              <a:ext cx="406400" cy="228524"/>
            </a:xfrm>
            <a:prstGeom prst="rect">
              <a:avLst/>
            </a:prstGeom>
            <a:solidFill>
              <a:schemeClr val="accent5">
                <a:lumMod val="60000"/>
                <a:lumOff val="40000"/>
              </a:schemeClr>
            </a:solidFill>
            <a:ln w="38100" cap="flat" cmpd="sng" algn="ctr">
              <a:noFill/>
              <a:prstDash val="solid"/>
              <a:round/>
              <a:headEnd type="none" w="med" len="med"/>
              <a:tailEnd type="none" w="med" len="med"/>
            </a:ln>
            <a:effectLst/>
          </p:spPr>
          <p:txBody>
            <a:bodyPr wrap="none" anchor="ctr"/>
            <a:lstStyle/>
            <a:p>
              <a:pPr>
                <a:defRPr/>
              </a:pPr>
              <a:endParaRPr lang="en-US"/>
            </a:p>
          </p:txBody>
        </p:sp>
        <p:sp>
          <p:nvSpPr>
            <p:cNvPr id="20541" name="Text Box 21"/>
            <p:cNvSpPr txBox="1">
              <a:spLocks noChangeArrowheads="1"/>
            </p:cNvSpPr>
            <p:nvPr/>
          </p:nvSpPr>
          <p:spPr bwMode="auto">
            <a:xfrm>
              <a:off x="838200" y="5498068"/>
              <a:ext cx="990600" cy="3692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rgbClr val="CC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algn="r" eaLnBrk="1" hangingPunct="1">
                <a:spcBef>
                  <a:spcPct val="50000"/>
                </a:spcBef>
              </a:pPr>
              <a:r>
                <a:rPr lang="en-US" altLang="x-none"/>
                <a:t>From</a:t>
              </a:r>
            </a:p>
          </p:txBody>
        </p:sp>
        <p:sp>
          <p:nvSpPr>
            <p:cNvPr id="95" name="Rettangolo 94"/>
            <p:cNvSpPr/>
            <p:nvPr/>
          </p:nvSpPr>
          <p:spPr bwMode="auto">
            <a:xfrm>
              <a:off x="2514600" y="4877232"/>
              <a:ext cx="406400" cy="228524"/>
            </a:xfrm>
            <a:prstGeom prst="rect">
              <a:avLst/>
            </a:prstGeom>
            <a:solidFill>
              <a:schemeClr val="accent2">
                <a:lumMod val="60000"/>
                <a:lumOff val="40000"/>
              </a:schemeClr>
            </a:solidFill>
            <a:ln w="38100" cap="flat" cmpd="sng" algn="ctr">
              <a:noFill/>
              <a:prstDash val="solid"/>
              <a:round/>
              <a:headEnd type="none" w="med" len="med"/>
              <a:tailEnd type="none" w="med" len="med"/>
            </a:ln>
            <a:effectLst/>
          </p:spPr>
          <p:txBody>
            <a:bodyPr wrap="none" anchor="ctr"/>
            <a:lstStyle/>
            <a:p>
              <a:pPr>
                <a:defRPr/>
              </a:pPr>
              <a:endParaRPr lang="en-US"/>
            </a:p>
          </p:txBody>
        </p:sp>
        <p:sp>
          <p:nvSpPr>
            <p:cNvPr id="20543" name="Rettangolo 95"/>
            <p:cNvSpPr>
              <a:spLocks noChangeArrowheads="1"/>
            </p:cNvSpPr>
            <p:nvPr/>
          </p:nvSpPr>
          <p:spPr bwMode="auto">
            <a:xfrm>
              <a:off x="3124200" y="4876800"/>
              <a:ext cx="406400" cy="228600"/>
            </a:xfrm>
            <a:prstGeom prst="rect">
              <a:avLst/>
            </a:prstGeom>
            <a:solidFill>
              <a:srgbClr val="92D050"/>
            </a:solidFill>
            <a:ln>
              <a:noFill/>
            </a:ln>
            <a:extLst>
              <a:ext uri="{91240B29-F687-4F45-9708-019B960494DF}">
                <a14:hiddenLine xmlns:a14="http://schemas.microsoft.com/office/drawing/2010/main" w="38100" algn="ctr">
                  <a:solidFill>
                    <a:srgbClr val="000000"/>
                  </a:solidFill>
                  <a:round/>
                  <a:headEnd/>
                  <a:tailEnd/>
                </a14:hiddenLine>
              </a:ext>
            </a:extLst>
          </p:spPr>
          <p:txBody>
            <a:bodyPr wrap="none" anchor="ctr"/>
            <a:lstStyle/>
            <a:p>
              <a:endParaRPr lang="en-US" altLang="x-none"/>
            </a:p>
          </p:txBody>
        </p:sp>
        <p:sp>
          <p:nvSpPr>
            <p:cNvPr id="97" name="Rettangolo 96"/>
            <p:cNvSpPr/>
            <p:nvPr/>
          </p:nvSpPr>
          <p:spPr bwMode="auto">
            <a:xfrm>
              <a:off x="3708400" y="4877232"/>
              <a:ext cx="406400" cy="228524"/>
            </a:xfrm>
            <a:prstGeom prst="rect">
              <a:avLst/>
            </a:prstGeom>
            <a:solidFill>
              <a:schemeClr val="accent5">
                <a:lumMod val="60000"/>
                <a:lumOff val="40000"/>
              </a:schemeClr>
            </a:solidFill>
            <a:ln w="38100" cap="flat" cmpd="sng" algn="ctr">
              <a:noFill/>
              <a:prstDash val="solid"/>
              <a:round/>
              <a:headEnd type="none" w="med" len="med"/>
              <a:tailEnd type="none" w="med" len="med"/>
            </a:ln>
            <a:effectLst/>
          </p:spPr>
          <p:txBody>
            <a:bodyPr wrap="none" anchor="ctr"/>
            <a:lstStyle/>
            <a:p>
              <a:pPr>
                <a:defRPr/>
              </a:pPr>
              <a:endParaRPr lang="en-US"/>
            </a:p>
          </p:txBody>
        </p:sp>
        <p:sp>
          <p:nvSpPr>
            <p:cNvPr id="20545" name="Text Box 21"/>
            <p:cNvSpPr txBox="1">
              <a:spLocks noChangeArrowheads="1"/>
            </p:cNvSpPr>
            <p:nvPr/>
          </p:nvSpPr>
          <p:spPr bwMode="auto">
            <a:xfrm>
              <a:off x="2819400" y="4507468"/>
              <a:ext cx="990600" cy="3692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rgbClr val="CC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altLang="x-none"/>
                <a:t>To</a:t>
              </a:r>
            </a:p>
          </p:txBody>
        </p:sp>
      </p:grpSp>
      <p:graphicFrame>
        <p:nvGraphicFramePr>
          <p:cNvPr id="8" name="Tabella 7"/>
          <p:cNvGraphicFramePr>
            <a:graphicFrameLocks noGrp="1"/>
          </p:cNvGraphicFramePr>
          <p:nvPr>
            <p:extLst>
              <p:ext uri="{D42A27DB-BD31-4B8C-83A1-F6EECF244321}">
                <p14:modId xmlns:p14="http://schemas.microsoft.com/office/powerpoint/2010/main" val="575313733"/>
              </p:ext>
            </p:extLst>
          </p:nvPr>
        </p:nvGraphicFramePr>
        <p:xfrm>
          <a:off x="2387601" y="5105400"/>
          <a:ext cx="1879599" cy="1103706"/>
        </p:xfrm>
        <a:graphic>
          <a:graphicData uri="http://schemas.openxmlformats.org/drawingml/2006/table">
            <a:tbl>
              <a:tblPr bandRow="1">
                <a:tableStyleId>{91EBBBCC-DAD2-459C-BE2E-F6DE35CF9A28}</a:tableStyleId>
              </a:tblPr>
              <a:tblGrid>
                <a:gridCol w="626533">
                  <a:extLst>
                    <a:ext uri="{9D8B030D-6E8A-4147-A177-3AD203B41FA5}">
                      <a16:colId xmlns:a16="http://schemas.microsoft.com/office/drawing/2014/main" val="20000"/>
                    </a:ext>
                  </a:extLst>
                </a:gridCol>
                <a:gridCol w="626533">
                  <a:extLst>
                    <a:ext uri="{9D8B030D-6E8A-4147-A177-3AD203B41FA5}">
                      <a16:colId xmlns:a16="http://schemas.microsoft.com/office/drawing/2014/main" val="20001"/>
                    </a:ext>
                  </a:extLst>
                </a:gridCol>
                <a:gridCol w="626533">
                  <a:extLst>
                    <a:ext uri="{9D8B030D-6E8A-4147-A177-3AD203B41FA5}">
                      <a16:colId xmlns:a16="http://schemas.microsoft.com/office/drawing/2014/main" val="20002"/>
                    </a:ext>
                  </a:extLst>
                </a:gridCol>
              </a:tblGrid>
              <a:tr h="367902">
                <a:tc>
                  <a:txBody>
                    <a:bodyPr/>
                    <a:lstStyle/>
                    <a:p>
                      <a:pPr algn="ctr"/>
                      <a:r>
                        <a:rPr lang="en-US" sz="1800" dirty="0"/>
                        <a:t>0</a:t>
                      </a:r>
                    </a:p>
                  </a:txBody>
                  <a:tcPr marT="45697" marB="45697"/>
                </a:tc>
                <a:tc>
                  <a:txBody>
                    <a:bodyPr/>
                    <a:lstStyle/>
                    <a:p>
                      <a:pPr algn="ctr"/>
                      <a:r>
                        <a:rPr lang="en-US" sz="1800" dirty="0"/>
                        <a:t>0</a:t>
                      </a:r>
                    </a:p>
                  </a:txBody>
                  <a:tcPr marT="45697" marB="45697"/>
                </a:tc>
                <a:tc>
                  <a:txBody>
                    <a:bodyPr/>
                    <a:lstStyle/>
                    <a:p>
                      <a:pPr algn="ctr"/>
                      <a:r>
                        <a:rPr lang="en-US" sz="1800" dirty="0"/>
                        <a:t>1</a:t>
                      </a:r>
                    </a:p>
                  </a:txBody>
                  <a:tcPr marT="45697" marB="45697"/>
                </a:tc>
                <a:extLst>
                  <a:ext uri="{0D108BD9-81ED-4DB2-BD59-A6C34878D82A}">
                    <a16:rowId xmlns:a16="http://schemas.microsoft.com/office/drawing/2014/main" val="10000"/>
                  </a:ext>
                </a:extLst>
              </a:tr>
              <a:tr h="367902">
                <a:tc>
                  <a:txBody>
                    <a:bodyPr/>
                    <a:lstStyle/>
                    <a:p>
                      <a:pPr algn="ctr"/>
                      <a:r>
                        <a:rPr lang="en-US" sz="1800" dirty="0"/>
                        <a:t>0</a:t>
                      </a:r>
                    </a:p>
                  </a:txBody>
                  <a:tcPr marT="45697" marB="45697"/>
                </a:tc>
                <a:tc>
                  <a:txBody>
                    <a:bodyPr/>
                    <a:lstStyle/>
                    <a:p>
                      <a:pPr algn="ctr"/>
                      <a:r>
                        <a:rPr lang="en-US" sz="1800" dirty="0"/>
                        <a:t>0</a:t>
                      </a:r>
                    </a:p>
                  </a:txBody>
                  <a:tcPr marT="45697" marB="45697"/>
                </a:tc>
                <a:tc>
                  <a:txBody>
                    <a:bodyPr/>
                    <a:lstStyle/>
                    <a:p>
                      <a:pPr algn="ctr"/>
                      <a:r>
                        <a:rPr lang="en-US" sz="1800" dirty="0"/>
                        <a:t>0</a:t>
                      </a:r>
                    </a:p>
                  </a:txBody>
                  <a:tcPr marT="45697" marB="45697"/>
                </a:tc>
                <a:extLst>
                  <a:ext uri="{0D108BD9-81ED-4DB2-BD59-A6C34878D82A}">
                    <a16:rowId xmlns:a16="http://schemas.microsoft.com/office/drawing/2014/main" val="10001"/>
                  </a:ext>
                </a:extLst>
              </a:tr>
              <a:tr h="367902">
                <a:tc>
                  <a:txBody>
                    <a:bodyPr/>
                    <a:lstStyle/>
                    <a:p>
                      <a:pPr algn="ctr"/>
                      <a:r>
                        <a:rPr lang="en-US" sz="1800" dirty="0"/>
                        <a:t>0</a:t>
                      </a:r>
                    </a:p>
                  </a:txBody>
                  <a:tcPr marT="45697" marB="45697"/>
                </a:tc>
                <a:tc>
                  <a:txBody>
                    <a:bodyPr/>
                    <a:lstStyle/>
                    <a:p>
                      <a:pPr algn="ctr"/>
                      <a:r>
                        <a:rPr lang="en-US" sz="1800" dirty="0"/>
                        <a:t>0</a:t>
                      </a:r>
                    </a:p>
                  </a:txBody>
                  <a:tcPr marT="45697" marB="45697"/>
                </a:tc>
                <a:tc>
                  <a:txBody>
                    <a:bodyPr/>
                    <a:lstStyle/>
                    <a:p>
                      <a:pPr algn="ctr"/>
                      <a:r>
                        <a:rPr lang="en-US" sz="1800" dirty="0"/>
                        <a:t>0</a:t>
                      </a:r>
                    </a:p>
                  </a:txBody>
                  <a:tcPr marT="45697" marB="45697"/>
                </a:tc>
                <a:extLst>
                  <a:ext uri="{0D108BD9-81ED-4DB2-BD59-A6C34878D82A}">
                    <a16:rowId xmlns:a16="http://schemas.microsoft.com/office/drawing/2014/main" val="10002"/>
                  </a:ext>
                </a:extLst>
              </a:tr>
            </a:tbl>
          </a:graphicData>
        </a:graphic>
      </p:graphicFrame>
      <p:sp>
        <p:nvSpPr>
          <p:cNvPr id="20518" name="Freccia a destra 8"/>
          <p:cNvSpPr>
            <a:spLocks noChangeArrowheads="1"/>
          </p:cNvSpPr>
          <p:nvPr/>
        </p:nvSpPr>
        <p:spPr bwMode="auto">
          <a:xfrm>
            <a:off x="4572001" y="5497513"/>
            <a:ext cx="601663" cy="293687"/>
          </a:xfrm>
          <a:prstGeom prst="rightArrow">
            <a:avLst>
              <a:gd name="adj1" fmla="val 50000"/>
              <a:gd name="adj2" fmla="val 49945"/>
            </a:avLst>
          </a:prstGeom>
          <a:noFill/>
          <a:ln w="38100" algn="ctr">
            <a:solidFill>
              <a:srgbClr val="CC0066"/>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0" tIns="45715" rIns="91430" bIns="45715" anchor="ctr"/>
          <a:lstStyle/>
          <a:p>
            <a:endParaRPr lang="en-US" altLang="x-none"/>
          </a:p>
        </p:txBody>
      </p:sp>
      <p:grpSp>
        <p:nvGrpSpPr>
          <p:cNvPr id="20519" name="Gruppo 101"/>
          <p:cNvGrpSpPr>
            <a:grpSpLocks/>
          </p:cNvGrpSpPr>
          <p:nvPr/>
        </p:nvGrpSpPr>
        <p:grpSpPr bwMode="auto">
          <a:xfrm>
            <a:off x="4953000" y="4419600"/>
            <a:ext cx="3276600" cy="1665288"/>
            <a:chOff x="838200" y="4507468"/>
            <a:chExt cx="3276600" cy="1664732"/>
          </a:xfrm>
        </p:grpSpPr>
        <p:sp>
          <p:nvSpPr>
            <p:cNvPr id="103" name="Rettangolo 102"/>
            <p:cNvSpPr/>
            <p:nvPr/>
          </p:nvSpPr>
          <p:spPr bwMode="auto">
            <a:xfrm>
              <a:off x="1900238" y="5181931"/>
              <a:ext cx="406400" cy="228524"/>
            </a:xfrm>
            <a:prstGeom prst="rect">
              <a:avLst/>
            </a:prstGeom>
            <a:solidFill>
              <a:schemeClr val="accent2">
                <a:lumMod val="60000"/>
                <a:lumOff val="40000"/>
              </a:schemeClr>
            </a:solidFill>
            <a:ln w="38100" cap="flat" cmpd="sng" algn="ctr">
              <a:noFill/>
              <a:prstDash val="solid"/>
              <a:round/>
              <a:headEnd type="none" w="med" len="med"/>
              <a:tailEnd type="none" w="med" len="med"/>
            </a:ln>
            <a:effectLst/>
          </p:spPr>
          <p:txBody>
            <a:bodyPr wrap="none" anchor="ctr"/>
            <a:lstStyle/>
            <a:p>
              <a:pPr>
                <a:defRPr/>
              </a:pPr>
              <a:endParaRPr lang="en-US"/>
            </a:p>
          </p:txBody>
        </p:sp>
        <p:sp>
          <p:nvSpPr>
            <p:cNvPr id="20531" name="Rettangolo 103"/>
            <p:cNvSpPr>
              <a:spLocks noChangeArrowheads="1"/>
            </p:cNvSpPr>
            <p:nvPr/>
          </p:nvSpPr>
          <p:spPr bwMode="auto">
            <a:xfrm>
              <a:off x="1905000" y="5562600"/>
              <a:ext cx="406400" cy="228600"/>
            </a:xfrm>
            <a:prstGeom prst="rect">
              <a:avLst/>
            </a:prstGeom>
            <a:solidFill>
              <a:srgbClr val="92D050"/>
            </a:solidFill>
            <a:ln>
              <a:noFill/>
            </a:ln>
            <a:extLst>
              <a:ext uri="{91240B29-F687-4F45-9708-019B960494DF}">
                <a14:hiddenLine xmlns:a14="http://schemas.microsoft.com/office/drawing/2010/main" w="38100" algn="ctr">
                  <a:solidFill>
                    <a:srgbClr val="000000"/>
                  </a:solidFill>
                  <a:round/>
                  <a:headEnd/>
                  <a:tailEnd/>
                </a14:hiddenLine>
              </a:ext>
            </a:extLst>
          </p:spPr>
          <p:txBody>
            <a:bodyPr wrap="none" anchor="ctr"/>
            <a:lstStyle/>
            <a:p>
              <a:endParaRPr lang="en-US" altLang="x-none"/>
            </a:p>
          </p:txBody>
        </p:sp>
        <p:sp>
          <p:nvSpPr>
            <p:cNvPr id="105" name="Rettangolo 104"/>
            <p:cNvSpPr/>
            <p:nvPr/>
          </p:nvSpPr>
          <p:spPr bwMode="auto">
            <a:xfrm>
              <a:off x="1905000" y="5943676"/>
              <a:ext cx="406400" cy="228524"/>
            </a:xfrm>
            <a:prstGeom prst="rect">
              <a:avLst/>
            </a:prstGeom>
            <a:solidFill>
              <a:schemeClr val="accent5">
                <a:lumMod val="60000"/>
                <a:lumOff val="40000"/>
              </a:schemeClr>
            </a:solidFill>
            <a:ln w="38100" cap="flat" cmpd="sng" algn="ctr">
              <a:noFill/>
              <a:prstDash val="solid"/>
              <a:round/>
              <a:headEnd type="none" w="med" len="med"/>
              <a:tailEnd type="none" w="med" len="med"/>
            </a:ln>
            <a:effectLst/>
          </p:spPr>
          <p:txBody>
            <a:bodyPr wrap="none" anchor="ctr"/>
            <a:lstStyle/>
            <a:p>
              <a:pPr>
                <a:defRPr/>
              </a:pPr>
              <a:endParaRPr lang="en-US"/>
            </a:p>
          </p:txBody>
        </p:sp>
        <p:sp>
          <p:nvSpPr>
            <p:cNvPr id="20533" name="Text Box 21"/>
            <p:cNvSpPr txBox="1">
              <a:spLocks noChangeArrowheads="1"/>
            </p:cNvSpPr>
            <p:nvPr/>
          </p:nvSpPr>
          <p:spPr bwMode="auto">
            <a:xfrm>
              <a:off x="838200" y="5498068"/>
              <a:ext cx="990600" cy="3692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rgbClr val="CC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algn="r" eaLnBrk="1" hangingPunct="1">
                <a:spcBef>
                  <a:spcPct val="50000"/>
                </a:spcBef>
              </a:pPr>
              <a:r>
                <a:rPr lang="en-US" altLang="x-none"/>
                <a:t>From</a:t>
              </a:r>
            </a:p>
          </p:txBody>
        </p:sp>
        <p:sp>
          <p:nvSpPr>
            <p:cNvPr id="107" name="Rettangolo 106"/>
            <p:cNvSpPr/>
            <p:nvPr/>
          </p:nvSpPr>
          <p:spPr bwMode="auto">
            <a:xfrm>
              <a:off x="2514600" y="4877233"/>
              <a:ext cx="406400" cy="228524"/>
            </a:xfrm>
            <a:prstGeom prst="rect">
              <a:avLst/>
            </a:prstGeom>
            <a:solidFill>
              <a:schemeClr val="accent2">
                <a:lumMod val="60000"/>
                <a:lumOff val="40000"/>
              </a:schemeClr>
            </a:solidFill>
            <a:ln w="38100" cap="flat" cmpd="sng" algn="ctr">
              <a:noFill/>
              <a:prstDash val="solid"/>
              <a:round/>
              <a:headEnd type="none" w="med" len="med"/>
              <a:tailEnd type="none" w="med" len="med"/>
            </a:ln>
            <a:effectLst/>
          </p:spPr>
          <p:txBody>
            <a:bodyPr wrap="none" anchor="ctr"/>
            <a:lstStyle/>
            <a:p>
              <a:pPr>
                <a:defRPr/>
              </a:pPr>
              <a:endParaRPr lang="en-US"/>
            </a:p>
          </p:txBody>
        </p:sp>
        <p:sp>
          <p:nvSpPr>
            <p:cNvPr id="20535" name="Rettangolo 107"/>
            <p:cNvSpPr>
              <a:spLocks noChangeArrowheads="1"/>
            </p:cNvSpPr>
            <p:nvPr/>
          </p:nvSpPr>
          <p:spPr bwMode="auto">
            <a:xfrm>
              <a:off x="3124200" y="4876800"/>
              <a:ext cx="406400" cy="228600"/>
            </a:xfrm>
            <a:prstGeom prst="rect">
              <a:avLst/>
            </a:prstGeom>
            <a:solidFill>
              <a:srgbClr val="92D050"/>
            </a:solidFill>
            <a:ln>
              <a:noFill/>
            </a:ln>
            <a:extLst>
              <a:ext uri="{91240B29-F687-4F45-9708-019B960494DF}">
                <a14:hiddenLine xmlns:a14="http://schemas.microsoft.com/office/drawing/2010/main" w="38100" algn="ctr">
                  <a:solidFill>
                    <a:srgbClr val="000000"/>
                  </a:solidFill>
                  <a:round/>
                  <a:headEnd/>
                  <a:tailEnd/>
                </a14:hiddenLine>
              </a:ext>
            </a:extLst>
          </p:spPr>
          <p:txBody>
            <a:bodyPr wrap="none" anchor="ctr"/>
            <a:lstStyle/>
            <a:p>
              <a:endParaRPr lang="en-US" altLang="x-none"/>
            </a:p>
          </p:txBody>
        </p:sp>
        <p:sp>
          <p:nvSpPr>
            <p:cNvPr id="109" name="Rettangolo 108"/>
            <p:cNvSpPr/>
            <p:nvPr/>
          </p:nvSpPr>
          <p:spPr bwMode="auto">
            <a:xfrm>
              <a:off x="3708400" y="4877233"/>
              <a:ext cx="406400" cy="228524"/>
            </a:xfrm>
            <a:prstGeom prst="rect">
              <a:avLst/>
            </a:prstGeom>
            <a:solidFill>
              <a:schemeClr val="accent5">
                <a:lumMod val="60000"/>
                <a:lumOff val="40000"/>
              </a:schemeClr>
            </a:solidFill>
            <a:ln w="38100" cap="flat" cmpd="sng" algn="ctr">
              <a:noFill/>
              <a:prstDash val="solid"/>
              <a:round/>
              <a:headEnd type="none" w="med" len="med"/>
              <a:tailEnd type="none" w="med" len="med"/>
            </a:ln>
            <a:effectLst/>
          </p:spPr>
          <p:txBody>
            <a:bodyPr wrap="none" anchor="ctr"/>
            <a:lstStyle/>
            <a:p>
              <a:pPr>
                <a:defRPr/>
              </a:pPr>
              <a:endParaRPr lang="en-US"/>
            </a:p>
          </p:txBody>
        </p:sp>
        <p:sp>
          <p:nvSpPr>
            <p:cNvPr id="20537" name="Text Box 21"/>
            <p:cNvSpPr txBox="1">
              <a:spLocks noChangeArrowheads="1"/>
            </p:cNvSpPr>
            <p:nvPr/>
          </p:nvSpPr>
          <p:spPr bwMode="auto">
            <a:xfrm>
              <a:off x="2819400" y="4507468"/>
              <a:ext cx="990600" cy="3692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rgbClr val="CC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altLang="x-none"/>
                <a:t>To</a:t>
              </a:r>
            </a:p>
          </p:txBody>
        </p:sp>
      </p:grpSp>
      <p:graphicFrame>
        <p:nvGraphicFramePr>
          <p:cNvPr id="111" name="Tabella 110"/>
          <p:cNvGraphicFramePr>
            <a:graphicFrameLocks noGrp="1"/>
          </p:cNvGraphicFramePr>
          <p:nvPr>
            <p:extLst>
              <p:ext uri="{D42A27DB-BD31-4B8C-83A1-F6EECF244321}">
                <p14:modId xmlns:p14="http://schemas.microsoft.com/office/powerpoint/2010/main" val="2813939328"/>
              </p:ext>
            </p:extLst>
          </p:nvPr>
        </p:nvGraphicFramePr>
        <p:xfrm>
          <a:off x="6502401" y="5018088"/>
          <a:ext cx="1879599" cy="1103706"/>
        </p:xfrm>
        <a:graphic>
          <a:graphicData uri="http://schemas.openxmlformats.org/drawingml/2006/table">
            <a:tbl>
              <a:tblPr bandRow="1">
                <a:tableStyleId>{91EBBBCC-DAD2-459C-BE2E-F6DE35CF9A28}</a:tableStyleId>
              </a:tblPr>
              <a:tblGrid>
                <a:gridCol w="626533">
                  <a:extLst>
                    <a:ext uri="{9D8B030D-6E8A-4147-A177-3AD203B41FA5}">
                      <a16:colId xmlns:a16="http://schemas.microsoft.com/office/drawing/2014/main" val="20000"/>
                    </a:ext>
                  </a:extLst>
                </a:gridCol>
                <a:gridCol w="626533">
                  <a:extLst>
                    <a:ext uri="{9D8B030D-6E8A-4147-A177-3AD203B41FA5}">
                      <a16:colId xmlns:a16="http://schemas.microsoft.com/office/drawing/2014/main" val="20001"/>
                    </a:ext>
                  </a:extLst>
                </a:gridCol>
                <a:gridCol w="626533">
                  <a:extLst>
                    <a:ext uri="{9D8B030D-6E8A-4147-A177-3AD203B41FA5}">
                      <a16:colId xmlns:a16="http://schemas.microsoft.com/office/drawing/2014/main" val="20002"/>
                    </a:ext>
                  </a:extLst>
                </a:gridCol>
              </a:tblGrid>
              <a:tr h="367902">
                <a:tc>
                  <a:txBody>
                    <a:bodyPr/>
                    <a:lstStyle/>
                    <a:p>
                      <a:pPr algn="ctr"/>
                      <a:r>
                        <a:rPr lang="en-US" sz="1800" dirty="0"/>
                        <a:t>0</a:t>
                      </a:r>
                    </a:p>
                  </a:txBody>
                  <a:tcPr marT="45697" marB="45697"/>
                </a:tc>
                <a:tc>
                  <a:txBody>
                    <a:bodyPr/>
                    <a:lstStyle/>
                    <a:p>
                      <a:pPr algn="ctr"/>
                      <a:r>
                        <a:rPr lang="en-US" sz="1800" dirty="0"/>
                        <a:t>0</a:t>
                      </a:r>
                    </a:p>
                  </a:txBody>
                  <a:tcPr marT="45697" marB="45697"/>
                </a:tc>
                <a:tc>
                  <a:txBody>
                    <a:bodyPr/>
                    <a:lstStyle/>
                    <a:p>
                      <a:pPr algn="ctr"/>
                      <a:r>
                        <a:rPr lang="en-US" sz="1800" dirty="0"/>
                        <a:t>1</a:t>
                      </a:r>
                    </a:p>
                  </a:txBody>
                  <a:tcPr marT="45697" marB="45697"/>
                </a:tc>
                <a:extLst>
                  <a:ext uri="{0D108BD9-81ED-4DB2-BD59-A6C34878D82A}">
                    <a16:rowId xmlns:a16="http://schemas.microsoft.com/office/drawing/2014/main" val="10000"/>
                  </a:ext>
                </a:extLst>
              </a:tr>
              <a:tr h="367902">
                <a:tc>
                  <a:txBody>
                    <a:bodyPr/>
                    <a:lstStyle/>
                    <a:p>
                      <a:pPr algn="ctr"/>
                      <a:r>
                        <a:rPr lang="en-US" sz="1800" dirty="0"/>
                        <a:t>0</a:t>
                      </a:r>
                    </a:p>
                  </a:txBody>
                  <a:tcPr marT="45697" marB="45697"/>
                </a:tc>
                <a:tc>
                  <a:txBody>
                    <a:bodyPr/>
                    <a:lstStyle/>
                    <a:p>
                      <a:pPr algn="ctr"/>
                      <a:r>
                        <a:rPr lang="en-US" sz="1800" dirty="0"/>
                        <a:t>1</a:t>
                      </a:r>
                    </a:p>
                  </a:txBody>
                  <a:tcPr marT="45697" marB="45697"/>
                </a:tc>
                <a:tc>
                  <a:txBody>
                    <a:bodyPr/>
                    <a:lstStyle/>
                    <a:p>
                      <a:pPr algn="ctr"/>
                      <a:r>
                        <a:rPr lang="en-US" sz="1800" dirty="0"/>
                        <a:t>0</a:t>
                      </a:r>
                    </a:p>
                  </a:txBody>
                  <a:tcPr marT="45697" marB="45697"/>
                </a:tc>
                <a:extLst>
                  <a:ext uri="{0D108BD9-81ED-4DB2-BD59-A6C34878D82A}">
                    <a16:rowId xmlns:a16="http://schemas.microsoft.com/office/drawing/2014/main" val="10001"/>
                  </a:ext>
                </a:extLst>
              </a:tr>
              <a:tr h="367902">
                <a:tc>
                  <a:txBody>
                    <a:bodyPr/>
                    <a:lstStyle/>
                    <a:p>
                      <a:pPr algn="ctr"/>
                      <a:r>
                        <a:rPr lang="en-US" sz="1800" dirty="0"/>
                        <a:t>0</a:t>
                      </a:r>
                    </a:p>
                  </a:txBody>
                  <a:tcPr marT="45697" marB="45697"/>
                </a:tc>
                <a:tc>
                  <a:txBody>
                    <a:bodyPr/>
                    <a:lstStyle/>
                    <a:p>
                      <a:pPr algn="ctr"/>
                      <a:r>
                        <a:rPr lang="en-US" sz="1800" dirty="0"/>
                        <a:t>0</a:t>
                      </a:r>
                    </a:p>
                  </a:txBody>
                  <a:tcPr marT="45697" marB="45697"/>
                </a:tc>
                <a:tc>
                  <a:txBody>
                    <a:bodyPr/>
                    <a:lstStyle/>
                    <a:p>
                      <a:pPr algn="ctr"/>
                      <a:r>
                        <a:rPr lang="en-US" sz="1800" dirty="0"/>
                        <a:t>0</a:t>
                      </a:r>
                    </a:p>
                  </a:txBody>
                  <a:tcPr marT="45697" marB="45697"/>
                </a:tc>
                <a:extLst>
                  <a:ext uri="{0D108BD9-81ED-4DB2-BD59-A6C34878D82A}">
                    <a16:rowId xmlns:a16="http://schemas.microsoft.com/office/drawing/2014/main" val="10002"/>
                  </a:ext>
                </a:extLst>
              </a:tr>
            </a:tbl>
          </a:graphicData>
        </a:graphic>
      </p:graphicFrame>
      <p:grpSp>
        <p:nvGrpSpPr>
          <p:cNvPr id="53" name="Group 2"/>
          <p:cNvGrpSpPr>
            <a:grpSpLocks/>
          </p:cNvGrpSpPr>
          <p:nvPr/>
        </p:nvGrpSpPr>
        <p:grpSpPr bwMode="auto">
          <a:xfrm>
            <a:off x="685800" y="1676400"/>
            <a:ext cx="7543800" cy="304800"/>
            <a:chOff x="432" y="720"/>
            <a:chExt cx="4752" cy="192"/>
          </a:xfrm>
        </p:grpSpPr>
        <p:sp>
          <p:nvSpPr>
            <p:cNvPr id="54" name="Line 3"/>
            <p:cNvSpPr>
              <a:spLocks noChangeShapeType="1"/>
            </p:cNvSpPr>
            <p:nvPr/>
          </p:nvSpPr>
          <p:spPr bwMode="auto">
            <a:xfrm>
              <a:off x="432" y="816"/>
              <a:ext cx="4752" cy="0"/>
            </a:xfrm>
            <a:prstGeom prst="line">
              <a:avLst/>
            </a:prstGeom>
            <a:noFill/>
            <a:ln w="38100">
              <a:solidFill>
                <a:srgbClr val="CC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 name="Line 4"/>
            <p:cNvSpPr>
              <a:spLocks noChangeShapeType="1"/>
            </p:cNvSpPr>
            <p:nvPr/>
          </p:nvSpPr>
          <p:spPr bwMode="auto">
            <a:xfrm>
              <a:off x="432" y="720"/>
              <a:ext cx="0" cy="192"/>
            </a:xfrm>
            <a:prstGeom prst="line">
              <a:avLst/>
            </a:prstGeom>
            <a:noFill/>
            <a:ln w="38100">
              <a:solidFill>
                <a:srgbClr val="CC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6" name="Line 5"/>
            <p:cNvSpPr>
              <a:spLocks noChangeShapeType="1"/>
            </p:cNvSpPr>
            <p:nvPr/>
          </p:nvSpPr>
          <p:spPr bwMode="auto">
            <a:xfrm>
              <a:off x="5184" y="720"/>
              <a:ext cx="0" cy="192"/>
            </a:xfrm>
            <a:prstGeom prst="line">
              <a:avLst/>
            </a:prstGeom>
            <a:noFill/>
            <a:ln w="38100">
              <a:solidFill>
                <a:srgbClr val="CC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57" name="Text Box 6"/>
          <p:cNvSpPr txBox="1">
            <a:spLocks noChangeArrowheads="1"/>
          </p:cNvSpPr>
          <p:nvPr/>
        </p:nvSpPr>
        <p:spPr bwMode="auto">
          <a:xfrm>
            <a:off x="4797186" y="1383278"/>
            <a:ext cx="3472342" cy="369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rgbClr val="CC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0" tIns="45715" rIns="91430" bIns="45715">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eaLnBrk="1" hangingPunct="1"/>
            <a:r>
              <a:rPr lang="en-US" altLang="x-none" dirty="0"/>
              <a:t>Total sampled time (e.g. 100 </a:t>
            </a:r>
            <a:r>
              <a:rPr lang="el-GR" altLang="x-none" dirty="0">
                <a:cs typeface="Arial" charset="0"/>
              </a:rPr>
              <a:t>μ</a:t>
            </a:r>
            <a:r>
              <a:rPr lang="it-IT" altLang="x-none" dirty="0">
                <a:cs typeface="Arial" charset="0"/>
              </a:rPr>
              <a:t>s)</a:t>
            </a:r>
            <a:endParaRPr lang="el-GR" altLang="x-none" dirty="0">
              <a:cs typeface="Arial" charset="0"/>
            </a:endParaRPr>
          </a:p>
        </p:txBody>
      </p:sp>
      <p:sp>
        <p:nvSpPr>
          <p:cNvPr id="58" name="Text Box 8"/>
          <p:cNvSpPr txBox="1">
            <a:spLocks noChangeArrowheads="1"/>
          </p:cNvSpPr>
          <p:nvPr/>
        </p:nvSpPr>
        <p:spPr bwMode="auto">
          <a:xfrm>
            <a:off x="3276600" y="2096879"/>
            <a:ext cx="5029200" cy="646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rgbClr val="CC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0" tIns="45715" rIns="91430" bIns="45715">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algn="r" eaLnBrk="1" hangingPunct="1">
              <a:spcBef>
                <a:spcPct val="50000"/>
              </a:spcBef>
            </a:pPr>
            <a:r>
              <a:rPr lang="en-US" altLang="x-none" i="1" dirty="0"/>
              <a:t>Define</a:t>
            </a:r>
            <a:r>
              <a:rPr lang="en-US" altLang="x-none" dirty="0"/>
              <a:t> the </a:t>
            </a:r>
            <a:r>
              <a:rPr lang="en-US" altLang="x-none" i="1" dirty="0"/>
              <a:t>discrete </a:t>
            </a:r>
            <a:r>
              <a:rPr lang="en-US" altLang="x-none" dirty="0"/>
              <a:t>state of the system in </a:t>
            </a:r>
            <a:r>
              <a:rPr lang="en-US" altLang="x-none" i="1" dirty="0"/>
              <a:t>discrete time </a:t>
            </a:r>
            <a:r>
              <a:rPr lang="en-US" altLang="x-none" dirty="0"/>
              <a:t>(e.g. via reaction coordinates)</a:t>
            </a:r>
            <a:endParaRPr lang="en-US" altLang="x-none" i="1" dirty="0"/>
          </a:p>
        </p:txBody>
      </p:sp>
    </p:spTree>
    <p:extLst>
      <p:ext uri="{BB962C8B-B14F-4D97-AF65-F5344CB8AC3E}">
        <p14:creationId xmlns:p14="http://schemas.microsoft.com/office/powerpoint/2010/main" val="5186886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0484" name="Rectangle 7"/>
          <p:cNvSpPr>
            <a:spLocks noGrp="1" noChangeArrowheads="1"/>
          </p:cNvSpPr>
          <p:nvPr>
            <p:ph type="title"/>
          </p:nvPr>
        </p:nvSpPr>
        <p:spPr>
          <a:xfrm>
            <a:off x="609601" y="381000"/>
            <a:ext cx="8242300" cy="1143000"/>
          </a:xfrm>
        </p:spPr>
        <p:txBody>
          <a:bodyPr/>
          <a:lstStyle/>
          <a:p>
            <a:pPr eaLnBrk="1" hangingPunct="1"/>
            <a:r>
              <a:rPr lang="en-US" altLang="x-none"/>
              <a:t>Markov models</a:t>
            </a:r>
          </a:p>
        </p:txBody>
      </p:sp>
      <p:sp>
        <p:nvSpPr>
          <p:cNvPr id="148501" name="Text Box 21"/>
          <p:cNvSpPr txBox="1">
            <a:spLocks noChangeArrowheads="1"/>
          </p:cNvSpPr>
          <p:nvPr/>
        </p:nvSpPr>
        <p:spPr bwMode="auto">
          <a:xfrm>
            <a:off x="3657600" y="3810001"/>
            <a:ext cx="4648200" cy="646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rgbClr val="CC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0" tIns="45715" rIns="91430" bIns="45715">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algn="r" eaLnBrk="1" hangingPunct="1">
              <a:spcBef>
                <a:spcPct val="50000"/>
              </a:spcBef>
            </a:pPr>
            <a:r>
              <a:rPr lang="en-US" altLang="x-none" dirty="0"/>
              <a:t>Compute the transition probability matrix sliding a window of lag time </a:t>
            </a:r>
            <a:r>
              <a:rPr lang="el-GR" altLang="x-none" dirty="0">
                <a:latin typeface="Times New Roman" pitchFamily="18" charset="0"/>
                <a:cs typeface="Times New Roman" pitchFamily="18" charset="0"/>
              </a:rPr>
              <a:t>τ</a:t>
            </a:r>
            <a:endParaRPr lang="en-US" altLang="x-none" dirty="0">
              <a:latin typeface="Times New Roman" pitchFamily="18" charset="0"/>
              <a:cs typeface="Times New Roman" pitchFamily="18" charset="0"/>
            </a:endParaRPr>
          </a:p>
        </p:txBody>
      </p:sp>
      <p:sp>
        <p:nvSpPr>
          <p:cNvPr id="2" name="Rettangolo 1"/>
          <p:cNvSpPr/>
          <p:nvPr/>
        </p:nvSpPr>
        <p:spPr bwMode="auto">
          <a:xfrm>
            <a:off x="762000" y="2819400"/>
            <a:ext cx="406400" cy="228600"/>
          </a:xfrm>
          <a:prstGeom prst="rect">
            <a:avLst/>
          </a:prstGeom>
          <a:solidFill>
            <a:schemeClr val="accent2">
              <a:lumMod val="60000"/>
              <a:lumOff val="40000"/>
            </a:schemeClr>
          </a:solidFill>
          <a:ln w="38100" cap="flat" cmpd="sng" algn="ctr">
            <a:noFill/>
            <a:prstDash val="solid"/>
            <a:round/>
            <a:headEnd type="none" w="med" len="med"/>
            <a:tailEnd type="none" w="med" len="med"/>
          </a:ln>
          <a:effectLst/>
        </p:spPr>
        <p:txBody>
          <a:bodyPr wrap="none" lIns="91430" tIns="45715" rIns="91430" bIns="45715" anchor="ctr"/>
          <a:lstStyle/>
          <a:p>
            <a:pPr>
              <a:defRPr/>
            </a:pPr>
            <a:endParaRPr lang="en-US"/>
          </a:p>
        </p:txBody>
      </p:sp>
      <p:sp>
        <p:nvSpPr>
          <p:cNvPr id="20488" name="Rettangolo 59"/>
          <p:cNvSpPr>
            <a:spLocks noChangeArrowheads="1"/>
          </p:cNvSpPr>
          <p:nvPr/>
        </p:nvSpPr>
        <p:spPr bwMode="auto">
          <a:xfrm>
            <a:off x="1227138" y="2819400"/>
            <a:ext cx="406400" cy="228600"/>
          </a:xfrm>
          <a:prstGeom prst="rect">
            <a:avLst/>
          </a:prstGeom>
          <a:solidFill>
            <a:srgbClr val="92D050"/>
          </a:solidFill>
          <a:ln>
            <a:noFill/>
          </a:ln>
          <a:extLst>
            <a:ext uri="{91240B29-F687-4F45-9708-019B960494DF}">
              <a14:hiddenLine xmlns:a14="http://schemas.microsoft.com/office/drawing/2010/main" w="38100" algn="ctr">
                <a:solidFill>
                  <a:srgbClr val="000000"/>
                </a:solidFill>
                <a:round/>
                <a:headEnd/>
                <a:tailEnd/>
              </a14:hiddenLine>
            </a:ext>
          </a:extLst>
        </p:spPr>
        <p:txBody>
          <a:bodyPr wrap="none" lIns="91430" tIns="45715" rIns="91430" bIns="45715" anchor="ctr"/>
          <a:lstStyle/>
          <a:p>
            <a:endParaRPr lang="en-US" altLang="x-none"/>
          </a:p>
        </p:txBody>
      </p:sp>
      <p:sp>
        <p:nvSpPr>
          <p:cNvPr id="61" name="Rettangolo 60"/>
          <p:cNvSpPr/>
          <p:nvPr/>
        </p:nvSpPr>
        <p:spPr bwMode="auto">
          <a:xfrm>
            <a:off x="1693863" y="2819400"/>
            <a:ext cx="406400" cy="228600"/>
          </a:xfrm>
          <a:prstGeom prst="rect">
            <a:avLst/>
          </a:prstGeom>
          <a:solidFill>
            <a:schemeClr val="accent5">
              <a:lumMod val="60000"/>
              <a:lumOff val="40000"/>
            </a:schemeClr>
          </a:solidFill>
          <a:ln w="38100" cap="flat" cmpd="sng" algn="ctr">
            <a:noFill/>
            <a:prstDash val="solid"/>
            <a:round/>
            <a:headEnd type="none" w="med" len="med"/>
            <a:tailEnd type="none" w="med" len="med"/>
          </a:ln>
          <a:effectLst/>
        </p:spPr>
        <p:txBody>
          <a:bodyPr wrap="none" lIns="91430" tIns="45715" rIns="91430" bIns="45715" anchor="ctr"/>
          <a:lstStyle/>
          <a:p>
            <a:pPr>
              <a:defRPr/>
            </a:pPr>
            <a:endParaRPr lang="en-US"/>
          </a:p>
        </p:txBody>
      </p:sp>
      <p:sp>
        <p:nvSpPr>
          <p:cNvPr id="62" name="Rettangolo 61"/>
          <p:cNvSpPr/>
          <p:nvPr/>
        </p:nvSpPr>
        <p:spPr bwMode="auto">
          <a:xfrm>
            <a:off x="2159000" y="2819400"/>
            <a:ext cx="406400" cy="228600"/>
          </a:xfrm>
          <a:prstGeom prst="rect">
            <a:avLst/>
          </a:prstGeom>
          <a:solidFill>
            <a:schemeClr val="accent2">
              <a:lumMod val="60000"/>
              <a:lumOff val="40000"/>
            </a:schemeClr>
          </a:solidFill>
          <a:ln w="38100" cap="flat" cmpd="sng" algn="ctr">
            <a:noFill/>
            <a:prstDash val="solid"/>
            <a:round/>
            <a:headEnd type="none" w="med" len="med"/>
            <a:tailEnd type="none" w="med" len="med"/>
          </a:ln>
          <a:effectLst/>
        </p:spPr>
        <p:txBody>
          <a:bodyPr wrap="none" lIns="91430" tIns="45715" rIns="91430" bIns="45715" anchor="ctr"/>
          <a:lstStyle/>
          <a:p>
            <a:pPr>
              <a:defRPr/>
            </a:pPr>
            <a:endParaRPr lang="en-US"/>
          </a:p>
        </p:txBody>
      </p:sp>
      <p:sp>
        <p:nvSpPr>
          <p:cNvPr id="63" name="Rettangolo 62"/>
          <p:cNvSpPr/>
          <p:nvPr/>
        </p:nvSpPr>
        <p:spPr bwMode="auto">
          <a:xfrm>
            <a:off x="2624138" y="2819400"/>
            <a:ext cx="406400" cy="228600"/>
          </a:xfrm>
          <a:prstGeom prst="rect">
            <a:avLst/>
          </a:prstGeom>
          <a:solidFill>
            <a:schemeClr val="accent5">
              <a:lumMod val="60000"/>
              <a:lumOff val="40000"/>
            </a:schemeClr>
          </a:solidFill>
          <a:ln w="38100" cap="flat" cmpd="sng" algn="ctr">
            <a:noFill/>
            <a:prstDash val="solid"/>
            <a:round/>
            <a:headEnd type="none" w="med" len="med"/>
            <a:tailEnd type="none" w="med" len="med"/>
          </a:ln>
          <a:effectLst/>
        </p:spPr>
        <p:txBody>
          <a:bodyPr wrap="none" lIns="91430" tIns="45715" rIns="91430" bIns="45715" anchor="ctr"/>
          <a:lstStyle/>
          <a:p>
            <a:pPr>
              <a:defRPr/>
            </a:pPr>
            <a:endParaRPr lang="en-US"/>
          </a:p>
        </p:txBody>
      </p:sp>
      <p:sp>
        <p:nvSpPr>
          <p:cNvPr id="20492" name="Rettangolo 63"/>
          <p:cNvSpPr>
            <a:spLocks noChangeArrowheads="1"/>
          </p:cNvSpPr>
          <p:nvPr/>
        </p:nvSpPr>
        <p:spPr bwMode="auto">
          <a:xfrm>
            <a:off x="3090863" y="2819400"/>
            <a:ext cx="406400" cy="228600"/>
          </a:xfrm>
          <a:prstGeom prst="rect">
            <a:avLst/>
          </a:prstGeom>
          <a:solidFill>
            <a:srgbClr val="92D050"/>
          </a:solidFill>
          <a:ln>
            <a:noFill/>
          </a:ln>
          <a:extLst>
            <a:ext uri="{91240B29-F687-4F45-9708-019B960494DF}">
              <a14:hiddenLine xmlns:a14="http://schemas.microsoft.com/office/drawing/2010/main" w="38100" algn="ctr">
                <a:solidFill>
                  <a:srgbClr val="000000"/>
                </a:solidFill>
                <a:round/>
                <a:headEnd/>
                <a:tailEnd/>
              </a14:hiddenLine>
            </a:ext>
          </a:extLst>
        </p:spPr>
        <p:txBody>
          <a:bodyPr wrap="none" lIns="91430" tIns="45715" rIns="91430" bIns="45715" anchor="ctr"/>
          <a:lstStyle/>
          <a:p>
            <a:endParaRPr lang="en-US" altLang="x-none"/>
          </a:p>
        </p:txBody>
      </p:sp>
      <p:sp>
        <p:nvSpPr>
          <p:cNvPr id="65" name="Rettangolo 64"/>
          <p:cNvSpPr/>
          <p:nvPr/>
        </p:nvSpPr>
        <p:spPr bwMode="auto">
          <a:xfrm>
            <a:off x="3556000" y="2819400"/>
            <a:ext cx="406400" cy="228600"/>
          </a:xfrm>
          <a:prstGeom prst="rect">
            <a:avLst/>
          </a:prstGeom>
          <a:solidFill>
            <a:schemeClr val="accent2">
              <a:lumMod val="60000"/>
              <a:lumOff val="40000"/>
            </a:schemeClr>
          </a:solidFill>
          <a:ln w="38100" cap="flat" cmpd="sng" algn="ctr">
            <a:noFill/>
            <a:prstDash val="solid"/>
            <a:round/>
            <a:headEnd type="none" w="med" len="med"/>
            <a:tailEnd type="none" w="med" len="med"/>
          </a:ln>
          <a:effectLst/>
        </p:spPr>
        <p:txBody>
          <a:bodyPr wrap="none" lIns="91430" tIns="45715" rIns="91430" bIns="45715" anchor="ctr"/>
          <a:lstStyle/>
          <a:p>
            <a:pPr>
              <a:defRPr/>
            </a:pPr>
            <a:endParaRPr lang="en-US"/>
          </a:p>
        </p:txBody>
      </p:sp>
      <p:sp>
        <p:nvSpPr>
          <p:cNvPr id="67" name="Rettangolo 66"/>
          <p:cNvSpPr/>
          <p:nvPr/>
        </p:nvSpPr>
        <p:spPr bwMode="auto">
          <a:xfrm>
            <a:off x="4038600" y="2819400"/>
            <a:ext cx="406400" cy="228600"/>
          </a:xfrm>
          <a:prstGeom prst="rect">
            <a:avLst/>
          </a:prstGeom>
          <a:solidFill>
            <a:schemeClr val="accent2">
              <a:lumMod val="60000"/>
              <a:lumOff val="40000"/>
            </a:schemeClr>
          </a:solidFill>
          <a:ln w="38100" cap="flat" cmpd="sng" algn="ctr">
            <a:noFill/>
            <a:prstDash val="solid"/>
            <a:round/>
            <a:headEnd type="none" w="med" len="med"/>
            <a:tailEnd type="none" w="med" len="med"/>
          </a:ln>
          <a:effectLst/>
        </p:spPr>
        <p:txBody>
          <a:bodyPr wrap="none" lIns="91430" tIns="45715" rIns="91430" bIns="45715" anchor="ctr"/>
          <a:lstStyle/>
          <a:p>
            <a:pPr>
              <a:defRPr/>
            </a:pPr>
            <a:endParaRPr lang="en-US"/>
          </a:p>
        </p:txBody>
      </p:sp>
      <p:sp>
        <p:nvSpPr>
          <p:cNvPr id="68" name="Rettangolo 67"/>
          <p:cNvSpPr/>
          <p:nvPr/>
        </p:nvSpPr>
        <p:spPr bwMode="auto">
          <a:xfrm>
            <a:off x="4503738" y="2819400"/>
            <a:ext cx="406400" cy="228600"/>
          </a:xfrm>
          <a:prstGeom prst="rect">
            <a:avLst/>
          </a:prstGeom>
          <a:solidFill>
            <a:schemeClr val="accent5">
              <a:lumMod val="60000"/>
              <a:lumOff val="40000"/>
            </a:schemeClr>
          </a:solidFill>
          <a:ln w="38100" cap="flat" cmpd="sng" algn="ctr">
            <a:noFill/>
            <a:prstDash val="solid"/>
            <a:round/>
            <a:headEnd type="none" w="med" len="med"/>
            <a:tailEnd type="none" w="med" len="med"/>
          </a:ln>
          <a:effectLst/>
        </p:spPr>
        <p:txBody>
          <a:bodyPr wrap="none" lIns="91430" tIns="45715" rIns="91430" bIns="45715" anchor="ctr"/>
          <a:lstStyle/>
          <a:p>
            <a:pPr>
              <a:defRPr/>
            </a:pPr>
            <a:endParaRPr lang="en-US"/>
          </a:p>
        </p:txBody>
      </p:sp>
      <p:sp>
        <p:nvSpPr>
          <p:cNvPr id="20496" name="Rettangolo 68"/>
          <p:cNvSpPr>
            <a:spLocks noChangeArrowheads="1"/>
          </p:cNvSpPr>
          <p:nvPr/>
        </p:nvSpPr>
        <p:spPr bwMode="auto">
          <a:xfrm>
            <a:off x="4970463" y="2819400"/>
            <a:ext cx="406400" cy="228600"/>
          </a:xfrm>
          <a:prstGeom prst="rect">
            <a:avLst/>
          </a:prstGeom>
          <a:solidFill>
            <a:srgbClr val="92D050"/>
          </a:solidFill>
          <a:ln>
            <a:noFill/>
          </a:ln>
          <a:extLst>
            <a:ext uri="{91240B29-F687-4F45-9708-019B960494DF}">
              <a14:hiddenLine xmlns:a14="http://schemas.microsoft.com/office/drawing/2010/main" w="38100" algn="ctr">
                <a:solidFill>
                  <a:srgbClr val="000000"/>
                </a:solidFill>
                <a:round/>
                <a:headEnd/>
                <a:tailEnd/>
              </a14:hiddenLine>
            </a:ext>
          </a:extLst>
        </p:spPr>
        <p:txBody>
          <a:bodyPr wrap="none" lIns="91430" tIns="45715" rIns="91430" bIns="45715" anchor="ctr"/>
          <a:lstStyle/>
          <a:p>
            <a:endParaRPr lang="en-US" altLang="x-none"/>
          </a:p>
        </p:txBody>
      </p:sp>
      <p:sp>
        <p:nvSpPr>
          <p:cNvPr id="70" name="Rettangolo 69"/>
          <p:cNvSpPr/>
          <p:nvPr/>
        </p:nvSpPr>
        <p:spPr bwMode="auto">
          <a:xfrm>
            <a:off x="5435600" y="2819400"/>
            <a:ext cx="406400" cy="228600"/>
          </a:xfrm>
          <a:prstGeom prst="rect">
            <a:avLst/>
          </a:prstGeom>
          <a:solidFill>
            <a:schemeClr val="accent5">
              <a:lumMod val="60000"/>
              <a:lumOff val="40000"/>
            </a:schemeClr>
          </a:solidFill>
          <a:ln w="38100" cap="flat" cmpd="sng" algn="ctr">
            <a:noFill/>
            <a:prstDash val="solid"/>
            <a:round/>
            <a:headEnd type="none" w="med" len="med"/>
            <a:tailEnd type="none" w="med" len="med"/>
          </a:ln>
          <a:effectLst/>
        </p:spPr>
        <p:txBody>
          <a:bodyPr wrap="none" lIns="91430" tIns="45715" rIns="91430" bIns="45715" anchor="ctr"/>
          <a:lstStyle/>
          <a:p>
            <a:pPr>
              <a:defRPr/>
            </a:pPr>
            <a:endParaRPr lang="en-US"/>
          </a:p>
        </p:txBody>
      </p:sp>
      <p:sp>
        <p:nvSpPr>
          <p:cNvPr id="71" name="Rettangolo 70"/>
          <p:cNvSpPr/>
          <p:nvPr/>
        </p:nvSpPr>
        <p:spPr bwMode="auto">
          <a:xfrm>
            <a:off x="5900738" y="2819400"/>
            <a:ext cx="406400" cy="228600"/>
          </a:xfrm>
          <a:prstGeom prst="rect">
            <a:avLst/>
          </a:prstGeom>
          <a:solidFill>
            <a:schemeClr val="accent2">
              <a:lumMod val="60000"/>
              <a:lumOff val="40000"/>
            </a:schemeClr>
          </a:solidFill>
          <a:ln w="38100" cap="flat" cmpd="sng" algn="ctr">
            <a:noFill/>
            <a:prstDash val="solid"/>
            <a:round/>
            <a:headEnd type="none" w="med" len="med"/>
            <a:tailEnd type="none" w="med" len="med"/>
          </a:ln>
          <a:effectLst/>
        </p:spPr>
        <p:txBody>
          <a:bodyPr wrap="none" lIns="91430" tIns="45715" rIns="91430" bIns="45715" anchor="ctr"/>
          <a:lstStyle/>
          <a:p>
            <a:pPr>
              <a:defRPr/>
            </a:pPr>
            <a:endParaRPr lang="en-US"/>
          </a:p>
        </p:txBody>
      </p:sp>
      <p:sp>
        <p:nvSpPr>
          <p:cNvPr id="20499" name="Rettangolo 71"/>
          <p:cNvSpPr>
            <a:spLocks noChangeArrowheads="1"/>
          </p:cNvSpPr>
          <p:nvPr/>
        </p:nvSpPr>
        <p:spPr bwMode="auto">
          <a:xfrm>
            <a:off x="6367463" y="2819400"/>
            <a:ext cx="406400" cy="228600"/>
          </a:xfrm>
          <a:prstGeom prst="rect">
            <a:avLst/>
          </a:prstGeom>
          <a:solidFill>
            <a:srgbClr val="92D050"/>
          </a:solidFill>
          <a:ln>
            <a:noFill/>
          </a:ln>
          <a:extLst>
            <a:ext uri="{91240B29-F687-4F45-9708-019B960494DF}">
              <a14:hiddenLine xmlns:a14="http://schemas.microsoft.com/office/drawing/2010/main" w="38100" algn="ctr">
                <a:solidFill>
                  <a:srgbClr val="000000"/>
                </a:solidFill>
                <a:round/>
                <a:headEnd/>
                <a:tailEnd/>
              </a14:hiddenLine>
            </a:ext>
          </a:extLst>
        </p:spPr>
        <p:txBody>
          <a:bodyPr wrap="none" lIns="91430" tIns="45715" rIns="91430" bIns="45715" anchor="ctr"/>
          <a:lstStyle/>
          <a:p>
            <a:endParaRPr lang="en-US" altLang="x-none"/>
          </a:p>
        </p:txBody>
      </p:sp>
      <p:sp>
        <p:nvSpPr>
          <p:cNvPr id="20500" name="Rettangolo 72"/>
          <p:cNvSpPr>
            <a:spLocks noChangeArrowheads="1"/>
          </p:cNvSpPr>
          <p:nvPr/>
        </p:nvSpPr>
        <p:spPr bwMode="auto">
          <a:xfrm>
            <a:off x="6832600" y="2819400"/>
            <a:ext cx="406400" cy="228600"/>
          </a:xfrm>
          <a:prstGeom prst="rect">
            <a:avLst/>
          </a:prstGeom>
          <a:solidFill>
            <a:srgbClr val="92D050"/>
          </a:solidFill>
          <a:ln>
            <a:noFill/>
          </a:ln>
          <a:extLst>
            <a:ext uri="{91240B29-F687-4F45-9708-019B960494DF}">
              <a14:hiddenLine xmlns:a14="http://schemas.microsoft.com/office/drawing/2010/main" w="38100" algn="ctr">
                <a:solidFill>
                  <a:srgbClr val="000000"/>
                </a:solidFill>
                <a:round/>
                <a:headEnd/>
                <a:tailEnd/>
              </a14:hiddenLine>
            </a:ext>
          </a:extLst>
        </p:spPr>
        <p:txBody>
          <a:bodyPr wrap="none" lIns="91430" tIns="45715" rIns="91430" bIns="45715" anchor="ctr"/>
          <a:lstStyle/>
          <a:p>
            <a:endParaRPr lang="en-US" altLang="x-none"/>
          </a:p>
        </p:txBody>
      </p:sp>
      <p:sp>
        <p:nvSpPr>
          <p:cNvPr id="20501" name="Rettangolo 73"/>
          <p:cNvSpPr>
            <a:spLocks noChangeArrowheads="1"/>
          </p:cNvSpPr>
          <p:nvPr/>
        </p:nvSpPr>
        <p:spPr bwMode="auto">
          <a:xfrm>
            <a:off x="7272338" y="2819400"/>
            <a:ext cx="406400" cy="228600"/>
          </a:xfrm>
          <a:prstGeom prst="rect">
            <a:avLst/>
          </a:prstGeom>
          <a:solidFill>
            <a:srgbClr val="92D050"/>
          </a:solidFill>
          <a:ln>
            <a:noFill/>
          </a:ln>
          <a:extLst>
            <a:ext uri="{91240B29-F687-4F45-9708-019B960494DF}">
              <a14:hiddenLine xmlns:a14="http://schemas.microsoft.com/office/drawing/2010/main" w="38100" algn="ctr">
                <a:solidFill>
                  <a:srgbClr val="000000"/>
                </a:solidFill>
                <a:round/>
                <a:headEnd/>
                <a:tailEnd/>
              </a14:hiddenLine>
            </a:ext>
          </a:extLst>
        </p:spPr>
        <p:txBody>
          <a:bodyPr wrap="none" lIns="91430" tIns="45715" rIns="91430" bIns="45715" anchor="ctr"/>
          <a:lstStyle/>
          <a:p>
            <a:endParaRPr lang="en-US" altLang="x-none"/>
          </a:p>
        </p:txBody>
      </p:sp>
      <p:sp>
        <p:nvSpPr>
          <p:cNvPr id="75" name="Rettangolo 74"/>
          <p:cNvSpPr/>
          <p:nvPr/>
        </p:nvSpPr>
        <p:spPr bwMode="auto">
          <a:xfrm>
            <a:off x="7739063" y="2819400"/>
            <a:ext cx="406400" cy="228600"/>
          </a:xfrm>
          <a:prstGeom prst="rect">
            <a:avLst/>
          </a:prstGeom>
          <a:solidFill>
            <a:schemeClr val="accent2">
              <a:lumMod val="60000"/>
              <a:lumOff val="40000"/>
            </a:schemeClr>
          </a:solidFill>
          <a:ln w="38100" cap="flat" cmpd="sng" algn="ctr">
            <a:noFill/>
            <a:prstDash val="solid"/>
            <a:round/>
            <a:headEnd type="none" w="med" len="med"/>
            <a:tailEnd type="none" w="med" len="med"/>
          </a:ln>
          <a:effectLst/>
        </p:spPr>
        <p:txBody>
          <a:bodyPr wrap="none" lIns="91430" tIns="45715" rIns="91430" bIns="45715" anchor="ctr"/>
          <a:lstStyle/>
          <a:p>
            <a:pPr>
              <a:defRPr/>
            </a:pPr>
            <a:endParaRPr lang="en-US"/>
          </a:p>
        </p:txBody>
      </p:sp>
      <p:grpSp>
        <p:nvGrpSpPr>
          <p:cNvPr id="20504" name="Gruppo 4"/>
          <p:cNvGrpSpPr>
            <a:grpSpLocks/>
          </p:cNvGrpSpPr>
          <p:nvPr/>
        </p:nvGrpSpPr>
        <p:grpSpPr bwMode="auto">
          <a:xfrm flipV="1">
            <a:off x="1947862" y="3124200"/>
            <a:ext cx="1862138" cy="304800"/>
            <a:chOff x="1430867" y="2438400"/>
            <a:chExt cx="1862668" cy="304800"/>
          </a:xfrm>
        </p:grpSpPr>
        <p:sp>
          <p:nvSpPr>
            <p:cNvPr id="20546" name="Line 28"/>
            <p:cNvSpPr>
              <a:spLocks noChangeShapeType="1"/>
            </p:cNvSpPr>
            <p:nvPr/>
          </p:nvSpPr>
          <p:spPr bwMode="auto">
            <a:xfrm>
              <a:off x="3293535" y="2438400"/>
              <a:ext cx="0" cy="304800"/>
            </a:xfrm>
            <a:prstGeom prst="line">
              <a:avLst/>
            </a:prstGeom>
            <a:noFill/>
            <a:ln w="3810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547" name="Line 29"/>
            <p:cNvSpPr>
              <a:spLocks noChangeShapeType="1"/>
            </p:cNvSpPr>
            <p:nvPr/>
          </p:nvSpPr>
          <p:spPr bwMode="auto">
            <a:xfrm>
              <a:off x="1430867" y="2438400"/>
              <a:ext cx="0" cy="304800"/>
            </a:xfrm>
            <a:prstGeom prst="line">
              <a:avLst/>
            </a:prstGeom>
            <a:noFill/>
            <a:ln w="3810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cxnSp>
          <p:nvCxnSpPr>
            <p:cNvPr id="20548" name="Connettore 1 3"/>
            <p:cNvCxnSpPr>
              <a:cxnSpLocks noChangeShapeType="1"/>
              <a:stCxn id="20547" idx="0"/>
              <a:endCxn id="20546" idx="0"/>
            </p:cNvCxnSpPr>
            <p:nvPr/>
          </p:nvCxnSpPr>
          <p:spPr bwMode="auto">
            <a:xfrm>
              <a:off x="1430867" y="2438400"/>
              <a:ext cx="1862668" cy="0"/>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20505" name="CasellaDiTesto 5"/>
          <p:cNvSpPr txBox="1">
            <a:spLocks noChangeArrowheads="1"/>
          </p:cNvSpPr>
          <p:nvPr/>
        </p:nvSpPr>
        <p:spPr bwMode="auto">
          <a:xfrm>
            <a:off x="685009" y="3516313"/>
            <a:ext cx="3278442" cy="369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0" tIns="45715" rIns="91430" bIns="45715">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eaLnBrk="1" hangingPunct="1"/>
            <a:r>
              <a:rPr lang="en-US" altLang="x-none" dirty="0">
                <a:solidFill>
                  <a:schemeClr val="accent2"/>
                </a:solidFill>
              </a:rPr>
              <a:t>Lag time </a:t>
            </a:r>
            <a:r>
              <a:rPr lang="el-GR" altLang="x-none" dirty="0">
                <a:solidFill>
                  <a:schemeClr val="accent2"/>
                </a:solidFill>
                <a:latin typeface="Times New Roman" pitchFamily="18" charset="0"/>
                <a:cs typeface="Times New Roman" pitchFamily="18" charset="0"/>
              </a:rPr>
              <a:t>τ</a:t>
            </a:r>
            <a:r>
              <a:rPr lang="en-US" altLang="x-none" dirty="0">
                <a:solidFill>
                  <a:schemeClr val="accent2"/>
                </a:solidFill>
              </a:rPr>
              <a:t> (here: 4 time units) </a:t>
            </a:r>
          </a:p>
        </p:txBody>
      </p:sp>
      <p:sp>
        <p:nvSpPr>
          <p:cNvPr id="20506" name="CasellaDiTesto 88"/>
          <p:cNvSpPr txBox="1">
            <a:spLocks noChangeArrowheads="1"/>
          </p:cNvSpPr>
          <p:nvPr/>
        </p:nvSpPr>
        <p:spPr bwMode="auto">
          <a:xfrm>
            <a:off x="3657390" y="3124200"/>
            <a:ext cx="505246" cy="369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0" tIns="45715" rIns="91430" bIns="45715">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eaLnBrk="1" hangingPunct="1"/>
            <a:r>
              <a:rPr lang="en-US" altLang="x-none">
                <a:solidFill>
                  <a:schemeClr val="accent2"/>
                </a:solidFill>
              </a:rPr>
              <a:t>. . .</a:t>
            </a:r>
          </a:p>
        </p:txBody>
      </p:sp>
      <p:grpSp>
        <p:nvGrpSpPr>
          <p:cNvPr id="20507" name="Gruppo 9"/>
          <p:cNvGrpSpPr>
            <a:grpSpLocks/>
          </p:cNvGrpSpPr>
          <p:nvPr/>
        </p:nvGrpSpPr>
        <p:grpSpPr bwMode="auto">
          <a:xfrm>
            <a:off x="838200" y="4506914"/>
            <a:ext cx="3276600" cy="1665287"/>
            <a:chOff x="838200" y="4507468"/>
            <a:chExt cx="3276600" cy="1664732"/>
          </a:xfrm>
        </p:grpSpPr>
        <p:sp>
          <p:nvSpPr>
            <p:cNvPr id="91" name="Rettangolo 90"/>
            <p:cNvSpPr/>
            <p:nvPr/>
          </p:nvSpPr>
          <p:spPr bwMode="auto">
            <a:xfrm>
              <a:off x="1900238" y="5181930"/>
              <a:ext cx="406400" cy="228524"/>
            </a:xfrm>
            <a:prstGeom prst="rect">
              <a:avLst/>
            </a:prstGeom>
            <a:solidFill>
              <a:schemeClr val="accent2">
                <a:lumMod val="60000"/>
                <a:lumOff val="40000"/>
              </a:schemeClr>
            </a:solidFill>
            <a:ln w="38100" cap="flat" cmpd="sng" algn="ctr">
              <a:noFill/>
              <a:prstDash val="solid"/>
              <a:round/>
              <a:headEnd type="none" w="med" len="med"/>
              <a:tailEnd type="none" w="med" len="med"/>
            </a:ln>
            <a:effectLst/>
          </p:spPr>
          <p:txBody>
            <a:bodyPr wrap="none" anchor="ctr"/>
            <a:lstStyle/>
            <a:p>
              <a:pPr>
                <a:defRPr/>
              </a:pPr>
              <a:endParaRPr lang="en-US"/>
            </a:p>
          </p:txBody>
        </p:sp>
        <p:sp>
          <p:nvSpPr>
            <p:cNvPr id="20539" name="Rettangolo 91"/>
            <p:cNvSpPr>
              <a:spLocks noChangeArrowheads="1"/>
            </p:cNvSpPr>
            <p:nvPr/>
          </p:nvSpPr>
          <p:spPr bwMode="auto">
            <a:xfrm>
              <a:off x="1905000" y="5562600"/>
              <a:ext cx="406400" cy="228600"/>
            </a:xfrm>
            <a:prstGeom prst="rect">
              <a:avLst/>
            </a:prstGeom>
            <a:solidFill>
              <a:srgbClr val="92D050"/>
            </a:solidFill>
            <a:ln>
              <a:noFill/>
            </a:ln>
            <a:extLst>
              <a:ext uri="{91240B29-F687-4F45-9708-019B960494DF}">
                <a14:hiddenLine xmlns:a14="http://schemas.microsoft.com/office/drawing/2010/main" w="38100" algn="ctr">
                  <a:solidFill>
                    <a:srgbClr val="000000"/>
                  </a:solidFill>
                  <a:round/>
                  <a:headEnd/>
                  <a:tailEnd/>
                </a14:hiddenLine>
              </a:ext>
            </a:extLst>
          </p:spPr>
          <p:txBody>
            <a:bodyPr wrap="none" anchor="ctr"/>
            <a:lstStyle/>
            <a:p>
              <a:endParaRPr lang="en-US" altLang="x-none"/>
            </a:p>
          </p:txBody>
        </p:sp>
        <p:sp>
          <p:nvSpPr>
            <p:cNvPr id="93" name="Rettangolo 92"/>
            <p:cNvSpPr/>
            <p:nvPr/>
          </p:nvSpPr>
          <p:spPr bwMode="auto">
            <a:xfrm>
              <a:off x="1905000" y="5943676"/>
              <a:ext cx="406400" cy="228524"/>
            </a:xfrm>
            <a:prstGeom prst="rect">
              <a:avLst/>
            </a:prstGeom>
            <a:solidFill>
              <a:schemeClr val="accent5">
                <a:lumMod val="60000"/>
                <a:lumOff val="40000"/>
              </a:schemeClr>
            </a:solidFill>
            <a:ln w="38100" cap="flat" cmpd="sng" algn="ctr">
              <a:noFill/>
              <a:prstDash val="solid"/>
              <a:round/>
              <a:headEnd type="none" w="med" len="med"/>
              <a:tailEnd type="none" w="med" len="med"/>
            </a:ln>
            <a:effectLst/>
          </p:spPr>
          <p:txBody>
            <a:bodyPr wrap="none" anchor="ctr"/>
            <a:lstStyle/>
            <a:p>
              <a:pPr>
                <a:defRPr/>
              </a:pPr>
              <a:endParaRPr lang="en-US"/>
            </a:p>
          </p:txBody>
        </p:sp>
        <p:sp>
          <p:nvSpPr>
            <p:cNvPr id="20541" name="Text Box 21"/>
            <p:cNvSpPr txBox="1">
              <a:spLocks noChangeArrowheads="1"/>
            </p:cNvSpPr>
            <p:nvPr/>
          </p:nvSpPr>
          <p:spPr bwMode="auto">
            <a:xfrm>
              <a:off x="838200" y="5498068"/>
              <a:ext cx="990600" cy="3692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rgbClr val="CC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algn="r" eaLnBrk="1" hangingPunct="1">
                <a:spcBef>
                  <a:spcPct val="50000"/>
                </a:spcBef>
              </a:pPr>
              <a:r>
                <a:rPr lang="en-US" altLang="x-none"/>
                <a:t>From</a:t>
              </a:r>
            </a:p>
          </p:txBody>
        </p:sp>
        <p:sp>
          <p:nvSpPr>
            <p:cNvPr id="95" name="Rettangolo 94"/>
            <p:cNvSpPr/>
            <p:nvPr/>
          </p:nvSpPr>
          <p:spPr bwMode="auto">
            <a:xfrm>
              <a:off x="2514600" y="4877232"/>
              <a:ext cx="406400" cy="228524"/>
            </a:xfrm>
            <a:prstGeom prst="rect">
              <a:avLst/>
            </a:prstGeom>
            <a:solidFill>
              <a:schemeClr val="accent2">
                <a:lumMod val="60000"/>
                <a:lumOff val="40000"/>
              </a:schemeClr>
            </a:solidFill>
            <a:ln w="38100" cap="flat" cmpd="sng" algn="ctr">
              <a:noFill/>
              <a:prstDash val="solid"/>
              <a:round/>
              <a:headEnd type="none" w="med" len="med"/>
              <a:tailEnd type="none" w="med" len="med"/>
            </a:ln>
            <a:effectLst/>
          </p:spPr>
          <p:txBody>
            <a:bodyPr wrap="none" anchor="ctr"/>
            <a:lstStyle/>
            <a:p>
              <a:pPr>
                <a:defRPr/>
              </a:pPr>
              <a:endParaRPr lang="en-US"/>
            </a:p>
          </p:txBody>
        </p:sp>
        <p:sp>
          <p:nvSpPr>
            <p:cNvPr id="20543" name="Rettangolo 95"/>
            <p:cNvSpPr>
              <a:spLocks noChangeArrowheads="1"/>
            </p:cNvSpPr>
            <p:nvPr/>
          </p:nvSpPr>
          <p:spPr bwMode="auto">
            <a:xfrm>
              <a:off x="3124200" y="4876800"/>
              <a:ext cx="406400" cy="228600"/>
            </a:xfrm>
            <a:prstGeom prst="rect">
              <a:avLst/>
            </a:prstGeom>
            <a:solidFill>
              <a:srgbClr val="92D050"/>
            </a:solidFill>
            <a:ln>
              <a:noFill/>
            </a:ln>
            <a:extLst>
              <a:ext uri="{91240B29-F687-4F45-9708-019B960494DF}">
                <a14:hiddenLine xmlns:a14="http://schemas.microsoft.com/office/drawing/2010/main" w="38100" algn="ctr">
                  <a:solidFill>
                    <a:srgbClr val="000000"/>
                  </a:solidFill>
                  <a:round/>
                  <a:headEnd/>
                  <a:tailEnd/>
                </a14:hiddenLine>
              </a:ext>
            </a:extLst>
          </p:spPr>
          <p:txBody>
            <a:bodyPr wrap="none" anchor="ctr"/>
            <a:lstStyle/>
            <a:p>
              <a:endParaRPr lang="en-US" altLang="x-none"/>
            </a:p>
          </p:txBody>
        </p:sp>
        <p:sp>
          <p:nvSpPr>
            <p:cNvPr id="97" name="Rettangolo 96"/>
            <p:cNvSpPr/>
            <p:nvPr/>
          </p:nvSpPr>
          <p:spPr bwMode="auto">
            <a:xfrm>
              <a:off x="3708400" y="4877232"/>
              <a:ext cx="406400" cy="228524"/>
            </a:xfrm>
            <a:prstGeom prst="rect">
              <a:avLst/>
            </a:prstGeom>
            <a:solidFill>
              <a:schemeClr val="accent5">
                <a:lumMod val="60000"/>
                <a:lumOff val="40000"/>
              </a:schemeClr>
            </a:solidFill>
            <a:ln w="38100" cap="flat" cmpd="sng" algn="ctr">
              <a:noFill/>
              <a:prstDash val="solid"/>
              <a:round/>
              <a:headEnd type="none" w="med" len="med"/>
              <a:tailEnd type="none" w="med" len="med"/>
            </a:ln>
            <a:effectLst/>
          </p:spPr>
          <p:txBody>
            <a:bodyPr wrap="none" anchor="ctr"/>
            <a:lstStyle/>
            <a:p>
              <a:pPr>
                <a:defRPr/>
              </a:pPr>
              <a:endParaRPr lang="en-US"/>
            </a:p>
          </p:txBody>
        </p:sp>
        <p:sp>
          <p:nvSpPr>
            <p:cNvPr id="20545" name="Text Box 21"/>
            <p:cNvSpPr txBox="1">
              <a:spLocks noChangeArrowheads="1"/>
            </p:cNvSpPr>
            <p:nvPr/>
          </p:nvSpPr>
          <p:spPr bwMode="auto">
            <a:xfrm>
              <a:off x="2819400" y="4507468"/>
              <a:ext cx="990600" cy="3692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rgbClr val="CC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altLang="x-none"/>
                <a:t>To</a:t>
              </a:r>
            </a:p>
          </p:txBody>
        </p:sp>
      </p:grpSp>
      <p:graphicFrame>
        <p:nvGraphicFramePr>
          <p:cNvPr id="8" name="Tabella 7"/>
          <p:cNvGraphicFramePr>
            <a:graphicFrameLocks noGrp="1"/>
          </p:cNvGraphicFramePr>
          <p:nvPr>
            <p:extLst>
              <p:ext uri="{D42A27DB-BD31-4B8C-83A1-F6EECF244321}">
                <p14:modId xmlns:p14="http://schemas.microsoft.com/office/powerpoint/2010/main" val="69818327"/>
              </p:ext>
            </p:extLst>
          </p:nvPr>
        </p:nvGraphicFramePr>
        <p:xfrm>
          <a:off x="2387601" y="5105400"/>
          <a:ext cx="1879599" cy="1103706"/>
        </p:xfrm>
        <a:graphic>
          <a:graphicData uri="http://schemas.openxmlformats.org/drawingml/2006/table">
            <a:tbl>
              <a:tblPr bandRow="1">
                <a:tableStyleId>{91EBBBCC-DAD2-459C-BE2E-F6DE35CF9A28}</a:tableStyleId>
              </a:tblPr>
              <a:tblGrid>
                <a:gridCol w="626533">
                  <a:extLst>
                    <a:ext uri="{9D8B030D-6E8A-4147-A177-3AD203B41FA5}">
                      <a16:colId xmlns:a16="http://schemas.microsoft.com/office/drawing/2014/main" val="20000"/>
                    </a:ext>
                  </a:extLst>
                </a:gridCol>
                <a:gridCol w="626533">
                  <a:extLst>
                    <a:ext uri="{9D8B030D-6E8A-4147-A177-3AD203B41FA5}">
                      <a16:colId xmlns:a16="http://schemas.microsoft.com/office/drawing/2014/main" val="20001"/>
                    </a:ext>
                  </a:extLst>
                </a:gridCol>
                <a:gridCol w="626533">
                  <a:extLst>
                    <a:ext uri="{9D8B030D-6E8A-4147-A177-3AD203B41FA5}">
                      <a16:colId xmlns:a16="http://schemas.microsoft.com/office/drawing/2014/main" val="20002"/>
                    </a:ext>
                  </a:extLst>
                </a:gridCol>
              </a:tblGrid>
              <a:tr h="367902">
                <a:tc>
                  <a:txBody>
                    <a:bodyPr/>
                    <a:lstStyle/>
                    <a:p>
                      <a:pPr algn="ctr"/>
                      <a:r>
                        <a:rPr lang="en-US" sz="1800" dirty="0"/>
                        <a:t>0</a:t>
                      </a:r>
                    </a:p>
                  </a:txBody>
                  <a:tcPr marT="45697" marB="45697"/>
                </a:tc>
                <a:tc>
                  <a:txBody>
                    <a:bodyPr/>
                    <a:lstStyle/>
                    <a:p>
                      <a:pPr algn="ctr"/>
                      <a:r>
                        <a:rPr lang="en-US" sz="1800" dirty="0"/>
                        <a:t>0</a:t>
                      </a:r>
                    </a:p>
                  </a:txBody>
                  <a:tcPr marT="45697" marB="45697"/>
                </a:tc>
                <a:tc>
                  <a:txBody>
                    <a:bodyPr/>
                    <a:lstStyle/>
                    <a:p>
                      <a:pPr algn="ctr"/>
                      <a:r>
                        <a:rPr lang="en-US" sz="1800" dirty="0"/>
                        <a:t>1</a:t>
                      </a:r>
                    </a:p>
                  </a:txBody>
                  <a:tcPr marT="45697" marB="45697"/>
                </a:tc>
                <a:extLst>
                  <a:ext uri="{0D108BD9-81ED-4DB2-BD59-A6C34878D82A}">
                    <a16:rowId xmlns:a16="http://schemas.microsoft.com/office/drawing/2014/main" val="10000"/>
                  </a:ext>
                </a:extLst>
              </a:tr>
              <a:tr h="367902">
                <a:tc>
                  <a:txBody>
                    <a:bodyPr/>
                    <a:lstStyle/>
                    <a:p>
                      <a:pPr algn="ctr"/>
                      <a:r>
                        <a:rPr lang="en-US" sz="1800" dirty="0"/>
                        <a:t>0</a:t>
                      </a:r>
                    </a:p>
                  </a:txBody>
                  <a:tcPr marT="45697" marB="45697"/>
                </a:tc>
                <a:tc>
                  <a:txBody>
                    <a:bodyPr/>
                    <a:lstStyle/>
                    <a:p>
                      <a:pPr algn="ctr"/>
                      <a:r>
                        <a:rPr lang="en-US" sz="1800" dirty="0"/>
                        <a:t>1</a:t>
                      </a:r>
                    </a:p>
                  </a:txBody>
                  <a:tcPr marT="45697" marB="45697"/>
                </a:tc>
                <a:tc>
                  <a:txBody>
                    <a:bodyPr/>
                    <a:lstStyle/>
                    <a:p>
                      <a:pPr algn="ctr"/>
                      <a:r>
                        <a:rPr lang="en-US" sz="1800" dirty="0"/>
                        <a:t>0</a:t>
                      </a:r>
                    </a:p>
                  </a:txBody>
                  <a:tcPr marT="45697" marB="45697"/>
                </a:tc>
                <a:extLst>
                  <a:ext uri="{0D108BD9-81ED-4DB2-BD59-A6C34878D82A}">
                    <a16:rowId xmlns:a16="http://schemas.microsoft.com/office/drawing/2014/main" val="10001"/>
                  </a:ext>
                </a:extLst>
              </a:tr>
              <a:tr h="367902">
                <a:tc>
                  <a:txBody>
                    <a:bodyPr/>
                    <a:lstStyle/>
                    <a:p>
                      <a:pPr algn="ctr"/>
                      <a:r>
                        <a:rPr lang="en-US" sz="1800" dirty="0"/>
                        <a:t>0</a:t>
                      </a:r>
                    </a:p>
                  </a:txBody>
                  <a:tcPr marT="45697" marB="45697"/>
                </a:tc>
                <a:tc>
                  <a:txBody>
                    <a:bodyPr/>
                    <a:lstStyle/>
                    <a:p>
                      <a:pPr algn="ctr"/>
                      <a:r>
                        <a:rPr lang="en-US" sz="1800" dirty="0"/>
                        <a:t>0</a:t>
                      </a:r>
                    </a:p>
                  </a:txBody>
                  <a:tcPr marT="45697" marB="45697"/>
                </a:tc>
                <a:tc>
                  <a:txBody>
                    <a:bodyPr/>
                    <a:lstStyle/>
                    <a:p>
                      <a:pPr algn="ctr"/>
                      <a:r>
                        <a:rPr lang="en-US" sz="1800" dirty="0"/>
                        <a:t>0</a:t>
                      </a:r>
                    </a:p>
                  </a:txBody>
                  <a:tcPr marT="45697" marB="45697"/>
                </a:tc>
                <a:extLst>
                  <a:ext uri="{0D108BD9-81ED-4DB2-BD59-A6C34878D82A}">
                    <a16:rowId xmlns:a16="http://schemas.microsoft.com/office/drawing/2014/main" val="10002"/>
                  </a:ext>
                </a:extLst>
              </a:tr>
            </a:tbl>
          </a:graphicData>
        </a:graphic>
      </p:graphicFrame>
      <p:sp>
        <p:nvSpPr>
          <p:cNvPr id="20518" name="Freccia a destra 8"/>
          <p:cNvSpPr>
            <a:spLocks noChangeArrowheads="1"/>
          </p:cNvSpPr>
          <p:nvPr/>
        </p:nvSpPr>
        <p:spPr bwMode="auto">
          <a:xfrm>
            <a:off x="4572001" y="5497513"/>
            <a:ext cx="601663" cy="293687"/>
          </a:xfrm>
          <a:prstGeom prst="rightArrow">
            <a:avLst>
              <a:gd name="adj1" fmla="val 50000"/>
              <a:gd name="adj2" fmla="val 49945"/>
            </a:avLst>
          </a:prstGeom>
          <a:noFill/>
          <a:ln w="38100" algn="ctr">
            <a:solidFill>
              <a:srgbClr val="CC0066"/>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0" tIns="45715" rIns="91430" bIns="45715" anchor="ctr"/>
          <a:lstStyle/>
          <a:p>
            <a:endParaRPr lang="en-US" altLang="x-none"/>
          </a:p>
        </p:txBody>
      </p:sp>
      <p:grpSp>
        <p:nvGrpSpPr>
          <p:cNvPr id="20519" name="Gruppo 101"/>
          <p:cNvGrpSpPr>
            <a:grpSpLocks/>
          </p:cNvGrpSpPr>
          <p:nvPr/>
        </p:nvGrpSpPr>
        <p:grpSpPr bwMode="auto">
          <a:xfrm>
            <a:off x="4953000" y="4419600"/>
            <a:ext cx="3276600" cy="1665288"/>
            <a:chOff x="838200" y="4507468"/>
            <a:chExt cx="3276600" cy="1664732"/>
          </a:xfrm>
        </p:grpSpPr>
        <p:sp>
          <p:nvSpPr>
            <p:cNvPr id="103" name="Rettangolo 102"/>
            <p:cNvSpPr/>
            <p:nvPr/>
          </p:nvSpPr>
          <p:spPr bwMode="auto">
            <a:xfrm>
              <a:off x="1900238" y="5181931"/>
              <a:ext cx="406400" cy="228524"/>
            </a:xfrm>
            <a:prstGeom prst="rect">
              <a:avLst/>
            </a:prstGeom>
            <a:solidFill>
              <a:schemeClr val="accent2">
                <a:lumMod val="60000"/>
                <a:lumOff val="40000"/>
              </a:schemeClr>
            </a:solidFill>
            <a:ln w="38100" cap="flat" cmpd="sng" algn="ctr">
              <a:noFill/>
              <a:prstDash val="solid"/>
              <a:round/>
              <a:headEnd type="none" w="med" len="med"/>
              <a:tailEnd type="none" w="med" len="med"/>
            </a:ln>
            <a:effectLst/>
          </p:spPr>
          <p:txBody>
            <a:bodyPr wrap="none" anchor="ctr"/>
            <a:lstStyle/>
            <a:p>
              <a:pPr>
                <a:defRPr/>
              </a:pPr>
              <a:endParaRPr lang="en-US"/>
            </a:p>
          </p:txBody>
        </p:sp>
        <p:sp>
          <p:nvSpPr>
            <p:cNvPr id="20531" name="Rettangolo 103"/>
            <p:cNvSpPr>
              <a:spLocks noChangeArrowheads="1"/>
            </p:cNvSpPr>
            <p:nvPr/>
          </p:nvSpPr>
          <p:spPr bwMode="auto">
            <a:xfrm>
              <a:off x="1905000" y="5562600"/>
              <a:ext cx="406400" cy="228600"/>
            </a:xfrm>
            <a:prstGeom prst="rect">
              <a:avLst/>
            </a:prstGeom>
            <a:solidFill>
              <a:srgbClr val="92D050"/>
            </a:solidFill>
            <a:ln>
              <a:noFill/>
            </a:ln>
            <a:extLst>
              <a:ext uri="{91240B29-F687-4F45-9708-019B960494DF}">
                <a14:hiddenLine xmlns:a14="http://schemas.microsoft.com/office/drawing/2010/main" w="38100" algn="ctr">
                  <a:solidFill>
                    <a:srgbClr val="000000"/>
                  </a:solidFill>
                  <a:round/>
                  <a:headEnd/>
                  <a:tailEnd/>
                </a14:hiddenLine>
              </a:ext>
            </a:extLst>
          </p:spPr>
          <p:txBody>
            <a:bodyPr wrap="none" anchor="ctr"/>
            <a:lstStyle/>
            <a:p>
              <a:endParaRPr lang="en-US" altLang="x-none"/>
            </a:p>
          </p:txBody>
        </p:sp>
        <p:sp>
          <p:nvSpPr>
            <p:cNvPr id="105" name="Rettangolo 104"/>
            <p:cNvSpPr/>
            <p:nvPr/>
          </p:nvSpPr>
          <p:spPr bwMode="auto">
            <a:xfrm>
              <a:off x="1905000" y="5943676"/>
              <a:ext cx="406400" cy="228524"/>
            </a:xfrm>
            <a:prstGeom prst="rect">
              <a:avLst/>
            </a:prstGeom>
            <a:solidFill>
              <a:schemeClr val="accent5">
                <a:lumMod val="60000"/>
                <a:lumOff val="40000"/>
              </a:schemeClr>
            </a:solidFill>
            <a:ln w="38100" cap="flat" cmpd="sng" algn="ctr">
              <a:noFill/>
              <a:prstDash val="solid"/>
              <a:round/>
              <a:headEnd type="none" w="med" len="med"/>
              <a:tailEnd type="none" w="med" len="med"/>
            </a:ln>
            <a:effectLst/>
          </p:spPr>
          <p:txBody>
            <a:bodyPr wrap="none" anchor="ctr"/>
            <a:lstStyle/>
            <a:p>
              <a:pPr>
                <a:defRPr/>
              </a:pPr>
              <a:endParaRPr lang="en-US"/>
            </a:p>
          </p:txBody>
        </p:sp>
        <p:sp>
          <p:nvSpPr>
            <p:cNvPr id="20533" name="Text Box 21"/>
            <p:cNvSpPr txBox="1">
              <a:spLocks noChangeArrowheads="1"/>
            </p:cNvSpPr>
            <p:nvPr/>
          </p:nvSpPr>
          <p:spPr bwMode="auto">
            <a:xfrm>
              <a:off x="838200" y="5498068"/>
              <a:ext cx="990600" cy="3692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rgbClr val="CC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algn="r" eaLnBrk="1" hangingPunct="1">
                <a:spcBef>
                  <a:spcPct val="50000"/>
                </a:spcBef>
              </a:pPr>
              <a:r>
                <a:rPr lang="en-US" altLang="x-none"/>
                <a:t>From</a:t>
              </a:r>
            </a:p>
          </p:txBody>
        </p:sp>
        <p:sp>
          <p:nvSpPr>
            <p:cNvPr id="107" name="Rettangolo 106"/>
            <p:cNvSpPr/>
            <p:nvPr/>
          </p:nvSpPr>
          <p:spPr bwMode="auto">
            <a:xfrm>
              <a:off x="2514600" y="4877233"/>
              <a:ext cx="406400" cy="228524"/>
            </a:xfrm>
            <a:prstGeom prst="rect">
              <a:avLst/>
            </a:prstGeom>
            <a:solidFill>
              <a:schemeClr val="accent2">
                <a:lumMod val="60000"/>
                <a:lumOff val="40000"/>
              </a:schemeClr>
            </a:solidFill>
            <a:ln w="38100" cap="flat" cmpd="sng" algn="ctr">
              <a:noFill/>
              <a:prstDash val="solid"/>
              <a:round/>
              <a:headEnd type="none" w="med" len="med"/>
              <a:tailEnd type="none" w="med" len="med"/>
            </a:ln>
            <a:effectLst/>
          </p:spPr>
          <p:txBody>
            <a:bodyPr wrap="none" anchor="ctr"/>
            <a:lstStyle/>
            <a:p>
              <a:pPr>
                <a:defRPr/>
              </a:pPr>
              <a:endParaRPr lang="en-US"/>
            </a:p>
          </p:txBody>
        </p:sp>
        <p:sp>
          <p:nvSpPr>
            <p:cNvPr id="20535" name="Rettangolo 107"/>
            <p:cNvSpPr>
              <a:spLocks noChangeArrowheads="1"/>
            </p:cNvSpPr>
            <p:nvPr/>
          </p:nvSpPr>
          <p:spPr bwMode="auto">
            <a:xfrm>
              <a:off x="3124200" y="4876800"/>
              <a:ext cx="406400" cy="228600"/>
            </a:xfrm>
            <a:prstGeom prst="rect">
              <a:avLst/>
            </a:prstGeom>
            <a:solidFill>
              <a:srgbClr val="92D050"/>
            </a:solidFill>
            <a:ln>
              <a:noFill/>
            </a:ln>
            <a:extLst>
              <a:ext uri="{91240B29-F687-4F45-9708-019B960494DF}">
                <a14:hiddenLine xmlns:a14="http://schemas.microsoft.com/office/drawing/2010/main" w="38100" algn="ctr">
                  <a:solidFill>
                    <a:srgbClr val="000000"/>
                  </a:solidFill>
                  <a:round/>
                  <a:headEnd/>
                  <a:tailEnd/>
                </a14:hiddenLine>
              </a:ext>
            </a:extLst>
          </p:spPr>
          <p:txBody>
            <a:bodyPr wrap="none" anchor="ctr"/>
            <a:lstStyle/>
            <a:p>
              <a:endParaRPr lang="en-US" altLang="x-none"/>
            </a:p>
          </p:txBody>
        </p:sp>
        <p:sp>
          <p:nvSpPr>
            <p:cNvPr id="109" name="Rettangolo 108"/>
            <p:cNvSpPr/>
            <p:nvPr/>
          </p:nvSpPr>
          <p:spPr bwMode="auto">
            <a:xfrm>
              <a:off x="3708400" y="4877233"/>
              <a:ext cx="406400" cy="228524"/>
            </a:xfrm>
            <a:prstGeom prst="rect">
              <a:avLst/>
            </a:prstGeom>
            <a:solidFill>
              <a:schemeClr val="accent5">
                <a:lumMod val="60000"/>
                <a:lumOff val="40000"/>
              </a:schemeClr>
            </a:solidFill>
            <a:ln w="38100" cap="flat" cmpd="sng" algn="ctr">
              <a:noFill/>
              <a:prstDash val="solid"/>
              <a:round/>
              <a:headEnd type="none" w="med" len="med"/>
              <a:tailEnd type="none" w="med" len="med"/>
            </a:ln>
            <a:effectLst/>
          </p:spPr>
          <p:txBody>
            <a:bodyPr wrap="none" anchor="ctr"/>
            <a:lstStyle/>
            <a:p>
              <a:pPr>
                <a:defRPr/>
              </a:pPr>
              <a:endParaRPr lang="en-US"/>
            </a:p>
          </p:txBody>
        </p:sp>
        <p:sp>
          <p:nvSpPr>
            <p:cNvPr id="20537" name="Text Box 21"/>
            <p:cNvSpPr txBox="1">
              <a:spLocks noChangeArrowheads="1"/>
            </p:cNvSpPr>
            <p:nvPr/>
          </p:nvSpPr>
          <p:spPr bwMode="auto">
            <a:xfrm>
              <a:off x="2819400" y="4507468"/>
              <a:ext cx="990600" cy="3692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rgbClr val="CC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altLang="x-none"/>
                <a:t>To</a:t>
              </a:r>
            </a:p>
          </p:txBody>
        </p:sp>
      </p:grpSp>
      <p:graphicFrame>
        <p:nvGraphicFramePr>
          <p:cNvPr id="111" name="Tabella 110"/>
          <p:cNvGraphicFramePr>
            <a:graphicFrameLocks noGrp="1"/>
          </p:cNvGraphicFramePr>
          <p:nvPr>
            <p:extLst>
              <p:ext uri="{D42A27DB-BD31-4B8C-83A1-F6EECF244321}">
                <p14:modId xmlns:p14="http://schemas.microsoft.com/office/powerpoint/2010/main" val="3395890231"/>
              </p:ext>
            </p:extLst>
          </p:nvPr>
        </p:nvGraphicFramePr>
        <p:xfrm>
          <a:off x="6502401" y="5018088"/>
          <a:ext cx="1879599" cy="1103706"/>
        </p:xfrm>
        <a:graphic>
          <a:graphicData uri="http://schemas.openxmlformats.org/drawingml/2006/table">
            <a:tbl>
              <a:tblPr bandRow="1">
                <a:tableStyleId>{91EBBBCC-DAD2-459C-BE2E-F6DE35CF9A28}</a:tableStyleId>
              </a:tblPr>
              <a:tblGrid>
                <a:gridCol w="626533">
                  <a:extLst>
                    <a:ext uri="{9D8B030D-6E8A-4147-A177-3AD203B41FA5}">
                      <a16:colId xmlns:a16="http://schemas.microsoft.com/office/drawing/2014/main" val="20000"/>
                    </a:ext>
                  </a:extLst>
                </a:gridCol>
                <a:gridCol w="626533">
                  <a:extLst>
                    <a:ext uri="{9D8B030D-6E8A-4147-A177-3AD203B41FA5}">
                      <a16:colId xmlns:a16="http://schemas.microsoft.com/office/drawing/2014/main" val="20001"/>
                    </a:ext>
                  </a:extLst>
                </a:gridCol>
                <a:gridCol w="626533">
                  <a:extLst>
                    <a:ext uri="{9D8B030D-6E8A-4147-A177-3AD203B41FA5}">
                      <a16:colId xmlns:a16="http://schemas.microsoft.com/office/drawing/2014/main" val="20002"/>
                    </a:ext>
                  </a:extLst>
                </a:gridCol>
              </a:tblGrid>
              <a:tr h="367902">
                <a:tc>
                  <a:txBody>
                    <a:bodyPr/>
                    <a:lstStyle/>
                    <a:p>
                      <a:pPr algn="ctr"/>
                      <a:r>
                        <a:rPr lang="en-US" sz="1800" dirty="0"/>
                        <a:t>0</a:t>
                      </a:r>
                    </a:p>
                  </a:txBody>
                  <a:tcPr marT="45697" marB="45697"/>
                </a:tc>
                <a:tc>
                  <a:txBody>
                    <a:bodyPr/>
                    <a:lstStyle/>
                    <a:p>
                      <a:pPr algn="ctr"/>
                      <a:r>
                        <a:rPr lang="en-US" sz="1800" dirty="0"/>
                        <a:t>0</a:t>
                      </a:r>
                    </a:p>
                  </a:txBody>
                  <a:tcPr marT="45697" marB="45697"/>
                </a:tc>
                <a:tc>
                  <a:txBody>
                    <a:bodyPr/>
                    <a:lstStyle/>
                    <a:p>
                      <a:pPr algn="ctr"/>
                      <a:r>
                        <a:rPr lang="en-US" sz="1800" dirty="0"/>
                        <a:t>1</a:t>
                      </a:r>
                    </a:p>
                  </a:txBody>
                  <a:tcPr marT="45697" marB="45697"/>
                </a:tc>
                <a:extLst>
                  <a:ext uri="{0D108BD9-81ED-4DB2-BD59-A6C34878D82A}">
                    <a16:rowId xmlns:a16="http://schemas.microsoft.com/office/drawing/2014/main" val="10000"/>
                  </a:ext>
                </a:extLst>
              </a:tr>
              <a:tr h="367902">
                <a:tc>
                  <a:txBody>
                    <a:bodyPr/>
                    <a:lstStyle/>
                    <a:p>
                      <a:pPr algn="ctr"/>
                      <a:r>
                        <a:rPr lang="en-US" sz="1800" dirty="0"/>
                        <a:t>0</a:t>
                      </a:r>
                    </a:p>
                  </a:txBody>
                  <a:tcPr marT="45697" marB="45697"/>
                </a:tc>
                <a:tc>
                  <a:txBody>
                    <a:bodyPr/>
                    <a:lstStyle/>
                    <a:p>
                      <a:pPr algn="ctr"/>
                      <a:r>
                        <a:rPr lang="en-US" sz="1800" dirty="0"/>
                        <a:t>1</a:t>
                      </a:r>
                    </a:p>
                  </a:txBody>
                  <a:tcPr marT="45697" marB="45697"/>
                </a:tc>
                <a:tc>
                  <a:txBody>
                    <a:bodyPr/>
                    <a:lstStyle/>
                    <a:p>
                      <a:pPr algn="ctr"/>
                      <a:r>
                        <a:rPr lang="en-US" sz="1800" dirty="0"/>
                        <a:t>0</a:t>
                      </a:r>
                    </a:p>
                  </a:txBody>
                  <a:tcPr marT="45697" marB="45697"/>
                </a:tc>
                <a:extLst>
                  <a:ext uri="{0D108BD9-81ED-4DB2-BD59-A6C34878D82A}">
                    <a16:rowId xmlns:a16="http://schemas.microsoft.com/office/drawing/2014/main" val="10001"/>
                  </a:ext>
                </a:extLst>
              </a:tr>
              <a:tr h="367902">
                <a:tc>
                  <a:txBody>
                    <a:bodyPr/>
                    <a:lstStyle/>
                    <a:p>
                      <a:pPr algn="ctr"/>
                      <a:r>
                        <a:rPr lang="en-US" sz="1800" dirty="0"/>
                        <a:t>1</a:t>
                      </a:r>
                    </a:p>
                  </a:txBody>
                  <a:tcPr marT="45697" marB="45697"/>
                </a:tc>
                <a:tc>
                  <a:txBody>
                    <a:bodyPr/>
                    <a:lstStyle/>
                    <a:p>
                      <a:pPr algn="ctr"/>
                      <a:r>
                        <a:rPr lang="en-US" sz="1800" dirty="0"/>
                        <a:t>0</a:t>
                      </a:r>
                    </a:p>
                  </a:txBody>
                  <a:tcPr marT="45697" marB="45697"/>
                </a:tc>
                <a:tc>
                  <a:txBody>
                    <a:bodyPr/>
                    <a:lstStyle/>
                    <a:p>
                      <a:pPr algn="ctr"/>
                      <a:r>
                        <a:rPr lang="en-US" sz="1800" dirty="0"/>
                        <a:t>0</a:t>
                      </a:r>
                    </a:p>
                  </a:txBody>
                  <a:tcPr marT="45697" marB="45697"/>
                </a:tc>
                <a:extLst>
                  <a:ext uri="{0D108BD9-81ED-4DB2-BD59-A6C34878D82A}">
                    <a16:rowId xmlns:a16="http://schemas.microsoft.com/office/drawing/2014/main" val="10002"/>
                  </a:ext>
                </a:extLst>
              </a:tr>
            </a:tbl>
          </a:graphicData>
        </a:graphic>
      </p:graphicFrame>
      <p:grpSp>
        <p:nvGrpSpPr>
          <p:cNvPr id="53" name="Group 2"/>
          <p:cNvGrpSpPr>
            <a:grpSpLocks/>
          </p:cNvGrpSpPr>
          <p:nvPr/>
        </p:nvGrpSpPr>
        <p:grpSpPr bwMode="auto">
          <a:xfrm>
            <a:off x="685800" y="1676400"/>
            <a:ext cx="7543800" cy="304800"/>
            <a:chOff x="432" y="720"/>
            <a:chExt cx="4752" cy="192"/>
          </a:xfrm>
        </p:grpSpPr>
        <p:sp>
          <p:nvSpPr>
            <p:cNvPr id="54" name="Line 3"/>
            <p:cNvSpPr>
              <a:spLocks noChangeShapeType="1"/>
            </p:cNvSpPr>
            <p:nvPr/>
          </p:nvSpPr>
          <p:spPr bwMode="auto">
            <a:xfrm>
              <a:off x="432" y="816"/>
              <a:ext cx="4752" cy="0"/>
            </a:xfrm>
            <a:prstGeom prst="line">
              <a:avLst/>
            </a:prstGeom>
            <a:noFill/>
            <a:ln w="38100">
              <a:solidFill>
                <a:srgbClr val="CC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 name="Line 4"/>
            <p:cNvSpPr>
              <a:spLocks noChangeShapeType="1"/>
            </p:cNvSpPr>
            <p:nvPr/>
          </p:nvSpPr>
          <p:spPr bwMode="auto">
            <a:xfrm>
              <a:off x="432" y="720"/>
              <a:ext cx="0" cy="192"/>
            </a:xfrm>
            <a:prstGeom prst="line">
              <a:avLst/>
            </a:prstGeom>
            <a:noFill/>
            <a:ln w="38100">
              <a:solidFill>
                <a:srgbClr val="CC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6" name="Line 5"/>
            <p:cNvSpPr>
              <a:spLocks noChangeShapeType="1"/>
            </p:cNvSpPr>
            <p:nvPr/>
          </p:nvSpPr>
          <p:spPr bwMode="auto">
            <a:xfrm>
              <a:off x="5184" y="720"/>
              <a:ext cx="0" cy="192"/>
            </a:xfrm>
            <a:prstGeom prst="line">
              <a:avLst/>
            </a:prstGeom>
            <a:noFill/>
            <a:ln w="38100">
              <a:solidFill>
                <a:srgbClr val="CC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57" name="Text Box 6"/>
          <p:cNvSpPr txBox="1">
            <a:spLocks noChangeArrowheads="1"/>
          </p:cNvSpPr>
          <p:nvPr/>
        </p:nvSpPr>
        <p:spPr bwMode="auto">
          <a:xfrm>
            <a:off x="4797186" y="1383278"/>
            <a:ext cx="3472342" cy="369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rgbClr val="CC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0" tIns="45715" rIns="91430" bIns="45715">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eaLnBrk="1" hangingPunct="1"/>
            <a:r>
              <a:rPr lang="en-US" altLang="x-none" dirty="0"/>
              <a:t>Total sampled time (e.g. 100 </a:t>
            </a:r>
            <a:r>
              <a:rPr lang="el-GR" altLang="x-none" dirty="0">
                <a:cs typeface="Arial" charset="0"/>
              </a:rPr>
              <a:t>μ</a:t>
            </a:r>
            <a:r>
              <a:rPr lang="it-IT" altLang="x-none" dirty="0">
                <a:cs typeface="Arial" charset="0"/>
              </a:rPr>
              <a:t>s)</a:t>
            </a:r>
            <a:endParaRPr lang="el-GR" altLang="x-none" dirty="0">
              <a:cs typeface="Arial" charset="0"/>
            </a:endParaRPr>
          </a:p>
        </p:txBody>
      </p:sp>
      <p:sp>
        <p:nvSpPr>
          <p:cNvPr id="58" name="Text Box 8"/>
          <p:cNvSpPr txBox="1">
            <a:spLocks noChangeArrowheads="1"/>
          </p:cNvSpPr>
          <p:nvPr/>
        </p:nvSpPr>
        <p:spPr bwMode="auto">
          <a:xfrm>
            <a:off x="3276600" y="2096879"/>
            <a:ext cx="5029200" cy="646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rgbClr val="CC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0" tIns="45715" rIns="91430" bIns="45715">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algn="r" eaLnBrk="1" hangingPunct="1">
              <a:spcBef>
                <a:spcPct val="50000"/>
              </a:spcBef>
            </a:pPr>
            <a:r>
              <a:rPr lang="en-US" altLang="x-none" i="1" dirty="0"/>
              <a:t>Define</a:t>
            </a:r>
            <a:r>
              <a:rPr lang="en-US" altLang="x-none" dirty="0"/>
              <a:t> the </a:t>
            </a:r>
            <a:r>
              <a:rPr lang="en-US" altLang="x-none" i="1" dirty="0"/>
              <a:t>discrete </a:t>
            </a:r>
            <a:r>
              <a:rPr lang="en-US" altLang="x-none" dirty="0"/>
              <a:t>state of the system in </a:t>
            </a:r>
            <a:r>
              <a:rPr lang="en-US" altLang="x-none" i="1" dirty="0"/>
              <a:t>discrete time </a:t>
            </a:r>
            <a:r>
              <a:rPr lang="en-US" altLang="x-none" dirty="0"/>
              <a:t>(e.g. via reaction coordinates)</a:t>
            </a:r>
            <a:endParaRPr lang="en-US" altLang="x-none" i="1" dirty="0"/>
          </a:p>
        </p:txBody>
      </p:sp>
    </p:spTree>
    <p:extLst>
      <p:ext uri="{BB962C8B-B14F-4D97-AF65-F5344CB8AC3E}">
        <p14:creationId xmlns:p14="http://schemas.microsoft.com/office/powerpoint/2010/main" val="7561740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GB" dirty="0"/>
              <a:t>Introduction</a:t>
            </a:r>
          </a:p>
        </p:txBody>
      </p:sp>
      <p:sp>
        <p:nvSpPr>
          <p:cNvPr id="3" name="Segnaposto contenuto 2"/>
          <p:cNvSpPr>
            <a:spLocks noGrp="1"/>
          </p:cNvSpPr>
          <p:nvPr>
            <p:ph idx="1"/>
          </p:nvPr>
        </p:nvSpPr>
        <p:spPr>
          <a:xfrm>
            <a:off x="533400" y="1219200"/>
            <a:ext cx="8077200" cy="5105400"/>
          </a:xfrm>
        </p:spPr>
        <p:txBody>
          <a:bodyPr anchor="ctr">
            <a:normAutofit fontScale="77500" lnSpcReduction="20000"/>
          </a:bodyPr>
          <a:lstStyle/>
          <a:p>
            <a:pPr>
              <a:lnSpc>
                <a:spcPct val="120000"/>
              </a:lnSpc>
            </a:pPr>
            <a:r>
              <a:rPr lang="en-GB" dirty="0"/>
              <a:t>The aim of this class is to provide a practical </a:t>
            </a:r>
            <a:r>
              <a:rPr lang="en-GB" i="1" dirty="0"/>
              <a:t>overview</a:t>
            </a:r>
            <a:r>
              <a:rPr lang="en-GB" dirty="0"/>
              <a:t> of Markov state models in computational structural biology</a:t>
            </a:r>
          </a:p>
          <a:p>
            <a:pPr>
              <a:lnSpc>
                <a:spcPct val="120000"/>
              </a:lnSpc>
            </a:pPr>
            <a:r>
              <a:rPr lang="en-GB" dirty="0"/>
              <a:t>MSM emerging because:</a:t>
            </a:r>
          </a:p>
          <a:p>
            <a:pPr lvl="1">
              <a:lnSpc>
                <a:spcPct val="120000"/>
              </a:lnSpc>
            </a:pPr>
            <a:r>
              <a:rPr lang="en-GB" dirty="0"/>
              <a:t>reconstruct </a:t>
            </a:r>
            <a:r>
              <a:rPr lang="en-GB" i="1" dirty="0"/>
              <a:t>kinetic </a:t>
            </a:r>
            <a:r>
              <a:rPr lang="en-GB" dirty="0"/>
              <a:t>information*, including state transition</a:t>
            </a:r>
            <a:r>
              <a:rPr lang="en-GB" i="1" dirty="0"/>
              <a:t> networks, </a:t>
            </a:r>
            <a:r>
              <a:rPr lang="en-GB" dirty="0"/>
              <a:t>from simulated trajectories</a:t>
            </a:r>
            <a:endParaRPr lang="en-GB" i="1" dirty="0"/>
          </a:p>
          <a:p>
            <a:pPr lvl="1">
              <a:lnSpc>
                <a:spcPct val="120000"/>
              </a:lnSpc>
            </a:pPr>
            <a:r>
              <a:rPr lang="en-GB" dirty="0"/>
              <a:t>start from </a:t>
            </a:r>
            <a:r>
              <a:rPr lang="en-GB" b="1" i="1" u="sng" dirty="0"/>
              <a:t>unbiased simulations </a:t>
            </a:r>
            <a:r>
              <a:rPr lang="en-GB" dirty="0"/>
              <a:t>(no </a:t>
            </a:r>
            <a:r>
              <a:rPr lang="en-GB" i="1" dirty="0"/>
              <a:t>a priori </a:t>
            </a:r>
            <a:r>
              <a:rPr lang="en-GB" dirty="0"/>
              <a:t>reaction coordinate hypothesis necessary)</a:t>
            </a:r>
          </a:p>
          <a:p>
            <a:pPr lvl="1">
              <a:lnSpc>
                <a:spcPct val="120000"/>
              </a:lnSpc>
            </a:pPr>
            <a:r>
              <a:rPr lang="en-GB" dirty="0"/>
              <a:t>microsecond-scale (high-throughput) trajectory data are becoming accessible (e.g., with GPUs)</a:t>
            </a:r>
          </a:p>
          <a:p>
            <a:pPr>
              <a:lnSpc>
                <a:spcPct val="120000"/>
              </a:lnSpc>
            </a:pPr>
            <a:r>
              <a:rPr lang="en-GB" dirty="0"/>
              <a:t>Success cases: </a:t>
            </a:r>
            <a:r>
              <a:rPr lang="en-GB" i="1" dirty="0" err="1"/>
              <a:t>ab</a:t>
            </a:r>
            <a:r>
              <a:rPr lang="en-GB" i="1" dirty="0"/>
              <a:t> initio </a:t>
            </a:r>
            <a:r>
              <a:rPr lang="en-GB" dirty="0"/>
              <a:t>folding, drug binding, </a:t>
            </a:r>
            <a:br>
              <a:rPr lang="en-GB" dirty="0"/>
            </a:br>
            <a:r>
              <a:rPr lang="en-GB" dirty="0"/>
              <a:t>peptide binding, </a:t>
            </a:r>
            <a:r>
              <a:rPr lang="mr-IN" dirty="0"/>
              <a:t>…</a:t>
            </a:r>
            <a:endParaRPr lang="en-GB" dirty="0"/>
          </a:p>
        </p:txBody>
      </p:sp>
      <p:sp>
        <p:nvSpPr>
          <p:cNvPr id="4" name="CasellaDiTesto 3"/>
          <p:cNvSpPr txBox="1"/>
          <p:nvPr/>
        </p:nvSpPr>
        <p:spPr>
          <a:xfrm>
            <a:off x="306477" y="6400800"/>
            <a:ext cx="4341678" cy="369332"/>
          </a:xfrm>
          <a:prstGeom prst="rect">
            <a:avLst/>
          </a:prstGeom>
          <a:noFill/>
        </p:spPr>
        <p:txBody>
          <a:bodyPr wrap="none" rtlCol="0">
            <a:spAutoFit/>
          </a:bodyPr>
          <a:lstStyle/>
          <a:p>
            <a:r>
              <a:rPr lang="it-IT" dirty="0"/>
              <a:t>* </a:t>
            </a:r>
            <a:r>
              <a:rPr lang="it-IT" dirty="0" err="1"/>
              <a:t>as</a:t>
            </a:r>
            <a:r>
              <a:rPr lang="it-IT" dirty="0"/>
              <a:t> </a:t>
            </a:r>
            <a:r>
              <a:rPr lang="it-IT" dirty="0" err="1"/>
              <a:t>well</a:t>
            </a:r>
            <a:r>
              <a:rPr lang="it-IT" dirty="0"/>
              <a:t> </a:t>
            </a:r>
            <a:r>
              <a:rPr lang="it-IT" dirty="0" err="1"/>
              <a:t>as</a:t>
            </a:r>
            <a:r>
              <a:rPr lang="it-IT" dirty="0"/>
              <a:t> the </a:t>
            </a:r>
            <a:r>
              <a:rPr lang="it-IT" dirty="0" err="1"/>
              <a:t>corresponding</a:t>
            </a:r>
            <a:r>
              <a:rPr lang="it-IT" dirty="0"/>
              <a:t> </a:t>
            </a:r>
            <a:r>
              <a:rPr lang="it-IT" dirty="0" err="1"/>
              <a:t>structures</a:t>
            </a:r>
            <a:endParaRPr lang="it-IT" dirty="0"/>
          </a:p>
        </p:txBody>
      </p:sp>
    </p:spTree>
    <p:extLst>
      <p:ext uri="{BB962C8B-B14F-4D97-AF65-F5344CB8AC3E}">
        <p14:creationId xmlns:p14="http://schemas.microsoft.com/office/powerpoint/2010/main" val="21643002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0482" name="Group 2"/>
          <p:cNvGrpSpPr>
            <a:grpSpLocks/>
          </p:cNvGrpSpPr>
          <p:nvPr/>
        </p:nvGrpSpPr>
        <p:grpSpPr bwMode="auto">
          <a:xfrm>
            <a:off x="685800" y="1676400"/>
            <a:ext cx="7543800" cy="304800"/>
            <a:chOff x="432" y="720"/>
            <a:chExt cx="4752" cy="192"/>
          </a:xfrm>
        </p:grpSpPr>
        <p:sp>
          <p:nvSpPr>
            <p:cNvPr id="20549" name="Line 3"/>
            <p:cNvSpPr>
              <a:spLocks noChangeShapeType="1"/>
            </p:cNvSpPr>
            <p:nvPr/>
          </p:nvSpPr>
          <p:spPr bwMode="auto">
            <a:xfrm>
              <a:off x="432" y="816"/>
              <a:ext cx="4752" cy="0"/>
            </a:xfrm>
            <a:prstGeom prst="line">
              <a:avLst/>
            </a:prstGeom>
            <a:noFill/>
            <a:ln w="38100">
              <a:solidFill>
                <a:srgbClr val="CC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550" name="Line 4"/>
            <p:cNvSpPr>
              <a:spLocks noChangeShapeType="1"/>
            </p:cNvSpPr>
            <p:nvPr/>
          </p:nvSpPr>
          <p:spPr bwMode="auto">
            <a:xfrm>
              <a:off x="432" y="720"/>
              <a:ext cx="0" cy="192"/>
            </a:xfrm>
            <a:prstGeom prst="line">
              <a:avLst/>
            </a:prstGeom>
            <a:noFill/>
            <a:ln w="38100">
              <a:solidFill>
                <a:srgbClr val="CC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551" name="Line 5"/>
            <p:cNvSpPr>
              <a:spLocks noChangeShapeType="1"/>
            </p:cNvSpPr>
            <p:nvPr/>
          </p:nvSpPr>
          <p:spPr bwMode="auto">
            <a:xfrm>
              <a:off x="5184" y="720"/>
              <a:ext cx="0" cy="192"/>
            </a:xfrm>
            <a:prstGeom prst="line">
              <a:avLst/>
            </a:prstGeom>
            <a:noFill/>
            <a:ln w="38100">
              <a:solidFill>
                <a:srgbClr val="CC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20483" name="Text Box 6"/>
          <p:cNvSpPr txBox="1">
            <a:spLocks noChangeArrowheads="1"/>
          </p:cNvSpPr>
          <p:nvPr/>
        </p:nvSpPr>
        <p:spPr bwMode="auto">
          <a:xfrm>
            <a:off x="4797186" y="1383278"/>
            <a:ext cx="3472342" cy="369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rgbClr val="CC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0" tIns="45715" rIns="91430" bIns="45715">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eaLnBrk="1" hangingPunct="1"/>
            <a:r>
              <a:rPr lang="en-US" altLang="x-none" dirty="0"/>
              <a:t>Total sampled time (e.g. 100 </a:t>
            </a:r>
            <a:r>
              <a:rPr lang="el-GR" altLang="x-none" dirty="0">
                <a:cs typeface="Arial" charset="0"/>
              </a:rPr>
              <a:t>μ</a:t>
            </a:r>
            <a:r>
              <a:rPr lang="it-IT" altLang="x-none" dirty="0">
                <a:cs typeface="Arial" charset="0"/>
              </a:rPr>
              <a:t>s)</a:t>
            </a:r>
            <a:endParaRPr lang="el-GR" altLang="x-none" dirty="0">
              <a:cs typeface="Arial" charset="0"/>
            </a:endParaRPr>
          </a:p>
        </p:txBody>
      </p:sp>
      <p:sp>
        <p:nvSpPr>
          <p:cNvPr id="20484" name="Rectangle 7"/>
          <p:cNvSpPr>
            <a:spLocks noGrp="1" noChangeArrowheads="1"/>
          </p:cNvSpPr>
          <p:nvPr>
            <p:ph type="title"/>
          </p:nvPr>
        </p:nvSpPr>
        <p:spPr>
          <a:xfrm>
            <a:off x="609601" y="381000"/>
            <a:ext cx="8242300" cy="1143000"/>
          </a:xfrm>
        </p:spPr>
        <p:txBody>
          <a:bodyPr/>
          <a:lstStyle/>
          <a:p>
            <a:pPr eaLnBrk="1" hangingPunct="1"/>
            <a:r>
              <a:rPr lang="en-US" altLang="x-none"/>
              <a:t>Markov models</a:t>
            </a:r>
          </a:p>
        </p:txBody>
      </p:sp>
      <p:sp>
        <p:nvSpPr>
          <p:cNvPr id="20485" name="Text Box 8"/>
          <p:cNvSpPr txBox="1">
            <a:spLocks noChangeArrowheads="1"/>
          </p:cNvSpPr>
          <p:nvPr/>
        </p:nvSpPr>
        <p:spPr bwMode="auto">
          <a:xfrm>
            <a:off x="3276600" y="2096879"/>
            <a:ext cx="5029200" cy="646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rgbClr val="CC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0" tIns="45715" rIns="91430" bIns="45715">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algn="r" eaLnBrk="1" hangingPunct="1">
              <a:spcBef>
                <a:spcPct val="50000"/>
              </a:spcBef>
            </a:pPr>
            <a:r>
              <a:rPr lang="en-US" altLang="x-none" i="1" dirty="0"/>
              <a:t>Define</a:t>
            </a:r>
            <a:r>
              <a:rPr lang="en-US" altLang="x-none" dirty="0"/>
              <a:t> the </a:t>
            </a:r>
            <a:r>
              <a:rPr lang="en-US" altLang="x-none" i="1" dirty="0"/>
              <a:t>discrete </a:t>
            </a:r>
            <a:r>
              <a:rPr lang="en-US" altLang="x-none" dirty="0"/>
              <a:t>state of the system in </a:t>
            </a:r>
            <a:r>
              <a:rPr lang="en-US" altLang="x-none" i="1" dirty="0"/>
              <a:t>discrete time </a:t>
            </a:r>
            <a:r>
              <a:rPr lang="en-US" altLang="x-none" dirty="0"/>
              <a:t>(e.g. via reaction coordinates)</a:t>
            </a:r>
            <a:endParaRPr lang="en-US" altLang="x-none" i="1" dirty="0"/>
          </a:p>
        </p:txBody>
      </p:sp>
      <p:sp>
        <p:nvSpPr>
          <p:cNvPr id="148501" name="Text Box 21"/>
          <p:cNvSpPr txBox="1">
            <a:spLocks noChangeArrowheads="1"/>
          </p:cNvSpPr>
          <p:nvPr/>
        </p:nvSpPr>
        <p:spPr bwMode="auto">
          <a:xfrm>
            <a:off x="3657600" y="3810001"/>
            <a:ext cx="4648200" cy="646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rgbClr val="CC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0" tIns="45715" rIns="91430" bIns="45715">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algn="r" eaLnBrk="1" hangingPunct="1">
              <a:spcBef>
                <a:spcPct val="50000"/>
              </a:spcBef>
            </a:pPr>
            <a:r>
              <a:rPr lang="en-US" altLang="x-none" dirty="0"/>
              <a:t>Compute the transition probability matrix sliding a window of lag time </a:t>
            </a:r>
            <a:r>
              <a:rPr lang="el-GR" altLang="x-none" dirty="0">
                <a:latin typeface="Times New Roman" pitchFamily="18" charset="0"/>
                <a:cs typeface="Times New Roman" pitchFamily="18" charset="0"/>
              </a:rPr>
              <a:t>τ</a:t>
            </a:r>
            <a:endParaRPr lang="en-US" altLang="x-none" dirty="0">
              <a:latin typeface="Times New Roman" pitchFamily="18" charset="0"/>
              <a:cs typeface="Times New Roman" pitchFamily="18" charset="0"/>
            </a:endParaRPr>
          </a:p>
        </p:txBody>
      </p:sp>
      <p:sp>
        <p:nvSpPr>
          <p:cNvPr id="2" name="Rettangolo 1"/>
          <p:cNvSpPr/>
          <p:nvPr/>
        </p:nvSpPr>
        <p:spPr bwMode="auto">
          <a:xfrm>
            <a:off x="762000" y="2819400"/>
            <a:ext cx="406400" cy="228600"/>
          </a:xfrm>
          <a:prstGeom prst="rect">
            <a:avLst/>
          </a:prstGeom>
          <a:solidFill>
            <a:schemeClr val="accent2">
              <a:lumMod val="60000"/>
              <a:lumOff val="40000"/>
            </a:schemeClr>
          </a:solidFill>
          <a:ln w="38100" cap="flat" cmpd="sng" algn="ctr">
            <a:noFill/>
            <a:prstDash val="solid"/>
            <a:round/>
            <a:headEnd type="none" w="med" len="med"/>
            <a:tailEnd type="none" w="med" len="med"/>
          </a:ln>
          <a:effectLst/>
        </p:spPr>
        <p:txBody>
          <a:bodyPr wrap="none" lIns="91430" tIns="45715" rIns="91430" bIns="45715" anchor="ctr"/>
          <a:lstStyle/>
          <a:p>
            <a:pPr>
              <a:defRPr/>
            </a:pPr>
            <a:endParaRPr lang="en-US"/>
          </a:p>
        </p:txBody>
      </p:sp>
      <p:sp>
        <p:nvSpPr>
          <p:cNvPr id="20488" name="Rettangolo 59"/>
          <p:cNvSpPr>
            <a:spLocks noChangeArrowheads="1"/>
          </p:cNvSpPr>
          <p:nvPr/>
        </p:nvSpPr>
        <p:spPr bwMode="auto">
          <a:xfrm>
            <a:off x="1227138" y="2819400"/>
            <a:ext cx="406400" cy="228600"/>
          </a:xfrm>
          <a:prstGeom prst="rect">
            <a:avLst/>
          </a:prstGeom>
          <a:solidFill>
            <a:srgbClr val="92D050"/>
          </a:solidFill>
          <a:ln>
            <a:noFill/>
          </a:ln>
          <a:extLst>
            <a:ext uri="{91240B29-F687-4F45-9708-019B960494DF}">
              <a14:hiddenLine xmlns:a14="http://schemas.microsoft.com/office/drawing/2010/main" w="38100" algn="ctr">
                <a:solidFill>
                  <a:srgbClr val="000000"/>
                </a:solidFill>
                <a:round/>
                <a:headEnd/>
                <a:tailEnd/>
              </a14:hiddenLine>
            </a:ext>
          </a:extLst>
        </p:spPr>
        <p:txBody>
          <a:bodyPr wrap="none" lIns="91430" tIns="45715" rIns="91430" bIns="45715" anchor="ctr"/>
          <a:lstStyle/>
          <a:p>
            <a:endParaRPr lang="en-US" altLang="x-none"/>
          </a:p>
        </p:txBody>
      </p:sp>
      <p:sp>
        <p:nvSpPr>
          <p:cNvPr id="61" name="Rettangolo 60"/>
          <p:cNvSpPr/>
          <p:nvPr/>
        </p:nvSpPr>
        <p:spPr bwMode="auto">
          <a:xfrm>
            <a:off x="1693863" y="2819400"/>
            <a:ext cx="406400" cy="228600"/>
          </a:xfrm>
          <a:prstGeom prst="rect">
            <a:avLst/>
          </a:prstGeom>
          <a:solidFill>
            <a:schemeClr val="accent5">
              <a:lumMod val="60000"/>
              <a:lumOff val="40000"/>
            </a:schemeClr>
          </a:solidFill>
          <a:ln w="38100" cap="flat" cmpd="sng" algn="ctr">
            <a:noFill/>
            <a:prstDash val="solid"/>
            <a:round/>
            <a:headEnd type="none" w="med" len="med"/>
            <a:tailEnd type="none" w="med" len="med"/>
          </a:ln>
          <a:effectLst/>
        </p:spPr>
        <p:txBody>
          <a:bodyPr wrap="none" lIns="91430" tIns="45715" rIns="91430" bIns="45715" anchor="ctr"/>
          <a:lstStyle/>
          <a:p>
            <a:pPr>
              <a:defRPr/>
            </a:pPr>
            <a:endParaRPr lang="en-US"/>
          </a:p>
        </p:txBody>
      </p:sp>
      <p:sp>
        <p:nvSpPr>
          <p:cNvPr id="62" name="Rettangolo 61"/>
          <p:cNvSpPr/>
          <p:nvPr/>
        </p:nvSpPr>
        <p:spPr bwMode="auto">
          <a:xfrm>
            <a:off x="2159000" y="2819400"/>
            <a:ext cx="406400" cy="228600"/>
          </a:xfrm>
          <a:prstGeom prst="rect">
            <a:avLst/>
          </a:prstGeom>
          <a:solidFill>
            <a:schemeClr val="accent2">
              <a:lumMod val="60000"/>
              <a:lumOff val="40000"/>
            </a:schemeClr>
          </a:solidFill>
          <a:ln w="38100" cap="flat" cmpd="sng" algn="ctr">
            <a:noFill/>
            <a:prstDash val="solid"/>
            <a:round/>
            <a:headEnd type="none" w="med" len="med"/>
            <a:tailEnd type="none" w="med" len="med"/>
          </a:ln>
          <a:effectLst/>
        </p:spPr>
        <p:txBody>
          <a:bodyPr wrap="none" lIns="91430" tIns="45715" rIns="91430" bIns="45715" anchor="ctr"/>
          <a:lstStyle/>
          <a:p>
            <a:pPr>
              <a:defRPr/>
            </a:pPr>
            <a:endParaRPr lang="en-US"/>
          </a:p>
        </p:txBody>
      </p:sp>
      <p:sp>
        <p:nvSpPr>
          <p:cNvPr id="63" name="Rettangolo 62"/>
          <p:cNvSpPr/>
          <p:nvPr/>
        </p:nvSpPr>
        <p:spPr bwMode="auto">
          <a:xfrm>
            <a:off x="2624138" y="2819400"/>
            <a:ext cx="406400" cy="228600"/>
          </a:xfrm>
          <a:prstGeom prst="rect">
            <a:avLst/>
          </a:prstGeom>
          <a:solidFill>
            <a:schemeClr val="accent5">
              <a:lumMod val="60000"/>
              <a:lumOff val="40000"/>
            </a:schemeClr>
          </a:solidFill>
          <a:ln w="38100" cap="flat" cmpd="sng" algn="ctr">
            <a:noFill/>
            <a:prstDash val="solid"/>
            <a:round/>
            <a:headEnd type="none" w="med" len="med"/>
            <a:tailEnd type="none" w="med" len="med"/>
          </a:ln>
          <a:effectLst/>
        </p:spPr>
        <p:txBody>
          <a:bodyPr wrap="none" lIns="91430" tIns="45715" rIns="91430" bIns="45715" anchor="ctr"/>
          <a:lstStyle/>
          <a:p>
            <a:pPr>
              <a:defRPr/>
            </a:pPr>
            <a:endParaRPr lang="en-US"/>
          </a:p>
        </p:txBody>
      </p:sp>
      <p:sp>
        <p:nvSpPr>
          <p:cNvPr id="20492" name="Rettangolo 63"/>
          <p:cNvSpPr>
            <a:spLocks noChangeArrowheads="1"/>
          </p:cNvSpPr>
          <p:nvPr/>
        </p:nvSpPr>
        <p:spPr bwMode="auto">
          <a:xfrm>
            <a:off x="3090863" y="2819400"/>
            <a:ext cx="406400" cy="228600"/>
          </a:xfrm>
          <a:prstGeom prst="rect">
            <a:avLst/>
          </a:prstGeom>
          <a:solidFill>
            <a:srgbClr val="92D050"/>
          </a:solidFill>
          <a:ln>
            <a:noFill/>
          </a:ln>
          <a:extLst>
            <a:ext uri="{91240B29-F687-4F45-9708-019B960494DF}">
              <a14:hiddenLine xmlns:a14="http://schemas.microsoft.com/office/drawing/2010/main" w="38100" algn="ctr">
                <a:solidFill>
                  <a:srgbClr val="000000"/>
                </a:solidFill>
                <a:round/>
                <a:headEnd/>
                <a:tailEnd/>
              </a14:hiddenLine>
            </a:ext>
          </a:extLst>
        </p:spPr>
        <p:txBody>
          <a:bodyPr wrap="none" lIns="91430" tIns="45715" rIns="91430" bIns="45715" anchor="ctr"/>
          <a:lstStyle/>
          <a:p>
            <a:endParaRPr lang="en-US" altLang="x-none"/>
          </a:p>
        </p:txBody>
      </p:sp>
      <p:sp>
        <p:nvSpPr>
          <p:cNvPr id="65" name="Rettangolo 64"/>
          <p:cNvSpPr/>
          <p:nvPr/>
        </p:nvSpPr>
        <p:spPr bwMode="auto">
          <a:xfrm>
            <a:off x="3556000" y="2819400"/>
            <a:ext cx="406400" cy="228600"/>
          </a:xfrm>
          <a:prstGeom prst="rect">
            <a:avLst/>
          </a:prstGeom>
          <a:solidFill>
            <a:schemeClr val="accent2">
              <a:lumMod val="60000"/>
              <a:lumOff val="40000"/>
            </a:schemeClr>
          </a:solidFill>
          <a:ln w="38100" cap="flat" cmpd="sng" algn="ctr">
            <a:noFill/>
            <a:prstDash val="solid"/>
            <a:round/>
            <a:headEnd type="none" w="med" len="med"/>
            <a:tailEnd type="none" w="med" len="med"/>
          </a:ln>
          <a:effectLst/>
        </p:spPr>
        <p:txBody>
          <a:bodyPr wrap="none" lIns="91430" tIns="45715" rIns="91430" bIns="45715" anchor="ctr"/>
          <a:lstStyle/>
          <a:p>
            <a:pPr>
              <a:defRPr/>
            </a:pPr>
            <a:endParaRPr lang="en-US"/>
          </a:p>
        </p:txBody>
      </p:sp>
      <p:sp>
        <p:nvSpPr>
          <p:cNvPr id="67" name="Rettangolo 66"/>
          <p:cNvSpPr/>
          <p:nvPr/>
        </p:nvSpPr>
        <p:spPr bwMode="auto">
          <a:xfrm>
            <a:off x="4038600" y="2819400"/>
            <a:ext cx="406400" cy="228600"/>
          </a:xfrm>
          <a:prstGeom prst="rect">
            <a:avLst/>
          </a:prstGeom>
          <a:solidFill>
            <a:schemeClr val="accent2">
              <a:lumMod val="60000"/>
              <a:lumOff val="40000"/>
            </a:schemeClr>
          </a:solidFill>
          <a:ln w="38100" cap="flat" cmpd="sng" algn="ctr">
            <a:noFill/>
            <a:prstDash val="solid"/>
            <a:round/>
            <a:headEnd type="none" w="med" len="med"/>
            <a:tailEnd type="none" w="med" len="med"/>
          </a:ln>
          <a:effectLst/>
        </p:spPr>
        <p:txBody>
          <a:bodyPr wrap="none" lIns="91430" tIns="45715" rIns="91430" bIns="45715" anchor="ctr"/>
          <a:lstStyle/>
          <a:p>
            <a:pPr>
              <a:defRPr/>
            </a:pPr>
            <a:endParaRPr lang="en-US"/>
          </a:p>
        </p:txBody>
      </p:sp>
      <p:sp>
        <p:nvSpPr>
          <p:cNvPr id="68" name="Rettangolo 67"/>
          <p:cNvSpPr/>
          <p:nvPr/>
        </p:nvSpPr>
        <p:spPr bwMode="auto">
          <a:xfrm>
            <a:off x="4503738" y="2819400"/>
            <a:ext cx="406400" cy="228600"/>
          </a:xfrm>
          <a:prstGeom prst="rect">
            <a:avLst/>
          </a:prstGeom>
          <a:solidFill>
            <a:schemeClr val="accent5">
              <a:lumMod val="60000"/>
              <a:lumOff val="40000"/>
            </a:schemeClr>
          </a:solidFill>
          <a:ln w="38100" cap="flat" cmpd="sng" algn="ctr">
            <a:noFill/>
            <a:prstDash val="solid"/>
            <a:round/>
            <a:headEnd type="none" w="med" len="med"/>
            <a:tailEnd type="none" w="med" len="med"/>
          </a:ln>
          <a:effectLst/>
        </p:spPr>
        <p:txBody>
          <a:bodyPr wrap="none" lIns="91430" tIns="45715" rIns="91430" bIns="45715" anchor="ctr"/>
          <a:lstStyle/>
          <a:p>
            <a:pPr>
              <a:defRPr/>
            </a:pPr>
            <a:endParaRPr lang="en-US"/>
          </a:p>
        </p:txBody>
      </p:sp>
      <p:sp>
        <p:nvSpPr>
          <p:cNvPr id="20496" name="Rettangolo 68"/>
          <p:cNvSpPr>
            <a:spLocks noChangeArrowheads="1"/>
          </p:cNvSpPr>
          <p:nvPr/>
        </p:nvSpPr>
        <p:spPr bwMode="auto">
          <a:xfrm>
            <a:off x="4970463" y="2819400"/>
            <a:ext cx="406400" cy="228600"/>
          </a:xfrm>
          <a:prstGeom prst="rect">
            <a:avLst/>
          </a:prstGeom>
          <a:solidFill>
            <a:srgbClr val="92D050"/>
          </a:solidFill>
          <a:ln>
            <a:noFill/>
          </a:ln>
          <a:extLst>
            <a:ext uri="{91240B29-F687-4F45-9708-019B960494DF}">
              <a14:hiddenLine xmlns:a14="http://schemas.microsoft.com/office/drawing/2010/main" w="38100" algn="ctr">
                <a:solidFill>
                  <a:srgbClr val="000000"/>
                </a:solidFill>
                <a:round/>
                <a:headEnd/>
                <a:tailEnd/>
              </a14:hiddenLine>
            </a:ext>
          </a:extLst>
        </p:spPr>
        <p:txBody>
          <a:bodyPr wrap="none" lIns="91430" tIns="45715" rIns="91430" bIns="45715" anchor="ctr"/>
          <a:lstStyle/>
          <a:p>
            <a:endParaRPr lang="en-US" altLang="x-none"/>
          </a:p>
        </p:txBody>
      </p:sp>
      <p:sp>
        <p:nvSpPr>
          <p:cNvPr id="70" name="Rettangolo 69"/>
          <p:cNvSpPr/>
          <p:nvPr/>
        </p:nvSpPr>
        <p:spPr bwMode="auto">
          <a:xfrm>
            <a:off x="5435600" y="2819400"/>
            <a:ext cx="406400" cy="228600"/>
          </a:xfrm>
          <a:prstGeom prst="rect">
            <a:avLst/>
          </a:prstGeom>
          <a:solidFill>
            <a:schemeClr val="accent5">
              <a:lumMod val="60000"/>
              <a:lumOff val="40000"/>
            </a:schemeClr>
          </a:solidFill>
          <a:ln w="38100" cap="flat" cmpd="sng" algn="ctr">
            <a:noFill/>
            <a:prstDash val="solid"/>
            <a:round/>
            <a:headEnd type="none" w="med" len="med"/>
            <a:tailEnd type="none" w="med" len="med"/>
          </a:ln>
          <a:effectLst/>
        </p:spPr>
        <p:txBody>
          <a:bodyPr wrap="none" lIns="91430" tIns="45715" rIns="91430" bIns="45715" anchor="ctr"/>
          <a:lstStyle/>
          <a:p>
            <a:pPr>
              <a:defRPr/>
            </a:pPr>
            <a:endParaRPr lang="en-US"/>
          </a:p>
        </p:txBody>
      </p:sp>
      <p:sp>
        <p:nvSpPr>
          <p:cNvPr id="71" name="Rettangolo 70"/>
          <p:cNvSpPr/>
          <p:nvPr/>
        </p:nvSpPr>
        <p:spPr bwMode="auto">
          <a:xfrm>
            <a:off x="5900738" y="2819400"/>
            <a:ext cx="406400" cy="228600"/>
          </a:xfrm>
          <a:prstGeom prst="rect">
            <a:avLst/>
          </a:prstGeom>
          <a:solidFill>
            <a:schemeClr val="accent2">
              <a:lumMod val="60000"/>
              <a:lumOff val="40000"/>
            </a:schemeClr>
          </a:solidFill>
          <a:ln w="38100" cap="flat" cmpd="sng" algn="ctr">
            <a:noFill/>
            <a:prstDash val="solid"/>
            <a:round/>
            <a:headEnd type="none" w="med" len="med"/>
            <a:tailEnd type="none" w="med" len="med"/>
          </a:ln>
          <a:effectLst/>
        </p:spPr>
        <p:txBody>
          <a:bodyPr wrap="none" lIns="91430" tIns="45715" rIns="91430" bIns="45715" anchor="ctr"/>
          <a:lstStyle/>
          <a:p>
            <a:pPr>
              <a:defRPr/>
            </a:pPr>
            <a:endParaRPr lang="en-US"/>
          </a:p>
        </p:txBody>
      </p:sp>
      <p:sp>
        <p:nvSpPr>
          <p:cNvPr id="20499" name="Rettangolo 71"/>
          <p:cNvSpPr>
            <a:spLocks noChangeArrowheads="1"/>
          </p:cNvSpPr>
          <p:nvPr/>
        </p:nvSpPr>
        <p:spPr bwMode="auto">
          <a:xfrm>
            <a:off x="6367463" y="2819400"/>
            <a:ext cx="406400" cy="228600"/>
          </a:xfrm>
          <a:prstGeom prst="rect">
            <a:avLst/>
          </a:prstGeom>
          <a:solidFill>
            <a:srgbClr val="92D050"/>
          </a:solidFill>
          <a:ln>
            <a:noFill/>
          </a:ln>
          <a:extLst>
            <a:ext uri="{91240B29-F687-4F45-9708-019B960494DF}">
              <a14:hiddenLine xmlns:a14="http://schemas.microsoft.com/office/drawing/2010/main" w="38100" algn="ctr">
                <a:solidFill>
                  <a:srgbClr val="000000"/>
                </a:solidFill>
                <a:round/>
                <a:headEnd/>
                <a:tailEnd/>
              </a14:hiddenLine>
            </a:ext>
          </a:extLst>
        </p:spPr>
        <p:txBody>
          <a:bodyPr wrap="none" lIns="91430" tIns="45715" rIns="91430" bIns="45715" anchor="ctr"/>
          <a:lstStyle/>
          <a:p>
            <a:endParaRPr lang="en-US" altLang="x-none"/>
          </a:p>
        </p:txBody>
      </p:sp>
      <p:sp>
        <p:nvSpPr>
          <p:cNvPr id="20500" name="Rettangolo 72"/>
          <p:cNvSpPr>
            <a:spLocks noChangeArrowheads="1"/>
          </p:cNvSpPr>
          <p:nvPr/>
        </p:nvSpPr>
        <p:spPr bwMode="auto">
          <a:xfrm>
            <a:off x="6832600" y="2819400"/>
            <a:ext cx="406400" cy="228600"/>
          </a:xfrm>
          <a:prstGeom prst="rect">
            <a:avLst/>
          </a:prstGeom>
          <a:solidFill>
            <a:srgbClr val="92D050"/>
          </a:solidFill>
          <a:ln>
            <a:noFill/>
          </a:ln>
          <a:extLst>
            <a:ext uri="{91240B29-F687-4F45-9708-019B960494DF}">
              <a14:hiddenLine xmlns:a14="http://schemas.microsoft.com/office/drawing/2010/main" w="38100" algn="ctr">
                <a:solidFill>
                  <a:srgbClr val="000000"/>
                </a:solidFill>
                <a:round/>
                <a:headEnd/>
                <a:tailEnd/>
              </a14:hiddenLine>
            </a:ext>
          </a:extLst>
        </p:spPr>
        <p:txBody>
          <a:bodyPr wrap="none" lIns="91430" tIns="45715" rIns="91430" bIns="45715" anchor="ctr"/>
          <a:lstStyle/>
          <a:p>
            <a:endParaRPr lang="en-US" altLang="x-none"/>
          </a:p>
        </p:txBody>
      </p:sp>
      <p:sp>
        <p:nvSpPr>
          <p:cNvPr id="20501" name="Rettangolo 73"/>
          <p:cNvSpPr>
            <a:spLocks noChangeArrowheads="1"/>
          </p:cNvSpPr>
          <p:nvPr/>
        </p:nvSpPr>
        <p:spPr bwMode="auto">
          <a:xfrm>
            <a:off x="7272338" y="2819400"/>
            <a:ext cx="406400" cy="228600"/>
          </a:xfrm>
          <a:prstGeom prst="rect">
            <a:avLst/>
          </a:prstGeom>
          <a:solidFill>
            <a:srgbClr val="92D050"/>
          </a:solidFill>
          <a:ln>
            <a:noFill/>
          </a:ln>
          <a:extLst>
            <a:ext uri="{91240B29-F687-4F45-9708-019B960494DF}">
              <a14:hiddenLine xmlns:a14="http://schemas.microsoft.com/office/drawing/2010/main" w="38100" algn="ctr">
                <a:solidFill>
                  <a:srgbClr val="000000"/>
                </a:solidFill>
                <a:round/>
                <a:headEnd/>
                <a:tailEnd/>
              </a14:hiddenLine>
            </a:ext>
          </a:extLst>
        </p:spPr>
        <p:txBody>
          <a:bodyPr wrap="none" lIns="91430" tIns="45715" rIns="91430" bIns="45715" anchor="ctr"/>
          <a:lstStyle/>
          <a:p>
            <a:endParaRPr lang="en-US" altLang="x-none"/>
          </a:p>
        </p:txBody>
      </p:sp>
      <p:sp>
        <p:nvSpPr>
          <p:cNvPr id="75" name="Rettangolo 74"/>
          <p:cNvSpPr/>
          <p:nvPr/>
        </p:nvSpPr>
        <p:spPr bwMode="auto">
          <a:xfrm>
            <a:off x="7739063" y="2819400"/>
            <a:ext cx="406400" cy="228600"/>
          </a:xfrm>
          <a:prstGeom prst="rect">
            <a:avLst/>
          </a:prstGeom>
          <a:solidFill>
            <a:schemeClr val="accent2">
              <a:lumMod val="60000"/>
              <a:lumOff val="40000"/>
            </a:schemeClr>
          </a:solidFill>
          <a:ln w="38100" cap="flat" cmpd="sng" algn="ctr">
            <a:noFill/>
            <a:prstDash val="solid"/>
            <a:round/>
            <a:headEnd type="none" w="med" len="med"/>
            <a:tailEnd type="none" w="med" len="med"/>
          </a:ln>
          <a:effectLst/>
        </p:spPr>
        <p:txBody>
          <a:bodyPr wrap="none" lIns="91430" tIns="45715" rIns="91430" bIns="45715" anchor="ctr"/>
          <a:lstStyle/>
          <a:p>
            <a:pPr>
              <a:defRPr/>
            </a:pPr>
            <a:endParaRPr lang="en-US"/>
          </a:p>
        </p:txBody>
      </p:sp>
      <p:grpSp>
        <p:nvGrpSpPr>
          <p:cNvPr id="20504" name="Gruppo 4"/>
          <p:cNvGrpSpPr>
            <a:grpSpLocks/>
          </p:cNvGrpSpPr>
          <p:nvPr/>
        </p:nvGrpSpPr>
        <p:grpSpPr bwMode="auto">
          <a:xfrm flipV="1">
            <a:off x="6062662" y="3124200"/>
            <a:ext cx="1862138" cy="304800"/>
            <a:chOff x="1430867" y="2438400"/>
            <a:chExt cx="1862668" cy="304800"/>
          </a:xfrm>
        </p:grpSpPr>
        <p:sp>
          <p:nvSpPr>
            <p:cNvPr id="20546" name="Line 28"/>
            <p:cNvSpPr>
              <a:spLocks noChangeShapeType="1"/>
            </p:cNvSpPr>
            <p:nvPr/>
          </p:nvSpPr>
          <p:spPr bwMode="auto">
            <a:xfrm>
              <a:off x="3293535" y="2438400"/>
              <a:ext cx="0" cy="304800"/>
            </a:xfrm>
            <a:prstGeom prst="line">
              <a:avLst/>
            </a:prstGeom>
            <a:noFill/>
            <a:ln w="3810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547" name="Line 29"/>
            <p:cNvSpPr>
              <a:spLocks noChangeShapeType="1"/>
            </p:cNvSpPr>
            <p:nvPr/>
          </p:nvSpPr>
          <p:spPr bwMode="auto">
            <a:xfrm>
              <a:off x="1430867" y="2438400"/>
              <a:ext cx="0" cy="304800"/>
            </a:xfrm>
            <a:prstGeom prst="line">
              <a:avLst/>
            </a:prstGeom>
            <a:noFill/>
            <a:ln w="3810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cxnSp>
          <p:nvCxnSpPr>
            <p:cNvPr id="20548" name="Connettore 1 3"/>
            <p:cNvCxnSpPr>
              <a:cxnSpLocks noChangeShapeType="1"/>
              <a:stCxn id="20547" idx="0"/>
              <a:endCxn id="20546" idx="0"/>
            </p:cNvCxnSpPr>
            <p:nvPr/>
          </p:nvCxnSpPr>
          <p:spPr bwMode="auto">
            <a:xfrm>
              <a:off x="1430867" y="2438400"/>
              <a:ext cx="1862668" cy="0"/>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20505" name="CasellaDiTesto 5"/>
          <p:cNvSpPr txBox="1">
            <a:spLocks noChangeArrowheads="1"/>
          </p:cNvSpPr>
          <p:nvPr/>
        </p:nvSpPr>
        <p:spPr bwMode="auto">
          <a:xfrm>
            <a:off x="685009" y="3516313"/>
            <a:ext cx="3278442" cy="369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0" tIns="45715" rIns="91430" bIns="45715">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eaLnBrk="1" hangingPunct="1"/>
            <a:r>
              <a:rPr lang="en-US" altLang="x-none" dirty="0">
                <a:solidFill>
                  <a:schemeClr val="accent2"/>
                </a:solidFill>
              </a:rPr>
              <a:t>Lag time </a:t>
            </a:r>
            <a:r>
              <a:rPr lang="el-GR" altLang="x-none" dirty="0">
                <a:solidFill>
                  <a:schemeClr val="accent2"/>
                </a:solidFill>
                <a:latin typeface="Times New Roman" pitchFamily="18" charset="0"/>
                <a:cs typeface="Times New Roman" pitchFamily="18" charset="0"/>
              </a:rPr>
              <a:t>τ</a:t>
            </a:r>
            <a:r>
              <a:rPr lang="en-US" altLang="x-none" dirty="0">
                <a:solidFill>
                  <a:schemeClr val="accent2"/>
                </a:solidFill>
              </a:rPr>
              <a:t> (here: 4 time units) </a:t>
            </a:r>
          </a:p>
        </p:txBody>
      </p:sp>
      <p:sp>
        <p:nvSpPr>
          <p:cNvPr id="20506" name="CasellaDiTesto 88"/>
          <p:cNvSpPr txBox="1">
            <a:spLocks noChangeArrowheads="1"/>
          </p:cNvSpPr>
          <p:nvPr/>
        </p:nvSpPr>
        <p:spPr bwMode="auto">
          <a:xfrm>
            <a:off x="3657390" y="3124200"/>
            <a:ext cx="505246" cy="369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0" tIns="45715" rIns="91430" bIns="45715">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eaLnBrk="1" hangingPunct="1"/>
            <a:r>
              <a:rPr lang="en-US" altLang="x-none" dirty="0">
                <a:solidFill>
                  <a:schemeClr val="accent2"/>
                </a:solidFill>
              </a:rPr>
              <a:t>. . .</a:t>
            </a:r>
          </a:p>
        </p:txBody>
      </p:sp>
      <p:sp>
        <p:nvSpPr>
          <p:cNvPr id="20518" name="Freccia a destra 8"/>
          <p:cNvSpPr>
            <a:spLocks noChangeArrowheads="1"/>
          </p:cNvSpPr>
          <p:nvPr/>
        </p:nvSpPr>
        <p:spPr bwMode="auto">
          <a:xfrm>
            <a:off x="4572001" y="5497513"/>
            <a:ext cx="601663" cy="293687"/>
          </a:xfrm>
          <a:prstGeom prst="rightArrow">
            <a:avLst>
              <a:gd name="adj1" fmla="val 50000"/>
              <a:gd name="adj2" fmla="val 49945"/>
            </a:avLst>
          </a:prstGeom>
          <a:noFill/>
          <a:ln w="38100" algn="ctr">
            <a:solidFill>
              <a:srgbClr val="CC0066"/>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0" tIns="45715" rIns="91430" bIns="45715" anchor="ctr"/>
          <a:lstStyle/>
          <a:p>
            <a:endParaRPr lang="en-US" altLang="x-none"/>
          </a:p>
        </p:txBody>
      </p:sp>
      <p:grpSp>
        <p:nvGrpSpPr>
          <p:cNvPr id="20519" name="Gruppo 101"/>
          <p:cNvGrpSpPr>
            <a:grpSpLocks/>
          </p:cNvGrpSpPr>
          <p:nvPr/>
        </p:nvGrpSpPr>
        <p:grpSpPr bwMode="auto">
          <a:xfrm>
            <a:off x="4953000" y="4419600"/>
            <a:ext cx="3276600" cy="1665288"/>
            <a:chOff x="838200" y="4507468"/>
            <a:chExt cx="3276600" cy="1664732"/>
          </a:xfrm>
        </p:grpSpPr>
        <p:sp>
          <p:nvSpPr>
            <p:cNvPr id="103" name="Rettangolo 102"/>
            <p:cNvSpPr/>
            <p:nvPr/>
          </p:nvSpPr>
          <p:spPr bwMode="auto">
            <a:xfrm>
              <a:off x="1900238" y="5181931"/>
              <a:ext cx="406400" cy="228524"/>
            </a:xfrm>
            <a:prstGeom prst="rect">
              <a:avLst/>
            </a:prstGeom>
            <a:solidFill>
              <a:schemeClr val="accent2">
                <a:lumMod val="60000"/>
                <a:lumOff val="40000"/>
              </a:schemeClr>
            </a:solidFill>
            <a:ln w="38100" cap="flat" cmpd="sng" algn="ctr">
              <a:noFill/>
              <a:prstDash val="solid"/>
              <a:round/>
              <a:headEnd type="none" w="med" len="med"/>
              <a:tailEnd type="none" w="med" len="med"/>
            </a:ln>
            <a:effectLst/>
          </p:spPr>
          <p:txBody>
            <a:bodyPr wrap="none" anchor="ctr"/>
            <a:lstStyle/>
            <a:p>
              <a:pPr>
                <a:defRPr/>
              </a:pPr>
              <a:endParaRPr lang="en-US"/>
            </a:p>
          </p:txBody>
        </p:sp>
        <p:sp>
          <p:nvSpPr>
            <p:cNvPr id="20531" name="Rettangolo 103"/>
            <p:cNvSpPr>
              <a:spLocks noChangeArrowheads="1"/>
            </p:cNvSpPr>
            <p:nvPr/>
          </p:nvSpPr>
          <p:spPr bwMode="auto">
            <a:xfrm>
              <a:off x="1905000" y="5562600"/>
              <a:ext cx="406400" cy="228600"/>
            </a:xfrm>
            <a:prstGeom prst="rect">
              <a:avLst/>
            </a:prstGeom>
            <a:solidFill>
              <a:srgbClr val="92D050"/>
            </a:solidFill>
            <a:ln>
              <a:noFill/>
            </a:ln>
            <a:extLst>
              <a:ext uri="{91240B29-F687-4F45-9708-019B960494DF}">
                <a14:hiddenLine xmlns:a14="http://schemas.microsoft.com/office/drawing/2010/main" w="38100" algn="ctr">
                  <a:solidFill>
                    <a:srgbClr val="000000"/>
                  </a:solidFill>
                  <a:round/>
                  <a:headEnd/>
                  <a:tailEnd/>
                </a14:hiddenLine>
              </a:ext>
            </a:extLst>
          </p:spPr>
          <p:txBody>
            <a:bodyPr wrap="none" anchor="ctr"/>
            <a:lstStyle/>
            <a:p>
              <a:endParaRPr lang="en-US" altLang="x-none"/>
            </a:p>
          </p:txBody>
        </p:sp>
        <p:sp>
          <p:nvSpPr>
            <p:cNvPr id="105" name="Rettangolo 104"/>
            <p:cNvSpPr/>
            <p:nvPr/>
          </p:nvSpPr>
          <p:spPr bwMode="auto">
            <a:xfrm>
              <a:off x="1905000" y="5943676"/>
              <a:ext cx="406400" cy="228524"/>
            </a:xfrm>
            <a:prstGeom prst="rect">
              <a:avLst/>
            </a:prstGeom>
            <a:solidFill>
              <a:schemeClr val="accent5">
                <a:lumMod val="60000"/>
                <a:lumOff val="40000"/>
              </a:schemeClr>
            </a:solidFill>
            <a:ln w="38100" cap="flat" cmpd="sng" algn="ctr">
              <a:noFill/>
              <a:prstDash val="solid"/>
              <a:round/>
              <a:headEnd type="none" w="med" len="med"/>
              <a:tailEnd type="none" w="med" len="med"/>
            </a:ln>
            <a:effectLst/>
          </p:spPr>
          <p:txBody>
            <a:bodyPr wrap="none" anchor="ctr"/>
            <a:lstStyle/>
            <a:p>
              <a:pPr>
                <a:defRPr/>
              </a:pPr>
              <a:endParaRPr lang="en-US"/>
            </a:p>
          </p:txBody>
        </p:sp>
        <p:sp>
          <p:nvSpPr>
            <p:cNvPr id="20533" name="Text Box 21"/>
            <p:cNvSpPr txBox="1">
              <a:spLocks noChangeArrowheads="1"/>
            </p:cNvSpPr>
            <p:nvPr/>
          </p:nvSpPr>
          <p:spPr bwMode="auto">
            <a:xfrm>
              <a:off x="838200" y="5498068"/>
              <a:ext cx="990600" cy="3692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rgbClr val="CC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algn="r" eaLnBrk="1" hangingPunct="1">
                <a:spcBef>
                  <a:spcPct val="50000"/>
                </a:spcBef>
              </a:pPr>
              <a:r>
                <a:rPr lang="en-US" altLang="x-none"/>
                <a:t>From</a:t>
              </a:r>
            </a:p>
          </p:txBody>
        </p:sp>
        <p:sp>
          <p:nvSpPr>
            <p:cNvPr id="107" name="Rettangolo 106"/>
            <p:cNvSpPr/>
            <p:nvPr/>
          </p:nvSpPr>
          <p:spPr bwMode="auto">
            <a:xfrm>
              <a:off x="2514600" y="4877233"/>
              <a:ext cx="406400" cy="228524"/>
            </a:xfrm>
            <a:prstGeom prst="rect">
              <a:avLst/>
            </a:prstGeom>
            <a:solidFill>
              <a:schemeClr val="accent2">
                <a:lumMod val="60000"/>
                <a:lumOff val="40000"/>
              </a:schemeClr>
            </a:solidFill>
            <a:ln w="38100" cap="flat" cmpd="sng" algn="ctr">
              <a:noFill/>
              <a:prstDash val="solid"/>
              <a:round/>
              <a:headEnd type="none" w="med" len="med"/>
              <a:tailEnd type="none" w="med" len="med"/>
            </a:ln>
            <a:effectLst/>
          </p:spPr>
          <p:txBody>
            <a:bodyPr wrap="none" anchor="ctr"/>
            <a:lstStyle/>
            <a:p>
              <a:pPr>
                <a:defRPr/>
              </a:pPr>
              <a:endParaRPr lang="en-US"/>
            </a:p>
          </p:txBody>
        </p:sp>
        <p:sp>
          <p:nvSpPr>
            <p:cNvPr id="20535" name="Rettangolo 107"/>
            <p:cNvSpPr>
              <a:spLocks noChangeArrowheads="1"/>
            </p:cNvSpPr>
            <p:nvPr/>
          </p:nvSpPr>
          <p:spPr bwMode="auto">
            <a:xfrm>
              <a:off x="3124200" y="4876800"/>
              <a:ext cx="406400" cy="228600"/>
            </a:xfrm>
            <a:prstGeom prst="rect">
              <a:avLst/>
            </a:prstGeom>
            <a:solidFill>
              <a:srgbClr val="92D050"/>
            </a:solidFill>
            <a:ln>
              <a:noFill/>
            </a:ln>
            <a:extLst>
              <a:ext uri="{91240B29-F687-4F45-9708-019B960494DF}">
                <a14:hiddenLine xmlns:a14="http://schemas.microsoft.com/office/drawing/2010/main" w="38100" algn="ctr">
                  <a:solidFill>
                    <a:srgbClr val="000000"/>
                  </a:solidFill>
                  <a:round/>
                  <a:headEnd/>
                  <a:tailEnd/>
                </a14:hiddenLine>
              </a:ext>
            </a:extLst>
          </p:spPr>
          <p:txBody>
            <a:bodyPr wrap="none" anchor="ctr"/>
            <a:lstStyle/>
            <a:p>
              <a:endParaRPr lang="en-US" altLang="x-none"/>
            </a:p>
          </p:txBody>
        </p:sp>
        <p:sp>
          <p:nvSpPr>
            <p:cNvPr id="109" name="Rettangolo 108"/>
            <p:cNvSpPr/>
            <p:nvPr/>
          </p:nvSpPr>
          <p:spPr bwMode="auto">
            <a:xfrm>
              <a:off x="3708400" y="4877233"/>
              <a:ext cx="406400" cy="228524"/>
            </a:xfrm>
            <a:prstGeom prst="rect">
              <a:avLst/>
            </a:prstGeom>
            <a:solidFill>
              <a:schemeClr val="accent5">
                <a:lumMod val="60000"/>
                <a:lumOff val="40000"/>
              </a:schemeClr>
            </a:solidFill>
            <a:ln w="38100" cap="flat" cmpd="sng" algn="ctr">
              <a:noFill/>
              <a:prstDash val="solid"/>
              <a:round/>
              <a:headEnd type="none" w="med" len="med"/>
              <a:tailEnd type="none" w="med" len="med"/>
            </a:ln>
            <a:effectLst/>
          </p:spPr>
          <p:txBody>
            <a:bodyPr wrap="none" anchor="ctr"/>
            <a:lstStyle/>
            <a:p>
              <a:pPr>
                <a:defRPr/>
              </a:pPr>
              <a:endParaRPr lang="en-US"/>
            </a:p>
          </p:txBody>
        </p:sp>
        <p:sp>
          <p:nvSpPr>
            <p:cNvPr id="20537" name="Text Box 21"/>
            <p:cNvSpPr txBox="1">
              <a:spLocks noChangeArrowheads="1"/>
            </p:cNvSpPr>
            <p:nvPr/>
          </p:nvSpPr>
          <p:spPr bwMode="auto">
            <a:xfrm>
              <a:off x="2819400" y="4507468"/>
              <a:ext cx="990600" cy="3692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rgbClr val="CC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altLang="x-none"/>
                <a:t>To</a:t>
              </a:r>
            </a:p>
          </p:txBody>
        </p:sp>
      </p:grpSp>
      <p:graphicFrame>
        <p:nvGraphicFramePr>
          <p:cNvPr id="111" name="Tabella 110"/>
          <p:cNvGraphicFramePr>
            <a:graphicFrameLocks noGrp="1"/>
          </p:cNvGraphicFramePr>
          <p:nvPr/>
        </p:nvGraphicFramePr>
        <p:xfrm>
          <a:off x="6502401" y="5018088"/>
          <a:ext cx="1879599" cy="1103706"/>
        </p:xfrm>
        <a:graphic>
          <a:graphicData uri="http://schemas.openxmlformats.org/drawingml/2006/table">
            <a:tbl>
              <a:tblPr bandRow="1">
                <a:tableStyleId>{91EBBBCC-DAD2-459C-BE2E-F6DE35CF9A28}</a:tableStyleId>
              </a:tblPr>
              <a:tblGrid>
                <a:gridCol w="626533">
                  <a:extLst>
                    <a:ext uri="{9D8B030D-6E8A-4147-A177-3AD203B41FA5}">
                      <a16:colId xmlns:a16="http://schemas.microsoft.com/office/drawing/2014/main" val="20000"/>
                    </a:ext>
                  </a:extLst>
                </a:gridCol>
                <a:gridCol w="626533">
                  <a:extLst>
                    <a:ext uri="{9D8B030D-6E8A-4147-A177-3AD203B41FA5}">
                      <a16:colId xmlns:a16="http://schemas.microsoft.com/office/drawing/2014/main" val="20001"/>
                    </a:ext>
                  </a:extLst>
                </a:gridCol>
                <a:gridCol w="626533">
                  <a:extLst>
                    <a:ext uri="{9D8B030D-6E8A-4147-A177-3AD203B41FA5}">
                      <a16:colId xmlns:a16="http://schemas.microsoft.com/office/drawing/2014/main" val="20002"/>
                    </a:ext>
                  </a:extLst>
                </a:gridCol>
              </a:tblGrid>
              <a:tr h="367902">
                <a:tc>
                  <a:txBody>
                    <a:bodyPr/>
                    <a:lstStyle/>
                    <a:p>
                      <a:pPr algn="ctr"/>
                      <a:r>
                        <a:rPr lang="en-US" sz="1800" dirty="0"/>
                        <a:t>3</a:t>
                      </a:r>
                    </a:p>
                  </a:txBody>
                  <a:tcPr marT="45697" marB="45697"/>
                </a:tc>
                <a:tc>
                  <a:txBody>
                    <a:bodyPr/>
                    <a:lstStyle/>
                    <a:p>
                      <a:pPr algn="ctr"/>
                      <a:r>
                        <a:rPr lang="en-US" sz="1800" dirty="0"/>
                        <a:t>0</a:t>
                      </a:r>
                    </a:p>
                  </a:txBody>
                  <a:tcPr marT="45697" marB="45697"/>
                </a:tc>
                <a:tc>
                  <a:txBody>
                    <a:bodyPr/>
                    <a:lstStyle/>
                    <a:p>
                      <a:pPr algn="ctr"/>
                      <a:r>
                        <a:rPr lang="en-US" sz="1800" dirty="0"/>
                        <a:t>2</a:t>
                      </a:r>
                    </a:p>
                  </a:txBody>
                  <a:tcPr marT="45697" marB="45697"/>
                </a:tc>
                <a:extLst>
                  <a:ext uri="{0D108BD9-81ED-4DB2-BD59-A6C34878D82A}">
                    <a16:rowId xmlns:a16="http://schemas.microsoft.com/office/drawing/2014/main" val="10000"/>
                  </a:ext>
                </a:extLst>
              </a:tr>
              <a:tr h="367902">
                <a:tc>
                  <a:txBody>
                    <a:bodyPr/>
                    <a:lstStyle/>
                    <a:p>
                      <a:pPr algn="ctr"/>
                      <a:r>
                        <a:rPr lang="en-US" sz="1800" dirty="0"/>
                        <a:t>1</a:t>
                      </a:r>
                    </a:p>
                  </a:txBody>
                  <a:tcPr marT="45697" marB="45697"/>
                </a:tc>
                <a:tc>
                  <a:txBody>
                    <a:bodyPr/>
                    <a:lstStyle/>
                    <a:p>
                      <a:pPr algn="ctr"/>
                      <a:r>
                        <a:rPr lang="en-US" sz="1800" dirty="0"/>
                        <a:t>3</a:t>
                      </a:r>
                    </a:p>
                  </a:txBody>
                  <a:tcPr marT="45697" marB="45697"/>
                </a:tc>
                <a:tc>
                  <a:txBody>
                    <a:bodyPr/>
                    <a:lstStyle/>
                    <a:p>
                      <a:pPr algn="ctr"/>
                      <a:r>
                        <a:rPr lang="en-US" sz="1800" dirty="0"/>
                        <a:t>0</a:t>
                      </a:r>
                    </a:p>
                  </a:txBody>
                  <a:tcPr marT="45697" marB="45697"/>
                </a:tc>
                <a:extLst>
                  <a:ext uri="{0D108BD9-81ED-4DB2-BD59-A6C34878D82A}">
                    <a16:rowId xmlns:a16="http://schemas.microsoft.com/office/drawing/2014/main" val="10001"/>
                  </a:ext>
                </a:extLst>
              </a:tr>
              <a:tr h="367902">
                <a:tc>
                  <a:txBody>
                    <a:bodyPr/>
                    <a:lstStyle/>
                    <a:p>
                      <a:pPr algn="ctr"/>
                      <a:r>
                        <a:rPr lang="en-US" sz="1800" dirty="0"/>
                        <a:t>1</a:t>
                      </a:r>
                    </a:p>
                  </a:txBody>
                  <a:tcPr marT="45697" marB="45697"/>
                </a:tc>
                <a:tc>
                  <a:txBody>
                    <a:bodyPr/>
                    <a:lstStyle/>
                    <a:p>
                      <a:pPr algn="ctr"/>
                      <a:r>
                        <a:rPr lang="en-US" sz="1800" dirty="0"/>
                        <a:t>2</a:t>
                      </a:r>
                    </a:p>
                  </a:txBody>
                  <a:tcPr marT="45697" marB="45697"/>
                </a:tc>
                <a:tc>
                  <a:txBody>
                    <a:bodyPr/>
                    <a:lstStyle/>
                    <a:p>
                      <a:pPr algn="ctr"/>
                      <a:r>
                        <a:rPr lang="en-US" sz="1800" dirty="0"/>
                        <a:t>1</a:t>
                      </a:r>
                    </a:p>
                  </a:txBody>
                  <a:tcPr marT="45697" marB="45697"/>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41226947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482" name="Group 2"/>
          <p:cNvGrpSpPr>
            <a:grpSpLocks/>
          </p:cNvGrpSpPr>
          <p:nvPr/>
        </p:nvGrpSpPr>
        <p:grpSpPr bwMode="auto">
          <a:xfrm>
            <a:off x="685800" y="1676400"/>
            <a:ext cx="7543800" cy="304800"/>
            <a:chOff x="432" y="720"/>
            <a:chExt cx="4752" cy="192"/>
          </a:xfrm>
        </p:grpSpPr>
        <p:sp>
          <p:nvSpPr>
            <p:cNvPr id="20549" name="Line 3"/>
            <p:cNvSpPr>
              <a:spLocks noChangeShapeType="1"/>
            </p:cNvSpPr>
            <p:nvPr/>
          </p:nvSpPr>
          <p:spPr bwMode="auto">
            <a:xfrm>
              <a:off x="432" y="816"/>
              <a:ext cx="4752" cy="0"/>
            </a:xfrm>
            <a:prstGeom prst="line">
              <a:avLst/>
            </a:prstGeom>
            <a:noFill/>
            <a:ln w="38100">
              <a:solidFill>
                <a:srgbClr val="CC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550" name="Line 4"/>
            <p:cNvSpPr>
              <a:spLocks noChangeShapeType="1"/>
            </p:cNvSpPr>
            <p:nvPr/>
          </p:nvSpPr>
          <p:spPr bwMode="auto">
            <a:xfrm>
              <a:off x="432" y="720"/>
              <a:ext cx="0" cy="192"/>
            </a:xfrm>
            <a:prstGeom prst="line">
              <a:avLst/>
            </a:prstGeom>
            <a:noFill/>
            <a:ln w="38100">
              <a:solidFill>
                <a:srgbClr val="CC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551" name="Line 5"/>
            <p:cNvSpPr>
              <a:spLocks noChangeShapeType="1"/>
            </p:cNvSpPr>
            <p:nvPr/>
          </p:nvSpPr>
          <p:spPr bwMode="auto">
            <a:xfrm>
              <a:off x="5184" y="720"/>
              <a:ext cx="0" cy="192"/>
            </a:xfrm>
            <a:prstGeom prst="line">
              <a:avLst/>
            </a:prstGeom>
            <a:noFill/>
            <a:ln w="38100">
              <a:solidFill>
                <a:srgbClr val="CC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20483" name="Text Box 6"/>
          <p:cNvSpPr txBox="1">
            <a:spLocks noChangeArrowheads="1"/>
          </p:cNvSpPr>
          <p:nvPr/>
        </p:nvSpPr>
        <p:spPr bwMode="auto">
          <a:xfrm>
            <a:off x="4797186" y="1383278"/>
            <a:ext cx="3472342" cy="369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rgbClr val="CC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0" tIns="45715" rIns="91430" bIns="45715">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eaLnBrk="1" hangingPunct="1"/>
            <a:r>
              <a:rPr lang="en-US" altLang="x-none" dirty="0"/>
              <a:t>Total sampled time (e.g. 100 </a:t>
            </a:r>
            <a:r>
              <a:rPr lang="el-GR" altLang="x-none" dirty="0">
                <a:cs typeface="Arial" charset="0"/>
              </a:rPr>
              <a:t>μ</a:t>
            </a:r>
            <a:r>
              <a:rPr lang="it-IT" altLang="x-none" dirty="0">
                <a:cs typeface="Arial" charset="0"/>
              </a:rPr>
              <a:t>s)</a:t>
            </a:r>
            <a:endParaRPr lang="el-GR" altLang="x-none" dirty="0">
              <a:cs typeface="Arial" charset="0"/>
            </a:endParaRPr>
          </a:p>
        </p:txBody>
      </p:sp>
      <p:sp>
        <p:nvSpPr>
          <p:cNvPr id="20484" name="Rectangle 7"/>
          <p:cNvSpPr>
            <a:spLocks noGrp="1" noChangeArrowheads="1"/>
          </p:cNvSpPr>
          <p:nvPr>
            <p:ph type="title"/>
          </p:nvPr>
        </p:nvSpPr>
        <p:spPr>
          <a:xfrm>
            <a:off x="609601" y="381000"/>
            <a:ext cx="8242300" cy="1143000"/>
          </a:xfrm>
        </p:spPr>
        <p:txBody>
          <a:bodyPr/>
          <a:lstStyle/>
          <a:p>
            <a:pPr eaLnBrk="1" hangingPunct="1"/>
            <a:r>
              <a:rPr lang="en-US" altLang="x-none"/>
              <a:t>Markov models</a:t>
            </a:r>
          </a:p>
        </p:txBody>
      </p:sp>
      <p:sp>
        <p:nvSpPr>
          <p:cNvPr id="20485" name="Text Box 8"/>
          <p:cNvSpPr txBox="1">
            <a:spLocks noChangeArrowheads="1"/>
          </p:cNvSpPr>
          <p:nvPr/>
        </p:nvSpPr>
        <p:spPr bwMode="auto">
          <a:xfrm>
            <a:off x="3276600" y="2096879"/>
            <a:ext cx="5029200" cy="646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rgbClr val="CC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0" tIns="45715" rIns="91430" bIns="45715">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algn="r" eaLnBrk="1" hangingPunct="1">
              <a:spcBef>
                <a:spcPct val="50000"/>
              </a:spcBef>
            </a:pPr>
            <a:r>
              <a:rPr lang="en-US" altLang="x-none" i="1" dirty="0"/>
              <a:t>Define</a:t>
            </a:r>
            <a:r>
              <a:rPr lang="en-US" altLang="x-none" dirty="0"/>
              <a:t> the </a:t>
            </a:r>
            <a:r>
              <a:rPr lang="en-US" altLang="x-none" i="1" dirty="0"/>
              <a:t>discrete </a:t>
            </a:r>
            <a:r>
              <a:rPr lang="en-US" altLang="x-none" dirty="0"/>
              <a:t>state of the system in </a:t>
            </a:r>
            <a:r>
              <a:rPr lang="en-US" altLang="x-none" i="1" dirty="0"/>
              <a:t>discrete time </a:t>
            </a:r>
            <a:r>
              <a:rPr lang="en-US" altLang="x-none" dirty="0"/>
              <a:t>(e.g. via reaction coordinates)</a:t>
            </a:r>
            <a:endParaRPr lang="en-US" altLang="x-none" i="1" dirty="0"/>
          </a:p>
        </p:txBody>
      </p:sp>
      <p:sp>
        <p:nvSpPr>
          <p:cNvPr id="2" name="Rettangolo 1"/>
          <p:cNvSpPr/>
          <p:nvPr/>
        </p:nvSpPr>
        <p:spPr bwMode="auto">
          <a:xfrm>
            <a:off x="762000" y="2819400"/>
            <a:ext cx="406400" cy="228600"/>
          </a:xfrm>
          <a:prstGeom prst="rect">
            <a:avLst/>
          </a:prstGeom>
          <a:solidFill>
            <a:schemeClr val="accent2">
              <a:lumMod val="60000"/>
              <a:lumOff val="40000"/>
            </a:schemeClr>
          </a:solidFill>
          <a:ln w="38100" cap="flat" cmpd="sng" algn="ctr">
            <a:noFill/>
            <a:prstDash val="solid"/>
            <a:round/>
            <a:headEnd type="none" w="med" len="med"/>
            <a:tailEnd type="none" w="med" len="med"/>
          </a:ln>
          <a:effectLst/>
        </p:spPr>
        <p:txBody>
          <a:bodyPr wrap="none" lIns="91430" tIns="45715" rIns="91430" bIns="45715" anchor="ctr"/>
          <a:lstStyle/>
          <a:p>
            <a:pPr>
              <a:defRPr/>
            </a:pPr>
            <a:endParaRPr lang="en-US"/>
          </a:p>
        </p:txBody>
      </p:sp>
      <p:sp>
        <p:nvSpPr>
          <p:cNvPr id="20488" name="Rettangolo 59"/>
          <p:cNvSpPr>
            <a:spLocks noChangeArrowheads="1"/>
          </p:cNvSpPr>
          <p:nvPr/>
        </p:nvSpPr>
        <p:spPr bwMode="auto">
          <a:xfrm>
            <a:off x="1227138" y="2819400"/>
            <a:ext cx="406400" cy="228600"/>
          </a:xfrm>
          <a:prstGeom prst="rect">
            <a:avLst/>
          </a:prstGeom>
          <a:solidFill>
            <a:srgbClr val="92D050"/>
          </a:solidFill>
          <a:ln>
            <a:noFill/>
          </a:ln>
          <a:extLst>
            <a:ext uri="{91240B29-F687-4F45-9708-019B960494DF}">
              <a14:hiddenLine xmlns:a14="http://schemas.microsoft.com/office/drawing/2010/main" w="38100" algn="ctr">
                <a:solidFill>
                  <a:srgbClr val="000000"/>
                </a:solidFill>
                <a:round/>
                <a:headEnd/>
                <a:tailEnd/>
              </a14:hiddenLine>
            </a:ext>
          </a:extLst>
        </p:spPr>
        <p:txBody>
          <a:bodyPr wrap="none" lIns="91430" tIns="45715" rIns="91430" bIns="45715" anchor="ctr"/>
          <a:lstStyle/>
          <a:p>
            <a:endParaRPr lang="en-US" altLang="x-none"/>
          </a:p>
        </p:txBody>
      </p:sp>
      <p:sp>
        <p:nvSpPr>
          <p:cNvPr id="61" name="Rettangolo 60"/>
          <p:cNvSpPr/>
          <p:nvPr/>
        </p:nvSpPr>
        <p:spPr bwMode="auto">
          <a:xfrm>
            <a:off x="1693863" y="2819400"/>
            <a:ext cx="406400" cy="228600"/>
          </a:xfrm>
          <a:prstGeom prst="rect">
            <a:avLst/>
          </a:prstGeom>
          <a:solidFill>
            <a:schemeClr val="accent5">
              <a:lumMod val="60000"/>
              <a:lumOff val="40000"/>
            </a:schemeClr>
          </a:solidFill>
          <a:ln w="38100" cap="flat" cmpd="sng" algn="ctr">
            <a:noFill/>
            <a:prstDash val="solid"/>
            <a:round/>
            <a:headEnd type="none" w="med" len="med"/>
            <a:tailEnd type="none" w="med" len="med"/>
          </a:ln>
          <a:effectLst/>
        </p:spPr>
        <p:txBody>
          <a:bodyPr wrap="none" lIns="91430" tIns="45715" rIns="91430" bIns="45715" anchor="ctr"/>
          <a:lstStyle/>
          <a:p>
            <a:pPr>
              <a:defRPr/>
            </a:pPr>
            <a:endParaRPr lang="en-US"/>
          </a:p>
        </p:txBody>
      </p:sp>
      <p:sp>
        <p:nvSpPr>
          <p:cNvPr id="62" name="Rettangolo 61"/>
          <p:cNvSpPr/>
          <p:nvPr/>
        </p:nvSpPr>
        <p:spPr bwMode="auto">
          <a:xfrm>
            <a:off x="2159000" y="2819400"/>
            <a:ext cx="406400" cy="228600"/>
          </a:xfrm>
          <a:prstGeom prst="rect">
            <a:avLst/>
          </a:prstGeom>
          <a:solidFill>
            <a:schemeClr val="accent2">
              <a:lumMod val="60000"/>
              <a:lumOff val="40000"/>
            </a:schemeClr>
          </a:solidFill>
          <a:ln w="38100" cap="flat" cmpd="sng" algn="ctr">
            <a:noFill/>
            <a:prstDash val="solid"/>
            <a:round/>
            <a:headEnd type="none" w="med" len="med"/>
            <a:tailEnd type="none" w="med" len="med"/>
          </a:ln>
          <a:effectLst/>
        </p:spPr>
        <p:txBody>
          <a:bodyPr wrap="none" lIns="91430" tIns="45715" rIns="91430" bIns="45715" anchor="ctr"/>
          <a:lstStyle/>
          <a:p>
            <a:pPr>
              <a:defRPr/>
            </a:pPr>
            <a:endParaRPr lang="en-US"/>
          </a:p>
        </p:txBody>
      </p:sp>
      <p:sp>
        <p:nvSpPr>
          <p:cNvPr id="63" name="Rettangolo 62"/>
          <p:cNvSpPr/>
          <p:nvPr/>
        </p:nvSpPr>
        <p:spPr bwMode="auto">
          <a:xfrm>
            <a:off x="2624138" y="2819400"/>
            <a:ext cx="406400" cy="228600"/>
          </a:xfrm>
          <a:prstGeom prst="rect">
            <a:avLst/>
          </a:prstGeom>
          <a:solidFill>
            <a:schemeClr val="accent5">
              <a:lumMod val="60000"/>
              <a:lumOff val="40000"/>
            </a:schemeClr>
          </a:solidFill>
          <a:ln w="38100" cap="flat" cmpd="sng" algn="ctr">
            <a:noFill/>
            <a:prstDash val="solid"/>
            <a:round/>
            <a:headEnd type="none" w="med" len="med"/>
            <a:tailEnd type="none" w="med" len="med"/>
          </a:ln>
          <a:effectLst/>
        </p:spPr>
        <p:txBody>
          <a:bodyPr wrap="none" lIns="91430" tIns="45715" rIns="91430" bIns="45715" anchor="ctr"/>
          <a:lstStyle/>
          <a:p>
            <a:pPr>
              <a:defRPr/>
            </a:pPr>
            <a:endParaRPr lang="en-US"/>
          </a:p>
        </p:txBody>
      </p:sp>
      <p:sp>
        <p:nvSpPr>
          <p:cNvPr id="20492" name="Rettangolo 63"/>
          <p:cNvSpPr>
            <a:spLocks noChangeArrowheads="1"/>
          </p:cNvSpPr>
          <p:nvPr/>
        </p:nvSpPr>
        <p:spPr bwMode="auto">
          <a:xfrm>
            <a:off x="3090863" y="2819400"/>
            <a:ext cx="406400" cy="228600"/>
          </a:xfrm>
          <a:prstGeom prst="rect">
            <a:avLst/>
          </a:prstGeom>
          <a:solidFill>
            <a:srgbClr val="92D050"/>
          </a:solidFill>
          <a:ln>
            <a:noFill/>
          </a:ln>
          <a:extLst>
            <a:ext uri="{91240B29-F687-4F45-9708-019B960494DF}">
              <a14:hiddenLine xmlns:a14="http://schemas.microsoft.com/office/drawing/2010/main" w="38100" algn="ctr">
                <a:solidFill>
                  <a:srgbClr val="000000"/>
                </a:solidFill>
                <a:round/>
                <a:headEnd/>
                <a:tailEnd/>
              </a14:hiddenLine>
            </a:ext>
          </a:extLst>
        </p:spPr>
        <p:txBody>
          <a:bodyPr wrap="none" lIns="91430" tIns="45715" rIns="91430" bIns="45715" anchor="ctr"/>
          <a:lstStyle/>
          <a:p>
            <a:endParaRPr lang="en-US" altLang="x-none"/>
          </a:p>
        </p:txBody>
      </p:sp>
      <p:sp>
        <p:nvSpPr>
          <p:cNvPr id="65" name="Rettangolo 64"/>
          <p:cNvSpPr/>
          <p:nvPr/>
        </p:nvSpPr>
        <p:spPr bwMode="auto">
          <a:xfrm>
            <a:off x="3556000" y="2819400"/>
            <a:ext cx="406400" cy="228600"/>
          </a:xfrm>
          <a:prstGeom prst="rect">
            <a:avLst/>
          </a:prstGeom>
          <a:solidFill>
            <a:schemeClr val="accent2">
              <a:lumMod val="60000"/>
              <a:lumOff val="40000"/>
            </a:schemeClr>
          </a:solidFill>
          <a:ln w="38100" cap="flat" cmpd="sng" algn="ctr">
            <a:noFill/>
            <a:prstDash val="solid"/>
            <a:round/>
            <a:headEnd type="none" w="med" len="med"/>
            <a:tailEnd type="none" w="med" len="med"/>
          </a:ln>
          <a:effectLst/>
        </p:spPr>
        <p:txBody>
          <a:bodyPr wrap="none" lIns="91430" tIns="45715" rIns="91430" bIns="45715" anchor="ctr"/>
          <a:lstStyle/>
          <a:p>
            <a:pPr>
              <a:defRPr/>
            </a:pPr>
            <a:endParaRPr lang="en-US"/>
          </a:p>
        </p:txBody>
      </p:sp>
      <p:sp>
        <p:nvSpPr>
          <p:cNvPr id="67" name="Rettangolo 66"/>
          <p:cNvSpPr/>
          <p:nvPr/>
        </p:nvSpPr>
        <p:spPr bwMode="auto">
          <a:xfrm>
            <a:off x="4038600" y="2819400"/>
            <a:ext cx="406400" cy="228600"/>
          </a:xfrm>
          <a:prstGeom prst="rect">
            <a:avLst/>
          </a:prstGeom>
          <a:solidFill>
            <a:schemeClr val="accent2">
              <a:lumMod val="60000"/>
              <a:lumOff val="40000"/>
            </a:schemeClr>
          </a:solidFill>
          <a:ln w="38100" cap="flat" cmpd="sng" algn="ctr">
            <a:noFill/>
            <a:prstDash val="solid"/>
            <a:round/>
            <a:headEnd type="none" w="med" len="med"/>
            <a:tailEnd type="none" w="med" len="med"/>
          </a:ln>
          <a:effectLst/>
        </p:spPr>
        <p:txBody>
          <a:bodyPr wrap="none" lIns="91430" tIns="45715" rIns="91430" bIns="45715" anchor="ctr"/>
          <a:lstStyle/>
          <a:p>
            <a:pPr>
              <a:defRPr/>
            </a:pPr>
            <a:endParaRPr lang="en-US"/>
          </a:p>
        </p:txBody>
      </p:sp>
      <p:sp>
        <p:nvSpPr>
          <p:cNvPr id="68" name="Rettangolo 67"/>
          <p:cNvSpPr/>
          <p:nvPr/>
        </p:nvSpPr>
        <p:spPr bwMode="auto">
          <a:xfrm>
            <a:off x="4503738" y="2819400"/>
            <a:ext cx="406400" cy="228600"/>
          </a:xfrm>
          <a:prstGeom prst="rect">
            <a:avLst/>
          </a:prstGeom>
          <a:solidFill>
            <a:schemeClr val="accent5">
              <a:lumMod val="60000"/>
              <a:lumOff val="40000"/>
            </a:schemeClr>
          </a:solidFill>
          <a:ln w="38100" cap="flat" cmpd="sng" algn="ctr">
            <a:noFill/>
            <a:prstDash val="solid"/>
            <a:round/>
            <a:headEnd type="none" w="med" len="med"/>
            <a:tailEnd type="none" w="med" len="med"/>
          </a:ln>
          <a:effectLst/>
        </p:spPr>
        <p:txBody>
          <a:bodyPr wrap="none" lIns="91430" tIns="45715" rIns="91430" bIns="45715" anchor="ctr"/>
          <a:lstStyle/>
          <a:p>
            <a:pPr>
              <a:defRPr/>
            </a:pPr>
            <a:endParaRPr lang="en-US"/>
          </a:p>
        </p:txBody>
      </p:sp>
      <p:sp>
        <p:nvSpPr>
          <p:cNvPr id="20496" name="Rettangolo 68"/>
          <p:cNvSpPr>
            <a:spLocks noChangeArrowheads="1"/>
          </p:cNvSpPr>
          <p:nvPr/>
        </p:nvSpPr>
        <p:spPr bwMode="auto">
          <a:xfrm>
            <a:off x="4970463" y="2819400"/>
            <a:ext cx="406400" cy="228600"/>
          </a:xfrm>
          <a:prstGeom prst="rect">
            <a:avLst/>
          </a:prstGeom>
          <a:solidFill>
            <a:srgbClr val="92D050"/>
          </a:solidFill>
          <a:ln>
            <a:noFill/>
          </a:ln>
          <a:extLst>
            <a:ext uri="{91240B29-F687-4F45-9708-019B960494DF}">
              <a14:hiddenLine xmlns:a14="http://schemas.microsoft.com/office/drawing/2010/main" w="38100" algn="ctr">
                <a:solidFill>
                  <a:srgbClr val="000000"/>
                </a:solidFill>
                <a:round/>
                <a:headEnd/>
                <a:tailEnd/>
              </a14:hiddenLine>
            </a:ext>
          </a:extLst>
        </p:spPr>
        <p:txBody>
          <a:bodyPr wrap="none" lIns="91430" tIns="45715" rIns="91430" bIns="45715" anchor="ctr"/>
          <a:lstStyle/>
          <a:p>
            <a:endParaRPr lang="en-US" altLang="x-none"/>
          </a:p>
        </p:txBody>
      </p:sp>
      <p:sp>
        <p:nvSpPr>
          <p:cNvPr id="70" name="Rettangolo 69"/>
          <p:cNvSpPr/>
          <p:nvPr/>
        </p:nvSpPr>
        <p:spPr bwMode="auto">
          <a:xfrm>
            <a:off x="5435600" y="2819400"/>
            <a:ext cx="406400" cy="228600"/>
          </a:xfrm>
          <a:prstGeom prst="rect">
            <a:avLst/>
          </a:prstGeom>
          <a:solidFill>
            <a:schemeClr val="accent5">
              <a:lumMod val="60000"/>
              <a:lumOff val="40000"/>
            </a:schemeClr>
          </a:solidFill>
          <a:ln w="38100" cap="flat" cmpd="sng" algn="ctr">
            <a:noFill/>
            <a:prstDash val="solid"/>
            <a:round/>
            <a:headEnd type="none" w="med" len="med"/>
            <a:tailEnd type="none" w="med" len="med"/>
          </a:ln>
          <a:effectLst/>
        </p:spPr>
        <p:txBody>
          <a:bodyPr wrap="none" lIns="91430" tIns="45715" rIns="91430" bIns="45715" anchor="ctr"/>
          <a:lstStyle/>
          <a:p>
            <a:pPr>
              <a:defRPr/>
            </a:pPr>
            <a:endParaRPr lang="en-US"/>
          </a:p>
        </p:txBody>
      </p:sp>
      <p:sp>
        <p:nvSpPr>
          <p:cNvPr id="71" name="Rettangolo 70"/>
          <p:cNvSpPr/>
          <p:nvPr/>
        </p:nvSpPr>
        <p:spPr bwMode="auto">
          <a:xfrm>
            <a:off x="5900738" y="2819400"/>
            <a:ext cx="406400" cy="228600"/>
          </a:xfrm>
          <a:prstGeom prst="rect">
            <a:avLst/>
          </a:prstGeom>
          <a:solidFill>
            <a:schemeClr val="accent2">
              <a:lumMod val="60000"/>
              <a:lumOff val="40000"/>
            </a:schemeClr>
          </a:solidFill>
          <a:ln w="38100" cap="flat" cmpd="sng" algn="ctr">
            <a:noFill/>
            <a:prstDash val="solid"/>
            <a:round/>
            <a:headEnd type="none" w="med" len="med"/>
            <a:tailEnd type="none" w="med" len="med"/>
          </a:ln>
          <a:effectLst/>
        </p:spPr>
        <p:txBody>
          <a:bodyPr wrap="none" lIns="91430" tIns="45715" rIns="91430" bIns="45715" anchor="ctr"/>
          <a:lstStyle/>
          <a:p>
            <a:pPr>
              <a:defRPr/>
            </a:pPr>
            <a:endParaRPr lang="en-US"/>
          </a:p>
        </p:txBody>
      </p:sp>
      <p:sp>
        <p:nvSpPr>
          <p:cNvPr id="20499" name="Rettangolo 71"/>
          <p:cNvSpPr>
            <a:spLocks noChangeArrowheads="1"/>
          </p:cNvSpPr>
          <p:nvPr/>
        </p:nvSpPr>
        <p:spPr bwMode="auto">
          <a:xfrm>
            <a:off x="6367463" y="2819400"/>
            <a:ext cx="406400" cy="228600"/>
          </a:xfrm>
          <a:prstGeom prst="rect">
            <a:avLst/>
          </a:prstGeom>
          <a:solidFill>
            <a:srgbClr val="92D050"/>
          </a:solidFill>
          <a:ln>
            <a:noFill/>
          </a:ln>
          <a:extLst>
            <a:ext uri="{91240B29-F687-4F45-9708-019B960494DF}">
              <a14:hiddenLine xmlns:a14="http://schemas.microsoft.com/office/drawing/2010/main" w="38100" algn="ctr">
                <a:solidFill>
                  <a:srgbClr val="000000"/>
                </a:solidFill>
                <a:round/>
                <a:headEnd/>
                <a:tailEnd/>
              </a14:hiddenLine>
            </a:ext>
          </a:extLst>
        </p:spPr>
        <p:txBody>
          <a:bodyPr wrap="none" lIns="91430" tIns="45715" rIns="91430" bIns="45715" anchor="ctr"/>
          <a:lstStyle/>
          <a:p>
            <a:endParaRPr lang="en-US" altLang="x-none"/>
          </a:p>
        </p:txBody>
      </p:sp>
      <p:sp>
        <p:nvSpPr>
          <p:cNvPr id="20500" name="Rettangolo 72"/>
          <p:cNvSpPr>
            <a:spLocks noChangeArrowheads="1"/>
          </p:cNvSpPr>
          <p:nvPr/>
        </p:nvSpPr>
        <p:spPr bwMode="auto">
          <a:xfrm>
            <a:off x="6832600" y="2819400"/>
            <a:ext cx="406400" cy="228600"/>
          </a:xfrm>
          <a:prstGeom prst="rect">
            <a:avLst/>
          </a:prstGeom>
          <a:solidFill>
            <a:srgbClr val="92D050"/>
          </a:solidFill>
          <a:ln>
            <a:noFill/>
          </a:ln>
          <a:extLst>
            <a:ext uri="{91240B29-F687-4F45-9708-019B960494DF}">
              <a14:hiddenLine xmlns:a14="http://schemas.microsoft.com/office/drawing/2010/main" w="38100" algn="ctr">
                <a:solidFill>
                  <a:srgbClr val="000000"/>
                </a:solidFill>
                <a:round/>
                <a:headEnd/>
                <a:tailEnd/>
              </a14:hiddenLine>
            </a:ext>
          </a:extLst>
        </p:spPr>
        <p:txBody>
          <a:bodyPr wrap="none" lIns="91430" tIns="45715" rIns="91430" bIns="45715" anchor="ctr"/>
          <a:lstStyle/>
          <a:p>
            <a:endParaRPr lang="en-US" altLang="x-none"/>
          </a:p>
        </p:txBody>
      </p:sp>
      <p:sp>
        <p:nvSpPr>
          <p:cNvPr id="20501" name="Rettangolo 73"/>
          <p:cNvSpPr>
            <a:spLocks noChangeArrowheads="1"/>
          </p:cNvSpPr>
          <p:nvPr/>
        </p:nvSpPr>
        <p:spPr bwMode="auto">
          <a:xfrm>
            <a:off x="7272338" y="2819400"/>
            <a:ext cx="406400" cy="228600"/>
          </a:xfrm>
          <a:prstGeom prst="rect">
            <a:avLst/>
          </a:prstGeom>
          <a:solidFill>
            <a:srgbClr val="92D050"/>
          </a:solidFill>
          <a:ln>
            <a:noFill/>
          </a:ln>
          <a:extLst>
            <a:ext uri="{91240B29-F687-4F45-9708-019B960494DF}">
              <a14:hiddenLine xmlns:a14="http://schemas.microsoft.com/office/drawing/2010/main" w="38100" algn="ctr">
                <a:solidFill>
                  <a:srgbClr val="000000"/>
                </a:solidFill>
                <a:round/>
                <a:headEnd/>
                <a:tailEnd/>
              </a14:hiddenLine>
            </a:ext>
          </a:extLst>
        </p:spPr>
        <p:txBody>
          <a:bodyPr wrap="none" lIns="91430" tIns="45715" rIns="91430" bIns="45715" anchor="ctr"/>
          <a:lstStyle/>
          <a:p>
            <a:endParaRPr lang="en-US" altLang="x-none"/>
          </a:p>
        </p:txBody>
      </p:sp>
      <p:sp>
        <p:nvSpPr>
          <p:cNvPr id="75" name="Rettangolo 74"/>
          <p:cNvSpPr/>
          <p:nvPr/>
        </p:nvSpPr>
        <p:spPr bwMode="auto">
          <a:xfrm>
            <a:off x="7739063" y="2819400"/>
            <a:ext cx="406400" cy="228600"/>
          </a:xfrm>
          <a:prstGeom prst="rect">
            <a:avLst/>
          </a:prstGeom>
          <a:solidFill>
            <a:schemeClr val="accent2">
              <a:lumMod val="60000"/>
              <a:lumOff val="40000"/>
            </a:schemeClr>
          </a:solidFill>
          <a:ln w="38100" cap="flat" cmpd="sng" algn="ctr">
            <a:noFill/>
            <a:prstDash val="solid"/>
            <a:round/>
            <a:headEnd type="none" w="med" len="med"/>
            <a:tailEnd type="none" w="med" len="med"/>
          </a:ln>
          <a:effectLst/>
        </p:spPr>
        <p:txBody>
          <a:bodyPr wrap="none" lIns="91430" tIns="45715" rIns="91430" bIns="45715" anchor="ctr"/>
          <a:lstStyle/>
          <a:p>
            <a:pPr>
              <a:defRPr/>
            </a:pPr>
            <a:endParaRPr lang="en-US"/>
          </a:p>
        </p:txBody>
      </p:sp>
      <p:grpSp>
        <p:nvGrpSpPr>
          <p:cNvPr id="20504" name="Gruppo 4"/>
          <p:cNvGrpSpPr>
            <a:grpSpLocks/>
          </p:cNvGrpSpPr>
          <p:nvPr/>
        </p:nvGrpSpPr>
        <p:grpSpPr bwMode="auto">
          <a:xfrm flipV="1">
            <a:off x="6062662" y="3124200"/>
            <a:ext cx="1862138" cy="304800"/>
            <a:chOff x="1430867" y="2438400"/>
            <a:chExt cx="1862668" cy="304800"/>
          </a:xfrm>
        </p:grpSpPr>
        <p:sp>
          <p:nvSpPr>
            <p:cNvPr id="20546" name="Line 28"/>
            <p:cNvSpPr>
              <a:spLocks noChangeShapeType="1"/>
            </p:cNvSpPr>
            <p:nvPr/>
          </p:nvSpPr>
          <p:spPr bwMode="auto">
            <a:xfrm>
              <a:off x="3293535" y="2438400"/>
              <a:ext cx="0" cy="304800"/>
            </a:xfrm>
            <a:prstGeom prst="line">
              <a:avLst/>
            </a:prstGeom>
            <a:noFill/>
            <a:ln w="3810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547" name="Line 29"/>
            <p:cNvSpPr>
              <a:spLocks noChangeShapeType="1"/>
            </p:cNvSpPr>
            <p:nvPr/>
          </p:nvSpPr>
          <p:spPr bwMode="auto">
            <a:xfrm>
              <a:off x="1430867" y="2438400"/>
              <a:ext cx="0" cy="304800"/>
            </a:xfrm>
            <a:prstGeom prst="line">
              <a:avLst/>
            </a:prstGeom>
            <a:noFill/>
            <a:ln w="3810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cxnSp>
          <p:nvCxnSpPr>
            <p:cNvPr id="20548" name="Connettore 1 3"/>
            <p:cNvCxnSpPr>
              <a:cxnSpLocks noChangeShapeType="1"/>
              <a:stCxn id="20547" idx="0"/>
              <a:endCxn id="20546" idx="0"/>
            </p:cNvCxnSpPr>
            <p:nvPr/>
          </p:nvCxnSpPr>
          <p:spPr bwMode="auto">
            <a:xfrm>
              <a:off x="1430867" y="2438400"/>
              <a:ext cx="1862668" cy="0"/>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20505" name="CasellaDiTesto 5"/>
          <p:cNvSpPr txBox="1">
            <a:spLocks noChangeArrowheads="1"/>
          </p:cNvSpPr>
          <p:nvPr/>
        </p:nvSpPr>
        <p:spPr bwMode="auto">
          <a:xfrm>
            <a:off x="685009" y="3516313"/>
            <a:ext cx="3278442" cy="369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0" tIns="45715" rIns="91430" bIns="45715">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eaLnBrk="1" hangingPunct="1"/>
            <a:r>
              <a:rPr lang="en-US" altLang="x-none" dirty="0">
                <a:solidFill>
                  <a:schemeClr val="accent2"/>
                </a:solidFill>
              </a:rPr>
              <a:t>Lag time </a:t>
            </a:r>
            <a:r>
              <a:rPr lang="el-GR" altLang="x-none" dirty="0">
                <a:solidFill>
                  <a:schemeClr val="accent2"/>
                </a:solidFill>
                <a:latin typeface="Times New Roman" pitchFamily="18" charset="0"/>
                <a:cs typeface="Times New Roman" pitchFamily="18" charset="0"/>
              </a:rPr>
              <a:t>τ</a:t>
            </a:r>
            <a:r>
              <a:rPr lang="en-US" altLang="x-none" dirty="0">
                <a:solidFill>
                  <a:schemeClr val="accent2"/>
                </a:solidFill>
              </a:rPr>
              <a:t> (here: 4 time units) </a:t>
            </a:r>
          </a:p>
        </p:txBody>
      </p:sp>
      <p:sp>
        <p:nvSpPr>
          <p:cNvPr id="20506" name="CasellaDiTesto 88"/>
          <p:cNvSpPr txBox="1">
            <a:spLocks noChangeArrowheads="1"/>
          </p:cNvSpPr>
          <p:nvPr/>
        </p:nvSpPr>
        <p:spPr bwMode="auto">
          <a:xfrm>
            <a:off x="3657390" y="3124200"/>
            <a:ext cx="505246" cy="369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0" tIns="45715" rIns="91430" bIns="45715">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eaLnBrk="1" hangingPunct="1"/>
            <a:r>
              <a:rPr lang="en-US" altLang="x-none" dirty="0">
                <a:solidFill>
                  <a:schemeClr val="accent2"/>
                </a:solidFill>
              </a:rPr>
              <a:t>. . .</a:t>
            </a:r>
          </a:p>
        </p:txBody>
      </p:sp>
      <p:grpSp>
        <p:nvGrpSpPr>
          <p:cNvPr id="43" name="Gruppo 2">
            <a:extLst>
              <a:ext uri="{FF2B5EF4-FFF2-40B4-BE49-F238E27FC236}">
                <a16:creationId xmlns:a16="http://schemas.microsoft.com/office/drawing/2014/main" id="{E78D26FF-6BA6-C940-83EC-32E04B3F0F6E}"/>
              </a:ext>
            </a:extLst>
          </p:cNvPr>
          <p:cNvGrpSpPr>
            <a:grpSpLocks/>
          </p:cNvGrpSpPr>
          <p:nvPr/>
        </p:nvGrpSpPr>
        <p:grpSpPr bwMode="auto">
          <a:xfrm>
            <a:off x="381000" y="4588104"/>
            <a:ext cx="3276600" cy="1665287"/>
            <a:chOff x="838200" y="4507468"/>
            <a:chExt cx="3276600" cy="1664732"/>
          </a:xfrm>
        </p:grpSpPr>
        <p:sp>
          <p:nvSpPr>
            <p:cNvPr id="44" name="Rettangolo 3">
              <a:extLst>
                <a:ext uri="{FF2B5EF4-FFF2-40B4-BE49-F238E27FC236}">
                  <a16:creationId xmlns:a16="http://schemas.microsoft.com/office/drawing/2014/main" id="{A6415F19-E1EC-DA48-8DE8-B62DDC59DAE3}"/>
                </a:ext>
              </a:extLst>
            </p:cNvPr>
            <p:cNvSpPr/>
            <p:nvPr/>
          </p:nvSpPr>
          <p:spPr bwMode="auto">
            <a:xfrm>
              <a:off x="1900238" y="5181930"/>
              <a:ext cx="406400" cy="228524"/>
            </a:xfrm>
            <a:prstGeom prst="rect">
              <a:avLst/>
            </a:prstGeom>
            <a:solidFill>
              <a:schemeClr val="accent2">
                <a:lumMod val="60000"/>
                <a:lumOff val="40000"/>
              </a:schemeClr>
            </a:solidFill>
            <a:ln w="38100" cap="flat" cmpd="sng" algn="ctr">
              <a:noFill/>
              <a:prstDash val="solid"/>
              <a:round/>
              <a:headEnd type="none" w="med" len="med"/>
              <a:tailEnd type="none" w="med" len="med"/>
            </a:ln>
            <a:effectLst/>
          </p:spPr>
          <p:txBody>
            <a:bodyPr wrap="none" anchor="ctr"/>
            <a:lstStyle/>
            <a:p>
              <a:pPr>
                <a:defRPr/>
              </a:pPr>
              <a:endParaRPr lang="en-US"/>
            </a:p>
          </p:txBody>
        </p:sp>
        <p:sp>
          <p:nvSpPr>
            <p:cNvPr id="45" name="Rettangolo 4">
              <a:extLst>
                <a:ext uri="{FF2B5EF4-FFF2-40B4-BE49-F238E27FC236}">
                  <a16:creationId xmlns:a16="http://schemas.microsoft.com/office/drawing/2014/main" id="{847E9AF1-BD3B-5342-B476-51F33FCE14FC}"/>
                </a:ext>
              </a:extLst>
            </p:cNvPr>
            <p:cNvSpPr>
              <a:spLocks noChangeArrowheads="1"/>
            </p:cNvSpPr>
            <p:nvPr/>
          </p:nvSpPr>
          <p:spPr bwMode="auto">
            <a:xfrm>
              <a:off x="1905000" y="5562600"/>
              <a:ext cx="406400" cy="228600"/>
            </a:xfrm>
            <a:prstGeom prst="rect">
              <a:avLst/>
            </a:prstGeom>
            <a:solidFill>
              <a:srgbClr val="92D050"/>
            </a:solidFill>
            <a:ln>
              <a:noFill/>
            </a:ln>
            <a:extLst>
              <a:ext uri="{91240B29-F687-4F45-9708-019B960494DF}">
                <a14:hiddenLine xmlns:a14="http://schemas.microsoft.com/office/drawing/2010/main" w="38100" algn="ctr">
                  <a:solidFill>
                    <a:srgbClr val="000000"/>
                  </a:solidFill>
                  <a:round/>
                  <a:headEnd/>
                  <a:tailEnd/>
                </a14:hiddenLine>
              </a:ext>
            </a:extLst>
          </p:spPr>
          <p:txBody>
            <a:bodyPr wrap="none" anchor="ctr"/>
            <a:lstStyle/>
            <a:p>
              <a:endParaRPr lang="en-US" altLang="x-none"/>
            </a:p>
          </p:txBody>
        </p:sp>
        <p:sp>
          <p:nvSpPr>
            <p:cNvPr id="46" name="Rettangolo 5">
              <a:extLst>
                <a:ext uri="{FF2B5EF4-FFF2-40B4-BE49-F238E27FC236}">
                  <a16:creationId xmlns:a16="http://schemas.microsoft.com/office/drawing/2014/main" id="{C7749ADC-CDF8-A046-8337-DAA461DC335E}"/>
                </a:ext>
              </a:extLst>
            </p:cNvPr>
            <p:cNvSpPr/>
            <p:nvPr/>
          </p:nvSpPr>
          <p:spPr bwMode="auto">
            <a:xfrm>
              <a:off x="1905000" y="5943676"/>
              <a:ext cx="406400" cy="228524"/>
            </a:xfrm>
            <a:prstGeom prst="rect">
              <a:avLst/>
            </a:prstGeom>
            <a:solidFill>
              <a:schemeClr val="accent5">
                <a:lumMod val="60000"/>
                <a:lumOff val="40000"/>
              </a:schemeClr>
            </a:solidFill>
            <a:ln w="38100" cap="flat" cmpd="sng" algn="ctr">
              <a:noFill/>
              <a:prstDash val="solid"/>
              <a:round/>
              <a:headEnd type="none" w="med" len="med"/>
              <a:tailEnd type="none" w="med" len="med"/>
            </a:ln>
            <a:effectLst/>
          </p:spPr>
          <p:txBody>
            <a:bodyPr wrap="none" anchor="ctr"/>
            <a:lstStyle/>
            <a:p>
              <a:pPr>
                <a:defRPr/>
              </a:pPr>
              <a:endParaRPr lang="en-US"/>
            </a:p>
          </p:txBody>
        </p:sp>
        <p:sp>
          <p:nvSpPr>
            <p:cNvPr id="47" name="Text Box 21">
              <a:extLst>
                <a:ext uri="{FF2B5EF4-FFF2-40B4-BE49-F238E27FC236}">
                  <a16:creationId xmlns:a16="http://schemas.microsoft.com/office/drawing/2014/main" id="{3150E4BD-B536-C645-8433-CC8C00E4328E}"/>
                </a:ext>
              </a:extLst>
            </p:cNvPr>
            <p:cNvSpPr txBox="1">
              <a:spLocks noChangeArrowheads="1"/>
            </p:cNvSpPr>
            <p:nvPr/>
          </p:nvSpPr>
          <p:spPr bwMode="auto">
            <a:xfrm>
              <a:off x="838200" y="5498068"/>
              <a:ext cx="990600" cy="3692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rgbClr val="CC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algn="r" eaLnBrk="1" hangingPunct="1">
                <a:spcBef>
                  <a:spcPct val="50000"/>
                </a:spcBef>
              </a:pPr>
              <a:r>
                <a:rPr lang="en-US" altLang="x-none"/>
                <a:t>From</a:t>
              </a:r>
            </a:p>
          </p:txBody>
        </p:sp>
        <p:sp>
          <p:nvSpPr>
            <p:cNvPr id="48" name="Rettangolo 7">
              <a:extLst>
                <a:ext uri="{FF2B5EF4-FFF2-40B4-BE49-F238E27FC236}">
                  <a16:creationId xmlns:a16="http://schemas.microsoft.com/office/drawing/2014/main" id="{F47E6090-84BA-F949-B085-6D9B37851E17}"/>
                </a:ext>
              </a:extLst>
            </p:cNvPr>
            <p:cNvSpPr/>
            <p:nvPr/>
          </p:nvSpPr>
          <p:spPr bwMode="auto">
            <a:xfrm>
              <a:off x="2514600" y="4877232"/>
              <a:ext cx="406400" cy="228524"/>
            </a:xfrm>
            <a:prstGeom prst="rect">
              <a:avLst/>
            </a:prstGeom>
            <a:solidFill>
              <a:schemeClr val="accent2">
                <a:lumMod val="60000"/>
                <a:lumOff val="40000"/>
              </a:schemeClr>
            </a:solidFill>
            <a:ln w="38100" cap="flat" cmpd="sng" algn="ctr">
              <a:noFill/>
              <a:prstDash val="solid"/>
              <a:round/>
              <a:headEnd type="none" w="med" len="med"/>
              <a:tailEnd type="none" w="med" len="med"/>
            </a:ln>
            <a:effectLst/>
          </p:spPr>
          <p:txBody>
            <a:bodyPr wrap="none" anchor="ctr"/>
            <a:lstStyle/>
            <a:p>
              <a:pPr>
                <a:defRPr/>
              </a:pPr>
              <a:endParaRPr lang="en-US"/>
            </a:p>
          </p:txBody>
        </p:sp>
        <p:sp>
          <p:nvSpPr>
            <p:cNvPr id="49" name="Rettangolo 8">
              <a:extLst>
                <a:ext uri="{FF2B5EF4-FFF2-40B4-BE49-F238E27FC236}">
                  <a16:creationId xmlns:a16="http://schemas.microsoft.com/office/drawing/2014/main" id="{3F47676A-368F-634A-9CC2-AD00BA28B22C}"/>
                </a:ext>
              </a:extLst>
            </p:cNvPr>
            <p:cNvSpPr>
              <a:spLocks noChangeArrowheads="1"/>
            </p:cNvSpPr>
            <p:nvPr/>
          </p:nvSpPr>
          <p:spPr bwMode="auto">
            <a:xfrm>
              <a:off x="3124200" y="4876800"/>
              <a:ext cx="406400" cy="228600"/>
            </a:xfrm>
            <a:prstGeom prst="rect">
              <a:avLst/>
            </a:prstGeom>
            <a:solidFill>
              <a:srgbClr val="92D050"/>
            </a:solidFill>
            <a:ln>
              <a:noFill/>
            </a:ln>
            <a:extLst>
              <a:ext uri="{91240B29-F687-4F45-9708-019B960494DF}">
                <a14:hiddenLine xmlns:a14="http://schemas.microsoft.com/office/drawing/2010/main" w="38100" algn="ctr">
                  <a:solidFill>
                    <a:srgbClr val="000000"/>
                  </a:solidFill>
                  <a:round/>
                  <a:headEnd/>
                  <a:tailEnd/>
                </a14:hiddenLine>
              </a:ext>
            </a:extLst>
          </p:spPr>
          <p:txBody>
            <a:bodyPr wrap="none" anchor="ctr"/>
            <a:lstStyle/>
            <a:p>
              <a:endParaRPr lang="en-US" altLang="x-none"/>
            </a:p>
          </p:txBody>
        </p:sp>
        <p:sp>
          <p:nvSpPr>
            <p:cNvPr id="50" name="Rettangolo 9">
              <a:extLst>
                <a:ext uri="{FF2B5EF4-FFF2-40B4-BE49-F238E27FC236}">
                  <a16:creationId xmlns:a16="http://schemas.microsoft.com/office/drawing/2014/main" id="{936FBC46-EA8E-EA41-A269-1490D14B4290}"/>
                </a:ext>
              </a:extLst>
            </p:cNvPr>
            <p:cNvSpPr/>
            <p:nvPr/>
          </p:nvSpPr>
          <p:spPr bwMode="auto">
            <a:xfrm>
              <a:off x="3708400" y="4877232"/>
              <a:ext cx="406400" cy="228524"/>
            </a:xfrm>
            <a:prstGeom prst="rect">
              <a:avLst/>
            </a:prstGeom>
            <a:solidFill>
              <a:schemeClr val="accent5">
                <a:lumMod val="60000"/>
                <a:lumOff val="40000"/>
              </a:schemeClr>
            </a:solidFill>
            <a:ln w="38100" cap="flat" cmpd="sng" algn="ctr">
              <a:noFill/>
              <a:prstDash val="solid"/>
              <a:round/>
              <a:headEnd type="none" w="med" len="med"/>
              <a:tailEnd type="none" w="med" len="med"/>
            </a:ln>
            <a:effectLst/>
          </p:spPr>
          <p:txBody>
            <a:bodyPr wrap="none" anchor="ctr"/>
            <a:lstStyle/>
            <a:p>
              <a:pPr>
                <a:defRPr/>
              </a:pPr>
              <a:endParaRPr lang="en-US"/>
            </a:p>
          </p:txBody>
        </p:sp>
        <p:sp>
          <p:nvSpPr>
            <p:cNvPr id="51" name="Text Box 21">
              <a:extLst>
                <a:ext uri="{FF2B5EF4-FFF2-40B4-BE49-F238E27FC236}">
                  <a16:creationId xmlns:a16="http://schemas.microsoft.com/office/drawing/2014/main" id="{0E760BE0-BD7E-AF47-B8AD-ADE45886CA59}"/>
                </a:ext>
              </a:extLst>
            </p:cNvPr>
            <p:cNvSpPr txBox="1">
              <a:spLocks noChangeArrowheads="1"/>
            </p:cNvSpPr>
            <p:nvPr/>
          </p:nvSpPr>
          <p:spPr bwMode="auto">
            <a:xfrm>
              <a:off x="2819400" y="4507468"/>
              <a:ext cx="990600" cy="3692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rgbClr val="CC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altLang="x-none"/>
                <a:t>To</a:t>
              </a:r>
            </a:p>
          </p:txBody>
        </p:sp>
      </p:grpSp>
      <p:graphicFrame>
        <p:nvGraphicFramePr>
          <p:cNvPr id="52" name="Tabella 11">
            <a:extLst>
              <a:ext uri="{FF2B5EF4-FFF2-40B4-BE49-F238E27FC236}">
                <a16:creationId xmlns:a16="http://schemas.microsoft.com/office/drawing/2014/main" id="{C8688F9D-E307-D04F-8C9C-354B5ADE6CE8}"/>
              </a:ext>
            </a:extLst>
          </p:cNvPr>
          <p:cNvGraphicFramePr>
            <a:graphicFrameLocks noGrp="1"/>
          </p:cNvGraphicFramePr>
          <p:nvPr/>
        </p:nvGraphicFramePr>
        <p:xfrm>
          <a:off x="1930401" y="5186590"/>
          <a:ext cx="1879599" cy="1103706"/>
        </p:xfrm>
        <a:graphic>
          <a:graphicData uri="http://schemas.openxmlformats.org/drawingml/2006/table">
            <a:tbl>
              <a:tblPr bandRow="1">
                <a:tableStyleId>{91EBBBCC-DAD2-459C-BE2E-F6DE35CF9A28}</a:tableStyleId>
              </a:tblPr>
              <a:tblGrid>
                <a:gridCol w="626533">
                  <a:extLst>
                    <a:ext uri="{9D8B030D-6E8A-4147-A177-3AD203B41FA5}">
                      <a16:colId xmlns:a16="http://schemas.microsoft.com/office/drawing/2014/main" val="20000"/>
                    </a:ext>
                  </a:extLst>
                </a:gridCol>
                <a:gridCol w="626533">
                  <a:extLst>
                    <a:ext uri="{9D8B030D-6E8A-4147-A177-3AD203B41FA5}">
                      <a16:colId xmlns:a16="http://schemas.microsoft.com/office/drawing/2014/main" val="20001"/>
                    </a:ext>
                  </a:extLst>
                </a:gridCol>
                <a:gridCol w="626533">
                  <a:extLst>
                    <a:ext uri="{9D8B030D-6E8A-4147-A177-3AD203B41FA5}">
                      <a16:colId xmlns:a16="http://schemas.microsoft.com/office/drawing/2014/main" val="20002"/>
                    </a:ext>
                  </a:extLst>
                </a:gridCol>
              </a:tblGrid>
              <a:tr h="367902">
                <a:tc>
                  <a:txBody>
                    <a:bodyPr/>
                    <a:lstStyle/>
                    <a:p>
                      <a:pPr algn="ctr"/>
                      <a:r>
                        <a:rPr lang="en-US" sz="1800" dirty="0"/>
                        <a:t>3</a:t>
                      </a:r>
                    </a:p>
                  </a:txBody>
                  <a:tcPr marT="45697" marB="45697"/>
                </a:tc>
                <a:tc>
                  <a:txBody>
                    <a:bodyPr/>
                    <a:lstStyle/>
                    <a:p>
                      <a:pPr algn="ctr"/>
                      <a:r>
                        <a:rPr lang="en-US" sz="1800" dirty="0"/>
                        <a:t>0</a:t>
                      </a:r>
                    </a:p>
                  </a:txBody>
                  <a:tcPr marT="45697" marB="45697"/>
                </a:tc>
                <a:tc>
                  <a:txBody>
                    <a:bodyPr/>
                    <a:lstStyle/>
                    <a:p>
                      <a:pPr algn="ctr"/>
                      <a:r>
                        <a:rPr lang="en-US" sz="1800" dirty="0"/>
                        <a:t>2</a:t>
                      </a:r>
                    </a:p>
                  </a:txBody>
                  <a:tcPr marT="45697" marB="45697"/>
                </a:tc>
                <a:extLst>
                  <a:ext uri="{0D108BD9-81ED-4DB2-BD59-A6C34878D82A}">
                    <a16:rowId xmlns:a16="http://schemas.microsoft.com/office/drawing/2014/main" val="10000"/>
                  </a:ext>
                </a:extLst>
              </a:tr>
              <a:tr h="367902">
                <a:tc>
                  <a:txBody>
                    <a:bodyPr/>
                    <a:lstStyle/>
                    <a:p>
                      <a:pPr algn="ctr"/>
                      <a:r>
                        <a:rPr lang="en-US" sz="1800" dirty="0"/>
                        <a:t>1</a:t>
                      </a:r>
                    </a:p>
                  </a:txBody>
                  <a:tcPr marT="45697" marB="45697"/>
                </a:tc>
                <a:tc>
                  <a:txBody>
                    <a:bodyPr/>
                    <a:lstStyle/>
                    <a:p>
                      <a:pPr algn="ctr"/>
                      <a:r>
                        <a:rPr lang="en-US" sz="1800" dirty="0"/>
                        <a:t>3</a:t>
                      </a:r>
                    </a:p>
                  </a:txBody>
                  <a:tcPr marT="45697" marB="45697"/>
                </a:tc>
                <a:tc>
                  <a:txBody>
                    <a:bodyPr/>
                    <a:lstStyle/>
                    <a:p>
                      <a:pPr algn="ctr"/>
                      <a:r>
                        <a:rPr lang="en-US" sz="1800" dirty="0"/>
                        <a:t>0</a:t>
                      </a:r>
                    </a:p>
                  </a:txBody>
                  <a:tcPr marT="45697" marB="45697"/>
                </a:tc>
                <a:extLst>
                  <a:ext uri="{0D108BD9-81ED-4DB2-BD59-A6C34878D82A}">
                    <a16:rowId xmlns:a16="http://schemas.microsoft.com/office/drawing/2014/main" val="10001"/>
                  </a:ext>
                </a:extLst>
              </a:tr>
              <a:tr h="367902">
                <a:tc>
                  <a:txBody>
                    <a:bodyPr/>
                    <a:lstStyle/>
                    <a:p>
                      <a:pPr algn="ctr"/>
                      <a:r>
                        <a:rPr lang="en-US" sz="1800" dirty="0"/>
                        <a:t>1</a:t>
                      </a:r>
                    </a:p>
                  </a:txBody>
                  <a:tcPr marT="45697" marB="45697"/>
                </a:tc>
                <a:tc>
                  <a:txBody>
                    <a:bodyPr/>
                    <a:lstStyle/>
                    <a:p>
                      <a:pPr algn="ctr"/>
                      <a:r>
                        <a:rPr lang="en-US" sz="1800" dirty="0"/>
                        <a:t>2</a:t>
                      </a:r>
                    </a:p>
                  </a:txBody>
                  <a:tcPr marT="45697" marB="45697"/>
                </a:tc>
                <a:tc>
                  <a:txBody>
                    <a:bodyPr/>
                    <a:lstStyle/>
                    <a:p>
                      <a:pPr algn="ctr"/>
                      <a:r>
                        <a:rPr lang="en-US" sz="1800" dirty="0"/>
                        <a:t>1</a:t>
                      </a:r>
                    </a:p>
                  </a:txBody>
                  <a:tcPr marT="45697" marB="45697"/>
                </a:tc>
                <a:extLst>
                  <a:ext uri="{0D108BD9-81ED-4DB2-BD59-A6C34878D82A}">
                    <a16:rowId xmlns:a16="http://schemas.microsoft.com/office/drawing/2014/main" val="10002"/>
                  </a:ext>
                </a:extLst>
              </a:tr>
            </a:tbl>
          </a:graphicData>
        </a:graphic>
      </p:graphicFrame>
      <p:sp>
        <p:nvSpPr>
          <p:cNvPr id="53" name="Freccia a destra 12">
            <a:extLst>
              <a:ext uri="{FF2B5EF4-FFF2-40B4-BE49-F238E27FC236}">
                <a16:creationId xmlns:a16="http://schemas.microsoft.com/office/drawing/2014/main" id="{B5639640-DBE0-AB4A-BEE6-B3D8EE6B8F63}"/>
              </a:ext>
            </a:extLst>
          </p:cNvPr>
          <p:cNvSpPr>
            <a:spLocks noChangeArrowheads="1"/>
          </p:cNvSpPr>
          <p:nvPr/>
        </p:nvSpPr>
        <p:spPr bwMode="auto">
          <a:xfrm>
            <a:off x="4267200" y="5502504"/>
            <a:ext cx="601663" cy="293687"/>
          </a:xfrm>
          <a:prstGeom prst="rightArrow">
            <a:avLst>
              <a:gd name="adj1" fmla="val 50000"/>
              <a:gd name="adj2" fmla="val 49945"/>
            </a:avLst>
          </a:prstGeom>
          <a:noFill/>
          <a:ln w="38100" algn="ctr">
            <a:solidFill>
              <a:srgbClr val="CC0066"/>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0" tIns="45715" rIns="91430" bIns="45715" anchor="ctr"/>
          <a:lstStyle/>
          <a:p>
            <a:endParaRPr lang="en-US" altLang="x-none"/>
          </a:p>
        </p:txBody>
      </p:sp>
      <p:grpSp>
        <p:nvGrpSpPr>
          <p:cNvPr id="54" name="Gruppo 13">
            <a:extLst>
              <a:ext uri="{FF2B5EF4-FFF2-40B4-BE49-F238E27FC236}">
                <a16:creationId xmlns:a16="http://schemas.microsoft.com/office/drawing/2014/main" id="{BF5D3921-C7A0-B144-85BE-4B79F80B3B90}"/>
              </a:ext>
            </a:extLst>
          </p:cNvPr>
          <p:cNvGrpSpPr>
            <a:grpSpLocks/>
          </p:cNvGrpSpPr>
          <p:nvPr/>
        </p:nvGrpSpPr>
        <p:grpSpPr bwMode="auto">
          <a:xfrm>
            <a:off x="4800600" y="4500790"/>
            <a:ext cx="3276600" cy="1665288"/>
            <a:chOff x="838200" y="4507468"/>
            <a:chExt cx="3276600" cy="1664732"/>
          </a:xfrm>
        </p:grpSpPr>
        <p:sp>
          <p:nvSpPr>
            <p:cNvPr id="55" name="Rettangolo 14">
              <a:extLst>
                <a:ext uri="{FF2B5EF4-FFF2-40B4-BE49-F238E27FC236}">
                  <a16:creationId xmlns:a16="http://schemas.microsoft.com/office/drawing/2014/main" id="{B0E802A9-64D5-8742-985B-8D6F43364D88}"/>
                </a:ext>
              </a:extLst>
            </p:cNvPr>
            <p:cNvSpPr/>
            <p:nvPr/>
          </p:nvSpPr>
          <p:spPr bwMode="auto">
            <a:xfrm>
              <a:off x="1900238" y="5181931"/>
              <a:ext cx="406400" cy="228524"/>
            </a:xfrm>
            <a:prstGeom prst="rect">
              <a:avLst/>
            </a:prstGeom>
            <a:solidFill>
              <a:schemeClr val="accent2">
                <a:lumMod val="60000"/>
                <a:lumOff val="40000"/>
              </a:schemeClr>
            </a:solidFill>
            <a:ln w="38100" cap="flat" cmpd="sng" algn="ctr">
              <a:noFill/>
              <a:prstDash val="solid"/>
              <a:round/>
              <a:headEnd type="none" w="med" len="med"/>
              <a:tailEnd type="none" w="med" len="med"/>
            </a:ln>
            <a:effectLst/>
          </p:spPr>
          <p:txBody>
            <a:bodyPr wrap="none" anchor="ctr"/>
            <a:lstStyle/>
            <a:p>
              <a:pPr>
                <a:defRPr/>
              </a:pPr>
              <a:endParaRPr lang="en-US"/>
            </a:p>
          </p:txBody>
        </p:sp>
        <p:sp>
          <p:nvSpPr>
            <p:cNvPr id="56" name="Rettangolo 15">
              <a:extLst>
                <a:ext uri="{FF2B5EF4-FFF2-40B4-BE49-F238E27FC236}">
                  <a16:creationId xmlns:a16="http://schemas.microsoft.com/office/drawing/2014/main" id="{93DBF5FA-2A4A-3745-AA80-73B48EBE1116}"/>
                </a:ext>
              </a:extLst>
            </p:cNvPr>
            <p:cNvSpPr>
              <a:spLocks noChangeArrowheads="1"/>
            </p:cNvSpPr>
            <p:nvPr/>
          </p:nvSpPr>
          <p:spPr bwMode="auto">
            <a:xfrm>
              <a:off x="1905000" y="5562600"/>
              <a:ext cx="406400" cy="228600"/>
            </a:xfrm>
            <a:prstGeom prst="rect">
              <a:avLst/>
            </a:prstGeom>
            <a:solidFill>
              <a:srgbClr val="92D050"/>
            </a:solidFill>
            <a:ln>
              <a:noFill/>
            </a:ln>
            <a:extLst>
              <a:ext uri="{91240B29-F687-4F45-9708-019B960494DF}">
                <a14:hiddenLine xmlns:a14="http://schemas.microsoft.com/office/drawing/2010/main" w="38100" algn="ctr">
                  <a:solidFill>
                    <a:srgbClr val="000000"/>
                  </a:solidFill>
                  <a:round/>
                  <a:headEnd/>
                  <a:tailEnd/>
                </a14:hiddenLine>
              </a:ext>
            </a:extLst>
          </p:spPr>
          <p:txBody>
            <a:bodyPr wrap="none" anchor="ctr"/>
            <a:lstStyle/>
            <a:p>
              <a:endParaRPr lang="en-US" altLang="x-none"/>
            </a:p>
          </p:txBody>
        </p:sp>
        <p:sp>
          <p:nvSpPr>
            <p:cNvPr id="57" name="Rettangolo 16">
              <a:extLst>
                <a:ext uri="{FF2B5EF4-FFF2-40B4-BE49-F238E27FC236}">
                  <a16:creationId xmlns:a16="http://schemas.microsoft.com/office/drawing/2014/main" id="{1CF4AA59-E2BC-EB4F-8ED1-3DA98E6FE573}"/>
                </a:ext>
              </a:extLst>
            </p:cNvPr>
            <p:cNvSpPr/>
            <p:nvPr/>
          </p:nvSpPr>
          <p:spPr bwMode="auto">
            <a:xfrm>
              <a:off x="1905000" y="5943676"/>
              <a:ext cx="406400" cy="228524"/>
            </a:xfrm>
            <a:prstGeom prst="rect">
              <a:avLst/>
            </a:prstGeom>
            <a:solidFill>
              <a:schemeClr val="accent5">
                <a:lumMod val="60000"/>
                <a:lumOff val="40000"/>
              </a:schemeClr>
            </a:solidFill>
            <a:ln w="38100" cap="flat" cmpd="sng" algn="ctr">
              <a:noFill/>
              <a:prstDash val="solid"/>
              <a:round/>
              <a:headEnd type="none" w="med" len="med"/>
              <a:tailEnd type="none" w="med" len="med"/>
            </a:ln>
            <a:effectLst/>
          </p:spPr>
          <p:txBody>
            <a:bodyPr wrap="none" anchor="ctr"/>
            <a:lstStyle/>
            <a:p>
              <a:pPr>
                <a:defRPr/>
              </a:pPr>
              <a:endParaRPr lang="en-US"/>
            </a:p>
          </p:txBody>
        </p:sp>
        <p:sp>
          <p:nvSpPr>
            <p:cNvPr id="58" name="Text Box 21">
              <a:extLst>
                <a:ext uri="{FF2B5EF4-FFF2-40B4-BE49-F238E27FC236}">
                  <a16:creationId xmlns:a16="http://schemas.microsoft.com/office/drawing/2014/main" id="{46B8606A-FC40-7543-B3F6-02603C3FE1F8}"/>
                </a:ext>
              </a:extLst>
            </p:cNvPr>
            <p:cNvSpPr txBox="1">
              <a:spLocks noChangeArrowheads="1"/>
            </p:cNvSpPr>
            <p:nvPr/>
          </p:nvSpPr>
          <p:spPr bwMode="auto">
            <a:xfrm>
              <a:off x="838200" y="5498068"/>
              <a:ext cx="990600" cy="3692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rgbClr val="CC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algn="r" eaLnBrk="1" hangingPunct="1">
                <a:spcBef>
                  <a:spcPct val="50000"/>
                </a:spcBef>
              </a:pPr>
              <a:r>
                <a:rPr lang="en-US" altLang="x-none"/>
                <a:t>From</a:t>
              </a:r>
            </a:p>
          </p:txBody>
        </p:sp>
        <p:sp>
          <p:nvSpPr>
            <p:cNvPr id="59" name="Rettangolo 18">
              <a:extLst>
                <a:ext uri="{FF2B5EF4-FFF2-40B4-BE49-F238E27FC236}">
                  <a16:creationId xmlns:a16="http://schemas.microsoft.com/office/drawing/2014/main" id="{BE463694-AFE1-5940-886D-06D5A6EDAF1C}"/>
                </a:ext>
              </a:extLst>
            </p:cNvPr>
            <p:cNvSpPr/>
            <p:nvPr/>
          </p:nvSpPr>
          <p:spPr bwMode="auto">
            <a:xfrm>
              <a:off x="2514600" y="4877233"/>
              <a:ext cx="406400" cy="228524"/>
            </a:xfrm>
            <a:prstGeom prst="rect">
              <a:avLst/>
            </a:prstGeom>
            <a:solidFill>
              <a:schemeClr val="accent2">
                <a:lumMod val="60000"/>
                <a:lumOff val="40000"/>
              </a:schemeClr>
            </a:solidFill>
            <a:ln w="38100" cap="flat" cmpd="sng" algn="ctr">
              <a:noFill/>
              <a:prstDash val="solid"/>
              <a:round/>
              <a:headEnd type="none" w="med" len="med"/>
              <a:tailEnd type="none" w="med" len="med"/>
            </a:ln>
            <a:effectLst/>
          </p:spPr>
          <p:txBody>
            <a:bodyPr wrap="none" anchor="ctr"/>
            <a:lstStyle/>
            <a:p>
              <a:pPr>
                <a:defRPr/>
              </a:pPr>
              <a:endParaRPr lang="en-US"/>
            </a:p>
          </p:txBody>
        </p:sp>
        <p:sp>
          <p:nvSpPr>
            <p:cNvPr id="60" name="Rettangolo 19">
              <a:extLst>
                <a:ext uri="{FF2B5EF4-FFF2-40B4-BE49-F238E27FC236}">
                  <a16:creationId xmlns:a16="http://schemas.microsoft.com/office/drawing/2014/main" id="{88237CA9-A56F-F447-824A-758BDE69A7B5}"/>
                </a:ext>
              </a:extLst>
            </p:cNvPr>
            <p:cNvSpPr>
              <a:spLocks noChangeArrowheads="1"/>
            </p:cNvSpPr>
            <p:nvPr/>
          </p:nvSpPr>
          <p:spPr bwMode="auto">
            <a:xfrm>
              <a:off x="3124200" y="4876800"/>
              <a:ext cx="406400" cy="228600"/>
            </a:xfrm>
            <a:prstGeom prst="rect">
              <a:avLst/>
            </a:prstGeom>
            <a:solidFill>
              <a:srgbClr val="92D050"/>
            </a:solidFill>
            <a:ln>
              <a:noFill/>
            </a:ln>
            <a:extLst>
              <a:ext uri="{91240B29-F687-4F45-9708-019B960494DF}">
                <a14:hiddenLine xmlns:a14="http://schemas.microsoft.com/office/drawing/2010/main" w="38100" algn="ctr">
                  <a:solidFill>
                    <a:srgbClr val="000000"/>
                  </a:solidFill>
                  <a:round/>
                  <a:headEnd/>
                  <a:tailEnd/>
                </a14:hiddenLine>
              </a:ext>
            </a:extLst>
          </p:spPr>
          <p:txBody>
            <a:bodyPr wrap="none" anchor="ctr"/>
            <a:lstStyle/>
            <a:p>
              <a:endParaRPr lang="en-US" altLang="x-none"/>
            </a:p>
          </p:txBody>
        </p:sp>
        <p:sp>
          <p:nvSpPr>
            <p:cNvPr id="64" name="Rettangolo 20">
              <a:extLst>
                <a:ext uri="{FF2B5EF4-FFF2-40B4-BE49-F238E27FC236}">
                  <a16:creationId xmlns:a16="http://schemas.microsoft.com/office/drawing/2014/main" id="{99B66F13-6C2A-4248-9165-BF5A08F888AC}"/>
                </a:ext>
              </a:extLst>
            </p:cNvPr>
            <p:cNvSpPr/>
            <p:nvPr/>
          </p:nvSpPr>
          <p:spPr bwMode="auto">
            <a:xfrm>
              <a:off x="3708400" y="4877233"/>
              <a:ext cx="406400" cy="228524"/>
            </a:xfrm>
            <a:prstGeom prst="rect">
              <a:avLst/>
            </a:prstGeom>
            <a:solidFill>
              <a:schemeClr val="accent5">
                <a:lumMod val="60000"/>
                <a:lumOff val="40000"/>
              </a:schemeClr>
            </a:solidFill>
            <a:ln w="38100" cap="flat" cmpd="sng" algn="ctr">
              <a:noFill/>
              <a:prstDash val="solid"/>
              <a:round/>
              <a:headEnd type="none" w="med" len="med"/>
              <a:tailEnd type="none" w="med" len="med"/>
            </a:ln>
            <a:effectLst/>
          </p:spPr>
          <p:txBody>
            <a:bodyPr wrap="none" anchor="ctr"/>
            <a:lstStyle/>
            <a:p>
              <a:pPr>
                <a:defRPr/>
              </a:pPr>
              <a:endParaRPr lang="en-US"/>
            </a:p>
          </p:txBody>
        </p:sp>
        <p:sp>
          <p:nvSpPr>
            <p:cNvPr id="66" name="Text Box 21">
              <a:extLst>
                <a:ext uri="{FF2B5EF4-FFF2-40B4-BE49-F238E27FC236}">
                  <a16:creationId xmlns:a16="http://schemas.microsoft.com/office/drawing/2014/main" id="{191E0023-5288-FD4F-83EE-8ABC2921FF77}"/>
                </a:ext>
              </a:extLst>
            </p:cNvPr>
            <p:cNvSpPr txBox="1">
              <a:spLocks noChangeArrowheads="1"/>
            </p:cNvSpPr>
            <p:nvPr/>
          </p:nvSpPr>
          <p:spPr bwMode="auto">
            <a:xfrm>
              <a:off x="2819400" y="4507468"/>
              <a:ext cx="990600" cy="3692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rgbClr val="CC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altLang="x-none"/>
                <a:t>To</a:t>
              </a:r>
            </a:p>
          </p:txBody>
        </p:sp>
      </p:grpSp>
      <p:graphicFrame>
        <p:nvGraphicFramePr>
          <p:cNvPr id="69" name="Tabella 22">
            <a:extLst>
              <a:ext uri="{FF2B5EF4-FFF2-40B4-BE49-F238E27FC236}">
                <a16:creationId xmlns:a16="http://schemas.microsoft.com/office/drawing/2014/main" id="{A5A85AB9-EF8A-EC45-BAD6-37209C1132FF}"/>
              </a:ext>
            </a:extLst>
          </p:cNvPr>
          <p:cNvGraphicFramePr>
            <a:graphicFrameLocks noGrp="1"/>
          </p:cNvGraphicFramePr>
          <p:nvPr/>
        </p:nvGraphicFramePr>
        <p:xfrm>
          <a:off x="6350000" y="5099278"/>
          <a:ext cx="2489200" cy="1103706"/>
        </p:xfrm>
        <a:graphic>
          <a:graphicData uri="http://schemas.openxmlformats.org/drawingml/2006/table">
            <a:tbl>
              <a:tblPr bandRow="1">
                <a:tableStyleId>{91EBBBCC-DAD2-459C-BE2E-F6DE35CF9A28}</a:tableStyleId>
              </a:tblPr>
              <a:tblGrid>
                <a:gridCol w="622300">
                  <a:extLst>
                    <a:ext uri="{9D8B030D-6E8A-4147-A177-3AD203B41FA5}">
                      <a16:colId xmlns:a16="http://schemas.microsoft.com/office/drawing/2014/main" val="20000"/>
                    </a:ext>
                  </a:extLst>
                </a:gridCol>
                <a:gridCol w="622300">
                  <a:extLst>
                    <a:ext uri="{9D8B030D-6E8A-4147-A177-3AD203B41FA5}">
                      <a16:colId xmlns:a16="http://schemas.microsoft.com/office/drawing/2014/main" val="20001"/>
                    </a:ext>
                  </a:extLst>
                </a:gridCol>
                <a:gridCol w="622300">
                  <a:extLst>
                    <a:ext uri="{9D8B030D-6E8A-4147-A177-3AD203B41FA5}">
                      <a16:colId xmlns:a16="http://schemas.microsoft.com/office/drawing/2014/main" val="20002"/>
                    </a:ext>
                  </a:extLst>
                </a:gridCol>
                <a:gridCol w="622300">
                  <a:extLst>
                    <a:ext uri="{9D8B030D-6E8A-4147-A177-3AD203B41FA5}">
                      <a16:colId xmlns:a16="http://schemas.microsoft.com/office/drawing/2014/main" val="20003"/>
                    </a:ext>
                  </a:extLst>
                </a:gridCol>
              </a:tblGrid>
              <a:tr h="367902">
                <a:tc>
                  <a:txBody>
                    <a:bodyPr/>
                    <a:lstStyle/>
                    <a:p>
                      <a:pPr algn="ctr"/>
                      <a:r>
                        <a:rPr lang="en-US" sz="1800" dirty="0"/>
                        <a:t>3/5</a:t>
                      </a:r>
                    </a:p>
                  </a:txBody>
                  <a:tcPr marT="45697" marB="45697"/>
                </a:tc>
                <a:tc>
                  <a:txBody>
                    <a:bodyPr/>
                    <a:lstStyle/>
                    <a:p>
                      <a:pPr algn="ctr"/>
                      <a:r>
                        <a:rPr lang="en-US" sz="1800" dirty="0"/>
                        <a:t>0</a:t>
                      </a:r>
                    </a:p>
                  </a:txBody>
                  <a:tcPr marT="45697" marB="45697"/>
                </a:tc>
                <a:tc>
                  <a:txBody>
                    <a:bodyPr/>
                    <a:lstStyle/>
                    <a:p>
                      <a:pPr algn="ctr"/>
                      <a:r>
                        <a:rPr lang="en-US" sz="1800" dirty="0"/>
                        <a:t>2/5</a:t>
                      </a:r>
                    </a:p>
                  </a:txBody>
                  <a:tcPr marT="45697" marB="45697"/>
                </a:tc>
                <a:tc>
                  <a:txBody>
                    <a:bodyPr/>
                    <a:lstStyle/>
                    <a:p>
                      <a:pPr algn="ctr"/>
                      <a:r>
                        <a:rPr lang="en-US" sz="1800" dirty="0"/>
                        <a:t>1</a:t>
                      </a:r>
                    </a:p>
                  </a:txBody>
                  <a:tcPr marT="45697" marB="45697"/>
                </a:tc>
                <a:extLst>
                  <a:ext uri="{0D108BD9-81ED-4DB2-BD59-A6C34878D82A}">
                    <a16:rowId xmlns:a16="http://schemas.microsoft.com/office/drawing/2014/main" val="10000"/>
                  </a:ext>
                </a:extLst>
              </a:tr>
              <a:tr h="367902">
                <a:tc>
                  <a:txBody>
                    <a:bodyPr/>
                    <a:lstStyle/>
                    <a:p>
                      <a:pPr algn="ctr"/>
                      <a:r>
                        <a:rPr lang="en-US" sz="1800" dirty="0"/>
                        <a:t>¼</a:t>
                      </a:r>
                    </a:p>
                  </a:txBody>
                  <a:tcPr marT="45697" marB="45697"/>
                </a:tc>
                <a:tc>
                  <a:txBody>
                    <a:bodyPr/>
                    <a:lstStyle/>
                    <a:p>
                      <a:pPr algn="ctr"/>
                      <a:r>
                        <a:rPr lang="en-US" sz="1800" dirty="0"/>
                        <a:t>¾</a:t>
                      </a:r>
                    </a:p>
                  </a:txBody>
                  <a:tcPr marT="45697" marB="45697"/>
                </a:tc>
                <a:tc>
                  <a:txBody>
                    <a:bodyPr/>
                    <a:lstStyle/>
                    <a:p>
                      <a:pPr algn="ctr"/>
                      <a:r>
                        <a:rPr lang="en-US" sz="1800" dirty="0"/>
                        <a:t>0</a:t>
                      </a:r>
                    </a:p>
                  </a:txBody>
                  <a:tcPr marT="45697" marB="45697"/>
                </a:tc>
                <a:tc>
                  <a:txBody>
                    <a:bodyPr/>
                    <a:lstStyle/>
                    <a:p>
                      <a:pPr algn="ctr"/>
                      <a:r>
                        <a:rPr lang="en-US" sz="1800" dirty="0"/>
                        <a:t>1</a:t>
                      </a:r>
                    </a:p>
                  </a:txBody>
                  <a:tcPr marT="45697" marB="45697"/>
                </a:tc>
                <a:extLst>
                  <a:ext uri="{0D108BD9-81ED-4DB2-BD59-A6C34878D82A}">
                    <a16:rowId xmlns:a16="http://schemas.microsoft.com/office/drawing/2014/main" val="10001"/>
                  </a:ext>
                </a:extLst>
              </a:tr>
              <a:tr h="367902">
                <a:tc>
                  <a:txBody>
                    <a:bodyPr/>
                    <a:lstStyle/>
                    <a:p>
                      <a:pPr algn="ctr"/>
                      <a:r>
                        <a:rPr lang="en-US" sz="1800" dirty="0"/>
                        <a:t>¼</a:t>
                      </a:r>
                    </a:p>
                  </a:txBody>
                  <a:tcPr marT="45697" marB="45697"/>
                </a:tc>
                <a:tc>
                  <a:txBody>
                    <a:bodyPr/>
                    <a:lstStyle/>
                    <a:p>
                      <a:pPr algn="ctr"/>
                      <a:r>
                        <a:rPr lang="en-US" sz="1800" dirty="0"/>
                        <a:t>2/4</a:t>
                      </a:r>
                    </a:p>
                  </a:txBody>
                  <a:tcPr marT="45697" marB="45697"/>
                </a:tc>
                <a:tc>
                  <a:txBody>
                    <a:bodyPr/>
                    <a:lstStyle/>
                    <a:p>
                      <a:pPr algn="ctr"/>
                      <a:r>
                        <a:rPr lang="en-US" sz="1800" dirty="0"/>
                        <a:t>¼</a:t>
                      </a:r>
                    </a:p>
                  </a:txBody>
                  <a:tcPr marT="45697" marB="45697"/>
                </a:tc>
                <a:tc>
                  <a:txBody>
                    <a:bodyPr/>
                    <a:lstStyle/>
                    <a:p>
                      <a:pPr algn="ctr"/>
                      <a:r>
                        <a:rPr lang="en-US" sz="1800" dirty="0"/>
                        <a:t>1</a:t>
                      </a:r>
                    </a:p>
                  </a:txBody>
                  <a:tcPr marT="45697" marB="45697"/>
                </a:tc>
                <a:extLst>
                  <a:ext uri="{0D108BD9-81ED-4DB2-BD59-A6C34878D82A}">
                    <a16:rowId xmlns:a16="http://schemas.microsoft.com/office/drawing/2014/main" val="10002"/>
                  </a:ext>
                </a:extLst>
              </a:tr>
            </a:tbl>
          </a:graphicData>
        </a:graphic>
      </p:graphicFrame>
      <p:sp>
        <p:nvSpPr>
          <p:cNvPr id="72" name="CasellaDiTesto 23">
            <a:extLst>
              <a:ext uri="{FF2B5EF4-FFF2-40B4-BE49-F238E27FC236}">
                <a16:creationId xmlns:a16="http://schemas.microsoft.com/office/drawing/2014/main" id="{210C0E65-34ED-A347-AD28-F7A09EB9BCC4}"/>
              </a:ext>
            </a:extLst>
          </p:cNvPr>
          <p:cNvSpPr txBox="1">
            <a:spLocks noChangeArrowheads="1"/>
          </p:cNvSpPr>
          <p:nvPr/>
        </p:nvSpPr>
        <p:spPr bwMode="auto">
          <a:xfrm>
            <a:off x="1484289" y="4130904"/>
            <a:ext cx="2108249" cy="369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0" tIns="45715" rIns="91430" bIns="45715">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eaLnBrk="1" hangingPunct="1"/>
            <a:r>
              <a:rPr lang="en-US" altLang="x-none" b="1"/>
              <a:t>Transition counts</a:t>
            </a:r>
          </a:p>
        </p:txBody>
      </p:sp>
      <p:sp>
        <p:nvSpPr>
          <p:cNvPr id="73" name="CasellaDiTesto 24">
            <a:extLst>
              <a:ext uri="{FF2B5EF4-FFF2-40B4-BE49-F238E27FC236}">
                <a16:creationId xmlns:a16="http://schemas.microsoft.com/office/drawing/2014/main" id="{BD183229-E03A-E047-9DF5-B852A6E04921}"/>
              </a:ext>
            </a:extLst>
          </p:cNvPr>
          <p:cNvSpPr txBox="1">
            <a:spLocks noChangeArrowheads="1"/>
          </p:cNvSpPr>
          <p:nvPr/>
        </p:nvSpPr>
        <p:spPr bwMode="auto">
          <a:xfrm>
            <a:off x="5508799" y="4138840"/>
            <a:ext cx="2723802" cy="369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0" tIns="45715" rIns="91430" bIns="45715">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eaLnBrk="1" hangingPunct="1"/>
            <a:r>
              <a:rPr lang="en-US" altLang="x-none" b="1"/>
              <a:t>Transition probabilities</a:t>
            </a:r>
          </a:p>
        </p:txBody>
      </p:sp>
      <p:cxnSp>
        <p:nvCxnSpPr>
          <p:cNvPr id="74" name="Connettore 1 26">
            <a:extLst>
              <a:ext uri="{FF2B5EF4-FFF2-40B4-BE49-F238E27FC236}">
                <a16:creationId xmlns:a16="http://schemas.microsoft.com/office/drawing/2014/main" id="{9C788FCC-4DB4-D34E-9293-EE29DC7AB741}"/>
              </a:ext>
            </a:extLst>
          </p:cNvPr>
          <p:cNvCxnSpPr/>
          <p:nvPr/>
        </p:nvCxnSpPr>
        <p:spPr bwMode="auto">
          <a:xfrm>
            <a:off x="8232775" y="4588103"/>
            <a:ext cx="0" cy="1893887"/>
          </a:xfrm>
          <a:prstGeom prst="line">
            <a:avLst/>
          </a:prstGeom>
          <a:ln>
            <a:headEnd type="none" w="med" len="med"/>
            <a:tailEnd type="none" w="med" len="med"/>
          </a:ln>
        </p:spPr>
        <p:style>
          <a:lnRef idx="1">
            <a:schemeClr val="accent4"/>
          </a:lnRef>
          <a:fillRef idx="0">
            <a:schemeClr val="accent4"/>
          </a:fillRef>
          <a:effectRef idx="0">
            <a:schemeClr val="accent4"/>
          </a:effectRef>
          <a:fontRef idx="minor">
            <a:schemeClr val="tx1"/>
          </a:fontRef>
        </p:style>
      </p:cxnSp>
      <p:sp>
        <p:nvSpPr>
          <p:cNvPr id="76" name="CasellaDiTesto 27">
            <a:extLst>
              <a:ext uri="{FF2B5EF4-FFF2-40B4-BE49-F238E27FC236}">
                <a16:creationId xmlns:a16="http://schemas.microsoft.com/office/drawing/2014/main" id="{7BA684B6-5503-4240-9BEC-40C87066D8E6}"/>
              </a:ext>
            </a:extLst>
          </p:cNvPr>
          <p:cNvSpPr txBox="1">
            <a:spLocks noChangeArrowheads="1"/>
          </p:cNvSpPr>
          <p:nvPr/>
        </p:nvSpPr>
        <p:spPr bwMode="auto">
          <a:xfrm>
            <a:off x="8345671" y="4496029"/>
            <a:ext cx="42191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0" tIns="45715" rIns="91430" bIns="45715">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eaLnBrk="1" hangingPunct="1"/>
            <a:r>
              <a:rPr lang="el-GR" altLang="x-none" sz="2400" dirty="0">
                <a:latin typeface="Times New Roman" pitchFamily="18" charset="0"/>
                <a:cs typeface="Times New Roman" pitchFamily="18" charset="0"/>
              </a:rPr>
              <a:t>Σ</a:t>
            </a:r>
            <a:r>
              <a:rPr lang="en-US" altLang="x-none" sz="2400" baseline="-25000" dirty="0">
                <a:latin typeface="Times New Roman" pitchFamily="18" charset="0"/>
                <a:cs typeface="Times New Roman" pitchFamily="18" charset="0"/>
              </a:rPr>
              <a:t>j</a:t>
            </a:r>
          </a:p>
        </p:txBody>
      </p:sp>
      <p:sp>
        <p:nvSpPr>
          <p:cNvPr id="77" name="Parentesi graffa aperta 29">
            <a:extLst>
              <a:ext uri="{FF2B5EF4-FFF2-40B4-BE49-F238E27FC236}">
                <a16:creationId xmlns:a16="http://schemas.microsoft.com/office/drawing/2014/main" id="{2FAB4400-4622-A643-945B-4E57357D1007}"/>
              </a:ext>
            </a:extLst>
          </p:cNvPr>
          <p:cNvSpPr>
            <a:spLocks/>
          </p:cNvSpPr>
          <p:nvPr/>
        </p:nvSpPr>
        <p:spPr bwMode="auto">
          <a:xfrm rot="-5400000">
            <a:off x="7139781" y="5514409"/>
            <a:ext cx="274638" cy="1600200"/>
          </a:xfrm>
          <a:prstGeom prst="leftBrace">
            <a:avLst>
              <a:gd name="adj1" fmla="val 8362"/>
              <a:gd name="adj2" fmla="val 50000"/>
            </a:avLst>
          </a:prstGeom>
          <a:noFill/>
          <a:ln w="38100" algn="ctr">
            <a:solidFill>
              <a:srgbClr val="CC0066"/>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0" tIns="45715" rIns="91430" bIns="45715" anchor="ctr"/>
          <a:lstStyle/>
          <a:p>
            <a:endParaRPr lang="en-US" altLang="x-none"/>
          </a:p>
        </p:txBody>
      </p:sp>
      <p:sp>
        <p:nvSpPr>
          <p:cNvPr id="78" name="CasellaDiTesto 33">
            <a:extLst>
              <a:ext uri="{FF2B5EF4-FFF2-40B4-BE49-F238E27FC236}">
                <a16:creationId xmlns:a16="http://schemas.microsoft.com/office/drawing/2014/main" id="{41D95116-B78E-0043-B6F0-92C345A39C0F}"/>
              </a:ext>
            </a:extLst>
          </p:cNvPr>
          <p:cNvSpPr txBox="1">
            <a:spLocks noChangeArrowheads="1"/>
          </p:cNvSpPr>
          <p:nvPr/>
        </p:nvSpPr>
        <p:spPr bwMode="auto">
          <a:xfrm>
            <a:off x="7032122" y="6400800"/>
            <a:ext cx="48763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0" tIns="45715" rIns="91430" bIns="45715">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eaLnBrk="1" hangingPunct="1"/>
            <a:r>
              <a:rPr lang="en-US" altLang="x-none" sz="2400" i="1" dirty="0" err="1">
                <a:latin typeface="Times New Roman" pitchFamily="18" charset="0"/>
                <a:cs typeface="Times New Roman" pitchFamily="18" charset="0"/>
              </a:rPr>
              <a:t>P</a:t>
            </a:r>
            <a:r>
              <a:rPr lang="en-US" altLang="x-none" sz="2400" i="1" baseline="-25000" dirty="0" err="1">
                <a:latin typeface="Times New Roman" pitchFamily="18" charset="0"/>
                <a:cs typeface="Times New Roman" pitchFamily="18" charset="0"/>
              </a:rPr>
              <a:t>ij</a:t>
            </a:r>
            <a:endParaRPr lang="en-US" altLang="x-none" sz="2400" i="1" baseline="-25000" dirty="0">
              <a:latin typeface="Times New Roman" pitchFamily="18" charset="0"/>
              <a:cs typeface="Times New Roman" pitchFamily="18" charset="0"/>
            </a:endParaRPr>
          </a:p>
        </p:txBody>
      </p:sp>
      <p:sp>
        <p:nvSpPr>
          <p:cNvPr id="79" name="CasellaDiTesto 2">
            <a:extLst>
              <a:ext uri="{FF2B5EF4-FFF2-40B4-BE49-F238E27FC236}">
                <a16:creationId xmlns:a16="http://schemas.microsoft.com/office/drawing/2014/main" id="{03A0DA97-8E49-8241-B870-CEC33BDA5F93}"/>
              </a:ext>
            </a:extLst>
          </p:cNvPr>
          <p:cNvSpPr txBox="1"/>
          <p:nvPr/>
        </p:nvSpPr>
        <p:spPr>
          <a:xfrm>
            <a:off x="3962411" y="6024791"/>
            <a:ext cx="1223393" cy="646321"/>
          </a:xfrm>
          <a:prstGeom prst="rect">
            <a:avLst/>
          </a:prstGeom>
          <a:noFill/>
        </p:spPr>
        <p:txBody>
          <a:bodyPr wrap="none" lIns="91430" tIns="45715" rIns="91430" bIns="45715" rtlCol="0">
            <a:spAutoFit/>
          </a:bodyPr>
          <a:lstStyle/>
          <a:p>
            <a:r>
              <a:rPr lang="en-US" dirty="0"/>
              <a:t>Normalize</a:t>
            </a:r>
            <a:br>
              <a:rPr lang="en-US" dirty="0"/>
            </a:br>
            <a:r>
              <a:rPr lang="en-US" dirty="0"/>
              <a:t>by rows</a:t>
            </a:r>
          </a:p>
        </p:txBody>
      </p:sp>
    </p:spTree>
    <p:extLst>
      <p:ext uri="{BB962C8B-B14F-4D97-AF65-F5344CB8AC3E}">
        <p14:creationId xmlns:p14="http://schemas.microsoft.com/office/powerpoint/2010/main" val="36478707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asellaDiTesto 2"/>
          <p:cNvSpPr txBox="1"/>
          <p:nvPr/>
        </p:nvSpPr>
        <p:spPr>
          <a:xfrm>
            <a:off x="1306655" y="1828800"/>
            <a:ext cx="6601266" cy="3785641"/>
          </a:xfrm>
          <a:prstGeom prst="rect">
            <a:avLst/>
          </a:prstGeom>
          <a:noFill/>
        </p:spPr>
        <p:txBody>
          <a:bodyPr wrap="none" lIns="91430" tIns="45715" rIns="91430" bIns="45715" rtlCol="0">
            <a:spAutoFit/>
          </a:bodyPr>
          <a:lstStyle/>
          <a:p>
            <a:r>
              <a:rPr lang="en-US" sz="3200" dirty="0">
                <a:latin typeface="Gill Sans MT"/>
                <a:cs typeface="Gill Sans MT"/>
              </a:rPr>
              <a:t>Repeat until the end of the trajectory.</a:t>
            </a:r>
          </a:p>
          <a:p>
            <a:endParaRPr lang="en-US" sz="3200" dirty="0">
              <a:latin typeface="Gill Sans MT"/>
              <a:cs typeface="Gill Sans MT"/>
            </a:endParaRPr>
          </a:p>
          <a:p>
            <a:r>
              <a:rPr lang="en-US" sz="3200" dirty="0">
                <a:latin typeface="Gill Sans MT"/>
                <a:cs typeface="Gill Sans MT"/>
              </a:rPr>
              <a:t>Note the </a:t>
            </a:r>
            <a:r>
              <a:rPr lang="en-US" sz="3200" dirty="0" err="1">
                <a:latin typeface="Gill Sans MT"/>
                <a:cs typeface="Gill Sans MT"/>
              </a:rPr>
              <a:t>Markovian</a:t>
            </a:r>
            <a:r>
              <a:rPr lang="en-US" sz="3200" dirty="0">
                <a:latin typeface="Gill Sans MT"/>
                <a:cs typeface="Gill Sans MT"/>
              </a:rPr>
              <a:t> assumption: </a:t>
            </a:r>
            <a:br>
              <a:rPr lang="en-US" sz="3200" dirty="0">
                <a:latin typeface="Gill Sans MT"/>
                <a:cs typeface="Gill Sans MT"/>
              </a:rPr>
            </a:br>
            <a:r>
              <a:rPr lang="en-US" sz="3200" dirty="0">
                <a:latin typeface="Gill Sans MT"/>
                <a:cs typeface="Gill Sans MT"/>
              </a:rPr>
              <a:t>transition probabilities </a:t>
            </a:r>
            <a:r>
              <a:rPr lang="en-US" sz="3200" b="1" dirty="0">
                <a:latin typeface="Gill Sans MT"/>
                <a:cs typeface="Gill Sans MT"/>
              </a:rPr>
              <a:t>do not </a:t>
            </a:r>
            <a:r>
              <a:rPr lang="en-US" sz="3200" dirty="0">
                <a:latin typeface="Gill Sans MT"/>
                <a:cs typeface="Gill Sans MT"/>
              </a:rPr>
              <a:t>depend</a:t>
            </a:r>
            <a:br>
              <a:rPr lang="en-US" sz="3200" dirty="0">
                <a:latin typeface="Gill Sans MT"/>
                <a:cs typeface="Gill Sans MT"/>
              </a:rPr>
            </a:br>
            <a:r>
              <a:rPr lang="en-US" sz="3200" dirty="0">
                <a:latin typeface="Gill Sans MT"/>
                <a:cs typeface="Gill Sans MT"/>
              </a:rPr>
              <a:t>on history (neither, for us, on time). </a:t>
            </a:r>
          </a:p>
          <a:p>
            <a:endParaRPr lang="en-US" sz="3200" dirty="0">
              <a:latin typeface="Gill Sans MT"/>
              <a:cs typeface="Gill Sans MT"/>
            </a:endParaRPr>
          </a:p>
          <a:p>
            <a:r>
              <a:rPr lang="en-US" sz="2400" dirty="0">
                <a:latin typeface="Gill Sans MT"/>
                <a:cs typeface="Gill Sans MT"/>
              </a:rPr>
              <a:t>(Note how “Early” and “late” events </a:t>
            </a:r>
            <a:br>
              <a:rPr lang="en-US" sz="2400" dirty="0">
                <a:latin typeface="Gill Sans MT"/>
                <a:cs typeface="Gill Sans MT"/>
              </a:rPr>
            </a:br>
            <a:r>
              <a:rPr lang="en-US" sz="2400" dirty="0">
                <a:latin typeface="Gill Sans MT"/>
                <a:cs typeface="Gill Sans MT"/>
              </a:rPr>
              <a:t>are squashed in the same matrix.)</a:t>
            </a:r>
          </a:p>
        </p:txBody>
      </p:sp>
    </p:spTree>
    <p:extLst>
      <p:ext uri="{BB962C8B-B14F-4D97-AF65-F5344CB8AC3E}">
        <p14:creationId xmlns:p14="http://schemas.microsoft.com/office/powerpoint/2010/main" val="12331887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testo 1"/>
          <p:cNvSpPr>
            <a:spLocks noGrp="1"/>
          </p:cNvSpPr>
          <p:nvPr>
            <p:ph type="body" idx="1"/>
          </p:nvPr>
        </p:nvSpPr>
        <p:spPr>
          <a:xfrm>
            <a:off x="722313" y="2614613"/>
            <a:ext cx="7772400" cy="1500187"/>
          </a:xfrm>
        </p:spPr>
        <p:txBody>
          <a:bodyPr>
            <a:normAutofit/>
          </a:bodyPr>
          <a:lstStyle/>
          <a:p>
            <a:r>
              <a:rPr lang="it-IT" altLang="x-none" dirty="0"/>
              <a:t>Discrete-time</a:t>
            </a:r>
            <a:br>
              <a:rPr lang="it-IT" altLang="x-none" dirty="0"/>
            </a:br>
            <a:r>
              <a:rPr lang="it-IT" altLang="x-none" dirty="0" err="1"/>
              <a:t>Markov</a:t>
            </a:r>
            <a:r>
              <a:rPr lang="it-IT" altLang="x-none" dirty="0"/>
              <a:t> </a:t>
            </a:r>
            <a:r>
              <a:rPr lang="it-IT" altLang="x-none" dirty="0" err="1"/>
              <a:t>Chains</a:t>
            </a:r>
            <a:endParaRPr lang="en-US" dirty="0"/>
          </a:p>
        </p:txBody>
      </p:sp>
    </p:spTree>
    <p:extLst>
      <p:ext uri="{BB962C8B-B14F-4D97-AF65-F5344CB8AC3E}">
        <p14:creationId xmlns:p14="http://schemas.microsoft.com/office/powerpoint/2010/main" val="39623306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tangolo 3"/>
          <p:cNvSpPr/>
          <p:nvPr/>
        </p:nvSpPr>
        <p:spPr>
          <a:xfrm>
            <a:off x="3581400" y="4648200"/>
            <a:ext cx="5181600" cy="18288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it-IT"/>
          </a:p>
        </p:txBody>
      </p:sp>
      <p:sp>
        <p:nvSpPr>
          <p:cNvPr id="2" name="Titolo 1"/>
          <p:cNvSpPr>
            <a:spLocks noGrp="1"/>
          </p:cNvSpPr>
          <p:nvPr>
            <p:ph type="title"/>
          </p:nvPr>
        </p:nvSpPr>
        <p:spPr>
          <a:xfrm>
            <a:off x="2286000" y="0"/>
            <a:ext cx="8242300" cy="1143000"/>
          </a:xfrm>
        </p:spPr>
        <p:txBody>
          <a:bodyPr/>
          <a:lstStyle/>
          <a:p>
            <a:r>
              <a:rPr lang="en-US" dirty="0"/>
              <a:t>Discrete Time Markov Chains</a:t>
            </a:r>
          </a:p>
        </p:txBody>
      </p:sp>
      <p:sp>
        <p:nvSpPr>
          <p:cNvPr id="3" name="CasellaDiTesto 2"/>
          <p:cNvSpPr txBox="1"/>
          <p:nvPr/>
        </p:nvSpPr>
        <p:spPr>
          <a:xfrm>
            <a:off x="3810000" y="1600200"/>
            <a:ext cx="4953000" cy="4401195"/>
          </a:xfrm>
          <a:prstGeom prst="rect">
            <a:avLst/>
          </a:prstGeom>
          <a:noFill/>
        </p:spPr>
        <p:txBody>
          <a:bodyPr wrap="square" lIns="91430" tIns="45715" rIns="91430" bIns="45715" rtlCol="0">
            <a:spAutoFit/>
          </a:bodyPr>
          <a:lstStyle/>
          <a:p>
            <a:pPr marL="342865" indent="-342865" algn="l">
              <a:buFont typeface="Arial" pitchFamily="34" charset="0"/>
              <a:buChar char="•"/>
            </a:pPr>
            <a:r>
              <a:rPr lang="en-US" sz="2800" dirty="0">
                <a:latin typeface="Gill Sans MT" pitchFamily="34" charset="0"/>
              </a:rPr>
              <a:t>A </a:t>
            </a:r>
            <a:r>
              <a:rPr lang="en-US" sz="2800" b="1" dirty="0">
                <a:solidFill>
                  <a:schemeClr val="accent1">
                    <a:lumMod val="75000"/>
                  </a:schemeClr>
                </a:solidFill>
                <a:latin typeface="Gill Sans MT" pitchFamily="34" charset="0"/>
              </a:rPr>
              <a:t>random</a:t>
            </a:r>
            <a:r>
              <a:rPr lang="en-US" sz="2800" dirty="0">
                <a:solidFill>
                  <a:schemeClr val="accent1">
                    <a:lumMod val="75000"/>
                  </a:schemeClr>
                </a:solidFill>
                <a:latin typeface="Gill Sans MT" pitchFamily="34" charset="0"/>
              </a:rPr>
              <a:t> </a:t>
            </a:r>
            <a:r>
              <a:rPr lang="en-US" sz="2800" dirty="0">
                <a:latin typeface="Gill Sans MT" pitchFamily="34" charset="0"/>
              </a:rPr>
              <a:t>process. </a:t>
            </a:r>
          </a:p>
          <a:p>
            <a:pPr marL="342865" indent="-342865" algn="l">
              <a:buFont typeface="Arial" pitchFamily="34" charset="0"/>
              <a:buChar char="•"/>
            </a:pPr>
            <a:r>
              <a:rPr lang="en-US" sz="2800" dirty="0">
                <a:latin typeface="Gill Sans MT" pitchFamily="34" charset="0"/>
              </a:rPr>
              <a:t>The system’s state is a </a:t>
            </a:r>
            <a:r>
              <a:rPr lang="en-US" sz="2800" b="1" dirty="0">
                <a:solidFill>
                  <a:srgbClr val="376092"/>
                </a:solidFill>
                <a:latin typeface="Gill Sans MT" pitchFamily="34" charset="0"/>
              </a:rPr>
              <a:t>discrete</a:t>
            </a:r>
            <a:r>
              <a:rPr lang="en-US" sz="2800" dirty="0">
                <a:solidFill>
                  <a:srgbClr val="376092"/>
                </a:solidFill>
                <a:latin typeface="Gill Sans MT" pitchFamily="34" charset="0"/>
              </a:rPr>
              <a:t> </a:t>
            </a:r>
            <a:r>
              <a:rPr lang="en-US" sz="2800" dirty="0">
                <a:latin typeface="Gill Sans MT" pitchFamily="34" charset="0"/>
              </a:rPr>
              <a:t>variable. </a:t>
            </a:r>
          </a:p>
          <a:p>
            <a:pPr marL="342865" indent="-342865" algn="l">
              <a:buFont typeface="Arial" pitchFamily="34" charset="0"/>
              <a:buChar char="•"/>
            </a:pPr>
            <a:r>
              <a:rPr lang="en-US" sz="2800" dirty="0">
                <a:latin typeface="Gill Sans MT" pitchFamily="34" charset="0"/>
              </a:rPr>
              <a:t>It undergoes transitions between states at uniformly-spaced (</a:t>
            </a:r>
            <a:r>
              <a:rPr lang="en-US" sz="2800" b="1" dirty="0">
                <a:solidFill>
                  <a:srgbClr val="376092"/>
                </a:solidFill>
                <a:latin typeface="Gill Sans MT" pitchFamily="34" charset="0"/>
              </a:rPr>
              <a:t>discrete</a:t>
            </a:r>
            <a:r>
              <a:rPr lang="en-US" sz="2800" dirty="0">
                <a:latin typeface="Gill Sans MT" pitchFamily="34" charset="0"/>
              </a:rPr>
              <a:t>) time points.</a:t>
            </a:r>
          </a:p>
          <a:p>
            <a:pPr marL="342865" indent="-342865" algn="l">
              <a:buFont typeface="Arial" pitchFamily="34" charset="0"/>
              <a:buChar char="•"/>
            </a:pPr>
            <a:r>
              <a:rPr lang="en-US" sz="2800" dirty="0">
                <a:latin typeface="Gill Sans MT" pitchFamily="34" charset="0"/>
              </a:rPr>
              <a:t>Transition probabilities </a:t>
            </a:r>
            <a:br>
              <a:rPr lang="en-US" sz="2800" dirty="0">
                <a:latin typeface="Gill Sans MT" pitchFamily="34" charset="0"/>
              </a:rPr>
            </a:br>
            <a:r>
              <a:rPr lang="en-US" sz="2800" dirty="0">
                <a:latin typeface="Gill Sans MT" pitchFamily="34" charset="0"/>
              </a:rPr>
              <a:t>do not depend on the previous history of states (</a:t>
            </a:r>
            <a:r>
              <a:rPr lang="en-US" sz="2800" b="1" dirty="0" err="1">
                <a:solidFill>
                  <a:srgbClr val="376092"/>
                </a:solidFill>
                <a:latin typeface="Gill Sans MT" pitchFamily="34" charset="0"/>
              </a:rPr>
              <a:t>memorylessness</a:t>
            </a:r>
            <a:r>
              <a:rPr lang="en-US" sz="2800" dirty="0">
                <a:latin typeface="Gill Sans MT" pitchFamily="34" charset="0"/>
              </a:rPr>
              <a:t>).</a:t>
            </a:r>
          </a:p>
        </p:txBody>
      </p:sp>
      <p:sp>
        <p:nvSpPr>
          <p:cNvPr id="5" name="CasellaDiTesto 4"/>
          <p:cNvSpPr txBox="1"/>
          <p:nvPr/>
        </p:nvSpPr>
        <p:spPr>
          <a:xfrm>
            <a:off x="261601" y="2819400"/>
            <a:ext cx="1614545" cy="646331"/>
          </a:xfrm>
          <a:prstGeom prst="rect">
            <a:avLst/>
          </a:prstGeom>
          <a:noFill/>
        </p:spPr>
        <p:txBody>
          <a:bodyPr wrap="none" rtlCol="0">
            <a:spAutoFit/>
          </a:bodyPr>
          <a:lstStyle/>
          <a:p>
            <a:r>
              <a:rPr lang="en-US" dirty="0">
                <a:latin typeface="Times New Roman" pitchFamily="18" charset="0"/>
                <a:cs typeface="Times New Roman" pitchFamily="18" charset="0"/>
              </a:rPr>
              <a:t>Andrei Markov</a:t>
            </a:r>
            <a:br>
              <a:rPr lang="en-US" dirty="0">
                <a:latin typeface="Times New Roman" pitchFamily="18" charset="0"/>
                <a:cs typeface="Times New Roman" pitchFamily="18" charset="0"/>
              </a:rPr>
            </a:br>
            <a:r>
              <a:rPr lang="en-US" dirty="0">
                <a:latin typeface="Times New Roman" pitchFamily="18" charset="0"/>
                <a:cs typeface="Times New Roman" pitchFamily="18" charset="0"/>
              </a:rPr>
              <a:t>1856-1922</a:t>
            </a:r>
          </a:p>
        </p:txBody>
      </p:sp>
      <p:pic>
        <p:nvPicPr>
          <p:cNvPr id="45059" name="Picture 3" descr="Z:\home\toni\Dropbox\presentations\20160122-tosatto-lab\AAMarkov.jpg"/>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133600" cy="2779935"/>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C3E8605E-1195-EA4E-AC1F-D08CDD3FC517}"/>
              </a:ext>
            </a:extLst>
          </p:cNvPr>
          <p:cNvGrpSpPr/>
          <p:nvPr/>
        </p:nvGrpSpPr>
        <p:grpSpPr>
          <a:xfrm>
            <a:off x="418070" y="3765786"/>
            <a:ext cx="2357423" cy="3040294"/>
            <a:chOff x="484344" y="1807487"/>
            <a:chExt cx="3060513" cy="3947047"/>
          </a:xfrm>
        </p:grpSpPr>
        <p:grpSp>
          <p:nvGrpSpPr>
            <p:cNvPr id="9" name="Graphic 33">
              <a:extLst>
                <a:ext uri="{FF2B5EF4-FFF2-40B4-BE49-F238E27FC236}">
                  <a16:creationId xmlns:a16="http://schemas.microsoft.com/office/drawing/2014/main" id="{FCB7DD19-7D1F-704D-85F7-E9311A58DB4D}"/>
                </a:ext>
              </a:extLst>
            </p:cNvPr>
            <p:cNvGrpSpPr/>
            <p:nvPr/>
          </p:nvGrpSpPr>
          <p:grpSpPr>
            <a:xfrm>
              <a:off x="2592739" y="4106287"/>
              <a:ext cx="952118" cy="1022891"/>
              <a:chOff x="2592739" y="4106287"/>
              <a:chExt cx="952118" cy="1022891"/>
            </a:xfrm>
          </p:grpSpPr>
          <p:sp>
            <p:nvSpPr>
              <p:cNvPr id="29" name="Freeform 28">
                <a:extLst>
                  <a:ext uri="{FF2B5EF4-FFF2-40B4-BE49-F238E27FC236}">
                    <a16:creationId xmlns:a16="http://schemas.microsoft.com/office/drawing/2014/main" id="{0CE9F5CF-914E-614F-9F57-43108FE10610}"/>
                  </a:ext>
                </a:extLst>
              </p:cNvPr>
              <p:cNvSpPr/>
              <p:nvPr/>
            </p:nvSpPr>
            <p:spPr>
              <a:xfrm>
                <a:off x="2592739" y="4177060"/>
                <a:ext cx="952118" cy="952118"/>
              </a:xfrm>
              <a:custGeom>
                <a:avLst/>
                <a:gdLst>
                  <a:gd name="connsiteX0" fmla="*/ 952312 w 952118"/>
                  <a:gd name="connsiteY0" fmla="*/ 476310 h 952118"/>
                  <a:gd name="connsiteX1" fmla="*/ 476253 w 952118"/>
                  <a:gd name="connsiteY1" fmla="*/ 952370 h 952118"/>
                  <a:gd name="connsiteX2" fmla="*/ 194 w 952118"/>
                  <a:gd name="connsiteY2" fmla="*/ 476310 h 952118"/>
                  <a:gd name="connsiteX3" fmla="*/ 476253 w 952118"/>
                  <a:gd name="connsiteY3" fmla="*/ 251 h 952118"/>
                  <a:gd name="connsiteX4" fmla="*/ 952312 w 952118"/>
                  <a:gd name="connsiteY4" fmla="*/ 476310 h 9521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118" h="952118">
                    <a:moveTo>
                      <a:pt x="952312" y="476310"/>
                    </a:moveTo>
                    <a:cubicBezTo>
                      <a:pt x="952312" y="739231"/>
                      <a:pt x="739173" y="952370"/>
                      <a:pt x="476253" y="952370"/>
                    </a:cubicBezTo>
                    <a:cubicBezTo>
                      <a:pt x="213333" y="952370"/>
                      <a:pt x="194" y="739231"/>
                      <a:pt x="194" y="476310"/>
                    </a:cubicBezTo>
                    <a:cubicBezTo>
                      <a:pt x="194" y="213390"/>
                      <a:pt x="213333" y="251"/>
                      <a:pt x="476253" y="251"/>
                    </a:cubicBezTo>
                    <a:cubicBezTo>
                      <a:pt x="739173" y="251"/>
                      <a:pt x="952312" y="213390"/>
                      <a:pt x="952312" y="476310"/>
                    </a:cubicBezTo>
                    <a:close/>
                  </a:path>
                </a:pathLst>
              </a:custGeom>
              <a:noFill/>
              <a:ln w="90312" cap="flat">
                <a:solidFill>
                  <a:srgbClr val="0580F8"/>
                </a:solidFill>
                <a:prstDash val="solid"/>
                <a:miter/>
              </a:ln>
            </p:spPr>
            <p:txBody>
              <a:bodyPr rtlCol="0" anchor="ctr"/>
              <a:lstStyle/>
              <a:p>
                <a:endParaRPr lang="en-GB"/>
              </a:p>
            </p:txBody>
          </p:sp>
          <p:sp>
            <p:nvSpPr>
              <p:cNvPr id="30" name="TextBox 29">
                <a:extLst>
                  <a:ext uri="{FF2B5EF4-FFF2-40B4-BE49-F238E27FC236}">
                    <a16:creationId xmlns:a16="http://schemas.microsoft.com/office/drawing/2014/main" id="{D9524ECE-63E4-814B-87D0-9379CD3F73F3}"/>
                  </a:ext>
                </a:extLst>
              </p:cNvPr>
              <p:cNvSpPr txBox="1"/>
              <p:nvPr/>
            </p:nvSpPr>
            <p:spPr>
              <a:xfrm>
                <a:off x="2704334" y="4106287"/>
                <a:ext cx="560832" cy="721360"/>
              </a:xfrm>
              <a:prstGeom prst="rect">
                <a:avLst/>
              </a:prstGeom>
              <a:noFill/>
            </p:spPr>
            <p:txBody>
              <a:bodyPr wrap="none" rtlCol="0">
                <a:spAutoFit/>
              </a:bodyPr>
              <a:lstStyle/>
              <a:p>
                <a:pPr algn="l"/>
                <a:r>
                  <a:rPr lang="en-GB" sz="4464" spc="0" baseline="0" dirty="0">
                    <a:ln w="7874">
                      <a:solidFill>
                        <a:srgbClr val="0274FA"/>
                      </a:solidFill>
                    </a:ln>
                    <a:solidFill>
                      <a:srgbClr val="026DFA"/>
                    </a:solidFill>
                    <a:latin typeface="Arial"/>
                    <a:cs typeface="Arial"/>
                    <a:sym typeface="Arial"/>
                    <a:rtl val="0"/>
                  </a:rPr>
                  <a:t>A</a:t>
                </a:r>
              </a:p>
            </p:txBody>
          </p:sp>
        </p:grpSp>
        <p:grpSp>
          <p:nvGrpSpPr>
            <p:cNvPr id="10" name="Graphic 33">
              <a:extLst>
                <a:ext uri="{FF2B5EF4-FFF2-40B4-BE49-F238E27FC236}">
                  <a16:creationId xmlns:a16="http://schemas.microsoft.com/office/drawing/2014/main" id="{42DE7A65-B546-8A45-A5C4-DFA2CBE9604C}"/>
                </a:ext>
              </a:extLst>
            </p:cNvPr>
            <p:cNvGrpSpPr/>
            <p:nvPr/>
          </p:nvGrpSpPr>
          <p:grpSpPr>
            <a:xfrm>
              <a:off x="770974" y="2372268"/>
              <a:ext cx="952118" cy="1001925"/>
              <a:chOff x="770974" y="2372268"/>
              <a:chExt cx="952118" cy="1001925"/>
            </a:xfrm>
          </p:grpSpPr>
          <p:sp>
            <p:nvSpPr>
              <p:cNvPr id="27" name="Freeform 26">
                <a:extLst>
                  <a:ext uri="{FF2B5EF4-FFF2-40B4-BE49-F238E27FC236}">
                    <a16:creationId xmlns:a16="http://schemas.microsoft.com/office/drawing/2014/main" id="{E9A91704-2BAE-7845-A194-D4F0616B654D}"/>
                  </a:ext>
                </a:extLst>
              </p:cNvPr>
              <p:cNvSpPr/>
              <p:nvPr/>
            </p:nvSpPr>
            <p:spPr>
              <a:xfrm>
                <a:off x="770974" y="2422075"/>
                <a:ext cx="952118" cy="952118"/>
              </a:xfrm>
              <a:custGeom>
                <a:avLst/>
                <a:gdLst>
                  <a:gd name="connsiteX0" fmla="*/ 952081 w 952118"/>
                  <a:gd name="connsiteY0" fmla="*/ 476087 h 952118"/>
                  <a:gd name="connsiteX1" fmla="*/ 476022 w 952118"/>
                  <a:gd name="connsiteY1" fmla="*/ 952147 h 952118"/>
                  <a:gd name="connsiteX2" fmla="*/ -38 w 952118"/>
                  <a:gd name="connsiteY2" fmla="*/ 476087 h 952118"/>
                  <a:gd name="connsiteX3" fmla="*/ 476022 w 952118"/>
                  <a:gd name="connsiteY3" fmla="*/ 28 h 952118"/>
                  <a:gd name="connsiteX4" fmla="*/ 952081 w 952118"/>
                  <a:gd name="connsiteY4" fmla="*/ 476087 h 9521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118" h="952118">
                    <a:moveTo>
                      <a:pt x="952081" y="476087"/>
                    </a:moveTo>
                    <a:cubicBezTo>
                      <a:pt x="952081" y="739008"/>
                      <a:pt x="738942" y="952147"/>
                      <a:pt x="476022" y="952147"/>
                    </a:cubicBezTo>
                    <a:cubicBezTo>
                      <a:pt x="213101" y="952147"/>
                      <a:pt x="-38" y="739008"/>
                      <a:pt x="-38" y="476087"/>
                    </a:cubicBezTo>
                    <a:cubicBezTo>
                      <a:pt x="-38" y="213167"/>
                      <a:pt x="213101" y="28"/>
                      <a:pt x="476022" y="28"/>
                    </a:cubicBezTo>
                    <a:cubicBezTo>
                      <a:pt x="738942" y="28"/>
                      <a:pt x="952081" y="213167"/>
                      <a:pt x="952081" y="476087"/>
                    </a:cubicBezTo>
                    <a:close/>
                  </a:path>
                </a:pathLst>
              </a:custGeom>
              <a:noFill/>
              <a:ln w="90312" cap="flat">
                <a:solidFill>
                  <a:srgbClr val="585454"/>
                </a:solidFill>
                <a:prstDash val="solid"/>
                <a:miter/>
              </a:ln>
            </p:spPr>
            <p:txBody>
              <a:bodyPr rtlCol="0" anchor="ctr"/>
              <a:lstStyle/>
              <a:p>
                <a:endParaRPr lang="en-GB"/>
              </a:p>
            </p:txBody>
          </p:sp>
          <p:sp>
            <p:nvSpPr>
              <p:cNvPr id="28" name="TextBox 27">
                <a:extLst>
                  <a:ext uri="{FF2B5EF4-FFF2-40B4-BE49-F238E27FC236}">
                    <a16:creationId xmlns:a16="http://schemas.microsoft.com/office/drawing/2014/main" id="{2C66AC65-52C9-4A42-90D0-F880A20AFE11}"/>
                  </a:ext>
                </a:extLst>
              </p:cNvPr>
              <p:cNvSpPr txBox="1"/>
              <p:nvPr/>
            </p:nvSpPr>
            <p:spPr>
              <a:xfrm>
                <a:off x="919943" y="2372268"/>
                <a:ext cx="566181" cy="779316"/>
              </a:xfrm>
              <a:prstGeom prst="rect">
                <a:avLst/>
              </a:prstGeom>
              <a:noFill/>
            </p:spPr>
            <p:txBody>
              <a:bodyPr wrap="none" rtlCol="0">
                <a:spAutoFit/>
              </a:bodyPr>
              <a:lstStyle/>
              <a:p>
                <a:pPr algn="l"/>
                <a:r>
                  <a:rPr lang="en-GB" sz="4464" spc="0" baseline="0" dirty="0">
                    <a:ln w="7874">
                      <a:solidFill>
                        <a:srgbClr val="585454"/>
                      </a:solidFill>
                    </a:ln>
                    <a:solidFill>
                      <a:srgbClr val="5E5858"/>
                    </a:solidFill>
                    <a:latin typeface="Arial"/>
                    <a:cs typeface="Arial"/>
                    <a:sym typeface="Arial"/>
                    <a:rtl val="0"/>
                  </a:rPr>
                  <a:t>B</a:t>
                </a:r>
              </a:p>
            </p:txBody>
          </p:sp>
        </p:grpSp>
        <p:grpSp>
          <p:nvGrpSpPr>
            <p:cNvPr id="11" name="Graphic 33">
              <a:extLst>
                <a:ext uri="{FF2B5EF4-FFF2-40B4-BE49-F238E27FC236}">
                  <a16:creationId xmlns:a16="http://schemas.microsoft.com/office/drawing/2014/main" id="{72E554F6-F125-0E47-84A9-0E244BCB1D98}"/>
                </a:ext>
              </a:extLst>
            </p:cNvPr>
            <p:cNvGrpSpPr/>
            <p:nvPr/>
          </p:nvGrpSpPr>
          <p:grpSpPr>
            <a:xfrm>
              <a:off x="1374289" y="1807487"/>
              <a:ext cx="1359054" cy="1189260"/>
              <a:chOff x="1374289" y="1807487"/>
              <a:chExt cx="1359054" cy="1189260"/>
            </a:xfrm>
          </p:grpSpPr>
          <p:sp>
            <p:nvSpPr>
              <p:cNvPr id="25" name="Freeform 24">
                <a:extLst>
                  <a:ext uri="{FF2B5EF4-FFF2-40B4-BE49-F238E27FC236}">
                    <a16:creationId xmlns:a16="http://schemas.microsoft.com/office/drawing/2014/main" id="{0BDF47BB-2D90-3440-AAB1-B86DDEFB412F}"/>
                  </a:ext>
                </a:extLst>
              </p:cNvPr>
              <p:cNvSpPr/>
              <p:nvPr/>
            </p:nvSpPr>
            <p:spPr>
              <a:xfrm>
                <a:off x="1374289" y="1807487"/>
                <a:ext cx="1359054" cy="1002170"/>
              </a:xfrm>
              <a:custGeom>
                <a:avLst/>
                <a:gdLst>
                  <a:gd name="connsiteX0" fmla="*/ 0 w 1359054"/>
                  <a:gd name="connsiteY0" fmla="*/ 591782 h 1002170"/>
                  <a:gd name="connsiteX1" fmla="*/ 487429 w 1359054"/>
                  <a:gd name="connsiteY1" fmla="*/ 990588 h 1002170"/>
                </a:gdLst>
                <a:ahLst/>
                <a:cxnLst>
                  <a:cxn ang="0">
                    <a:pos x="connsiteX0" y="connsiteY0"/>
                  </a:cxn>
                  <a:cxn ang="0">
                    <a:pos x="connsiteX1" y="connsiteY1"/>
                  </a:cxn>
                </a:cxnLst>
                <a:rect l="l" t="t" r="r" b="b"/>
                <a:pathLst>
                  <a:path w="1359054" h="1002170">
                    <a:moveTo>
                      <a:pt x="0" y="591782"/>
                    </a:moveTo>
                    <a:cubicBezTo>
                      <a:pt x="930547" y="-1014520"/>
                      <a:pt x="2259900" y="1178913"/>
                      <a:pt x="487429" y="990588"/>
                    </a:cubicBezTo>
                  </a:path>
                </a:pathLst>
              </a:custGeom>
              <a:noFill/>
              <a:ln w="78740" cap="flat">
                <a:solidFill>
                  <a:srgbClr val="FE5205"/>
                </a:solidFill>
                <a:prstDash val="solid"/>
                <a:miter/>
              </a:ln>
            </p:spPr>
            <p:txBody>
              <a:bodyPr rtlCol="0" anchor="ctr"/>
              <a:lstStyle/>
              <a:p>
                <a:endParaRPr lang="en-GB"/>
              </a:p>
            </p:txBody>
          </p:sp>
          <p:sp>
            <p:nvSpPr>
              <p:cNvPr id="26" name="Freeform 25">
                <a:extLst>
                  <a:ext uri="{FF2B5EF4-FFF2-40B4-BE49-F238E27FC236}">
                    <a16:creationId xmlns:a16="http://schemas.microsoft.com/office/drawing/2014/main" id="{6D7003DE-1DF3-DC4B-80E4-BADB93A4F7BA}"/>
                  </a:ext>
                </a:extLst>
              </p:cNvPr>
              <p:cNvSpPr/>
              <p:nvPr/>
            </p:nvSpPr>
            <p:spPr>
              <a:xfrm rot="504539">
                <a:off x="1868587" y="2542545"/>
                <a:ext cx="412361" cy="426342"/>
              </a:xfrm>
              <a:custGeom>
                <a:avLst/>
                <a:gdLst>
                  <a:gd name="connsiteX0" fmla="*/ 413203 w 412361"/>
                  <a:gd name="connsiteY0" fmla="*/ 426560 h 426342"/>
                  <a:gd name="connsiteX1" fmla="*/ 841 w 412361"/>
                  <a:gd name="connsiteY1" fmla="*/ 287996 h 426342"/>
                  <a:gd name="connsiteX2" fmla="*/ 327041 w 412361"/>
                  <a:gd name="connsiteY2" fmla="*/ 217 h 426342"/>
                </a:gdLst>
                <a:ahLst/>
                <a:cxnLst>
                  <a:cxn ang="0">
                    <a:pos x="connsiteX0" y="connsiteY0"/>
                  </a:cxn>
                  <a:cxn ang="0">
                    <a:pos x="connsiteX1" y="connsiteY1"/>
                  </a:cxn>
                  <a:cxn ang="0">
                    <a:pos x="connsiteX2" y="connsiteY2"/>
                  </a:cxn>
                </a:cxnLst>
                <a:rect l="l" t="t" r="r" b="b"/>
                <a:pathLst>
                  <a:path w="412361" h="426342">
                    <a:moveTo>
                      <a:pt x="413203" y="426560"/>
                    </a:moveTo>
                    <a:lnTo>
                      <a:pt x="841" y="287996"/>
                    </a:lnTo>
                    <a:lnTo>
                      <a:pt x="327041" y="217"/>
                    </a:lnTo>
                    <a:close/>
                  </a:path>
                </a:pathLst>
              </a:custGeom>
              <a:solidFill>
                <a:srgbClr val="FB5A07"/>
              </a:solidFill>
              <a:ln w="78740" cap="flat">
                <a:solidFill>
                  <a:srgbClr val="FE5205"/>
                </a:solidFill>
                <a:prstDash val="solid"/>
                <a:miter/>
              </a:ln>
            </p:spPr>
            <p:txBody>
              <a:bodyPr rtlCol="0" anchor="ctr"/>
              <a:lstStyle/>
              <a:p>
                <a:endParaRPr lang="en-GB"/>
              </a:p>
            </p:txBody>
          </p:sp>
        </p:grpSp>
        <p:grpSp>
          <p:nvGrpSpPr>
            <p:cNvPr id="12" name="Graphic 33">
              <a:extLst>
                <a:ext uri="{FF2B5EF4-FFF2-40B4-BE49-F238E27FC236}">
                  <a16:creationId xmlns:a16="http://schemas.microsoft.com/office/drawing/2014/main" id="{C3734F25-F308-384F-A9EE-D57E61729EC0}"/>
                </a:ext>
              </a:extLst>
            </p:cNvPr>
            <p:cNvGrpSpPr/>
            <p:nvPr/>
          </p:nvGrpSpPr>
          <p:grpSpPr>
            <a:xfrm>
              <a:off x="1222944" y="4510779"/>
              <a:ext cx="1485419" cy="987464"/>
              <a:chOff x="1222944" y="4510779"/>
              <a:chExt cx="1485419" cy="987464"/>
            </a:xfrm>
          </p:grpSpPr>
          <p:sp>
            <p:nvSpPr>
              <p:cNvPr id="23" name="Freeform 22">
                <a:extLst>
                  <a:ext uri="{FF2B5EF4-FFF2-40B4-BE49-F238E27FC236}">
                    <a16:creationId xmlns:a16="http://schemas.microsoft.com/office/drawing/2014/main" id="{9C68891C-EF89-BA4B-B14F-6CD8B9575883}"/>
                  </a:ext>
                </a:extLst>
              </p:cNvPr>
              <p:cNvSpPr/>
              <p:nvPr/>
            </p:nvSpPr>
            <p:spPr>
              <a:xfrm>
                <a:off x="1222944" y="4510779"/>
                <a:ext cx="1419337" cy="987464"/>
              </a:xfrm>
              <a:custGeom>
                <a:avLst/>
                <a:gdLst>
                  <a:gd name="connsiteX0" fmla="*/ 1274710 w 1419337"/>
                  <a:gd name="connsiteY0" fmla="*/ 63798 h 987464"/>
                  <a:gd name="connsiteX1" fmla="*/ 1419337 w 1419337"/>
                  <a:gd name="connsiteY1" fmla="*/ 589050 h 987464"/>
                </a:gdLst>
                <a:ahLst/>
                <a:cxnLst>
                  <a:cxn ang="0">
                    <a:pos x="connsiteX0" y="connsiteY0"/>
                  </a:cxn>
                  <a:cxn ang="0">
                    <a:pos x="connsiteX1" y="connsiteY1"/>
                  </a:cxn>
                </a:cxnLst>
                <a:rect l="l" t="t" r="r" b="b"/>
                <a:pathLst>
                  <a:path w="1419337" h="987464">
                    <a:moveTo>
                      <a:pt x="1274710" y="63798"/>
                    </a:moveTo>
                    <a:cubicBezTo>
                      <a:pt x="-719320" y="-401475"/>
                      <a:pt x="-142653" y="1874091"/>
                      <a:pt x="1419337" y="589050"/>
                    </a:cubicBezTo>
                  </a:path>
                </a:pathLst>
              </a:custGeom>
              <a:noFill/>
              <a:ln w="78740" cap="flat">
                <a:solidFill>
                  <a:srgbClr val="FE5205"/>
                </a:solidFill>
                <a:prstDash val="solid"/>
                <a:miter/>
              </a:ln>
            </p:spPr>
            <p:txBody>
              <a:bodyPr rtlCol="0" anchor="ctr"/>
              <a:lstStyle/>
              <a:p>
                <a:endParaRPr lang="en-GB"/>
              </a:p>
            </p:txBody>
          </p:sp>
          <p:sp>
            <p:nvSpPr>
              <p:cNvPr id="24" name="Freeform 23">
                <a:extLst>
                  <a:ext uri="{FF2B5EF4-FFF2-40B4-BE49-F238E27FC236}">
                    <a16:creationId xmlns:a16="http://schemas.microsoft.com/office/drawing/2014/main" id="{932D94E6-0352-764F-921D-AEFDDDC8F6A6}"/>
                  </a:ext>
                </a:extLst>
              </p:cNvPr>
              <p:cNvSpPr/>
              <p:nvPr/>
            </p:nvSpPr>
            <p:spPr>
              <a:xfrm>
                <a:off x="2115518" y="4887417"/>
                <a:ext cx="592845" cy="590976"/>
              </a:xfrm>
              <a:custGeom>
                <a:avLst/>
                <a:gdLst>
                  <a:gd name="connsiteX0" fmla="*/ 305372 w 592845"/>
                  <a:gd name="connsiteY0" fmla="*/ 590976 h 590976"/>
                  <a:gd name="connsiteX1" fmla="*/ 93431 w 592845"/>
                  <a:gd name="connsiteY1" fmla="*/ 223158 h 590976"/>
                  <a:gd name="connsiteX2" fmla="*/ 529039 w 592845"/>
                  <a:gd name="connsiteY2" fmla="*/ 205965 h 590976"/>
                  <a:gd name="connsiteX3" fmla="*/ 305372 w 592845"/>
                  <a:gd name="connsiteY3" fmla="*/ 590976 h 590976"/>
                </a:gdLst>
                <a:ahLst/>
                <a:cxnLst>
                  <a:cxn ang="0">
                    <a:pos x="connsiteX0" y="connsiteY0"/>
                  </a:cxn>
                  <a:cxn ang="0">
                    <a:pos x="connsiteX1" y="connsiteY1"/>
                  </a:cxn>
                  <a:cxn ang="0">
                    <a:pos x="connsiteX2" y="connsiteY2"/>
                  </a:cxn>
                  <a:cxn ang="0">
                    <a:pos x="connsiteX3" y="connsiteY3"/>
                  </a:cxn>
                </a:cxnLst>
                <a:rect l="l" t="t" r="r" b="b"/>
                <a:pathLst>
                  <a:path w="592845" h="590976">
                    <a:moveTo>
                      <a:pt x="305372" y="590976"/>
                    </a:moveTo>
                    <a:lnTo>
                      <a:pt x="93431" y="223158"/>
                    </a:lnTo>
                    <a:lnTo>
                      <a:pt x="529039" y="205965"/>
                    </a:lnTo>
                    <a:lnTo>
                      <a:pt x="305372" y="590976"/>
                    </a:lnTo>
                    <a:close/>
                  </a:path>
                </a:pathLst>
              </a:custGeom>
              <a:solidFill>
                <a:srgbClr val="FB5A07"/>
              </a:solidFill>
              <a:ln w="78799" cap="flat">
                <a:solidFill>
                  <a:srgbClr val="FE5205"/>
                </a:solidFill>
                <a:prstDash val="solid"/>
                <a:miter/>
              </a:ln>
            </p:spPr>
            <p:txBody>
              <a:bodyPr rtlCol="0" anchor="ctr"/>
              <a:lstStyle/>
              <a:p>
                <a:endParaRPr lang="en-GB"/>
              </a:p>
            </p:txBody>
          </p:sp>
        </p:grpSp>
        <p:grpSp>
          <p:nvGrpSpPr>
            <p:cNvPr id="13" name="Graphic 33">
              <a:extLst>
                <a:ext uri="{FF2B5EF4-FFF2-40B4-BE49-F238E27FC236}">
                  <a16:creationId xmlns:a16="http://schemas.microsoft.com/office/drawing/2014/main" id="{B66EA3CD-A3F2-804D-8BA8-113BBAD693A7}"/>
                </a:ext>
              </a:extLst>
            </p:cNvPr>
            <p:cNvGrpSpPr/>
            <p:nvPr/>
          </p:nvGrpSpPr>
          <p:grpSpPr>
            <a:xfrm>
              <a:off x="1174812" y="3401380"/>
              <a:ext cx="1380770" cy="1057693"/>
              <a:chOff x="1174812" y="3401380"/>
              <a:chExt cx="1380770" cy="1057693"/>
            </a:xfrm>
          </p:grpSpPr>
          <p:sp>
            <p:nvSpPr>
              <p:cNvPr id="21" name="Freeform 20">
                <a:extLst>
                  <a:ext uri="{FF2B5EF4-FFF2-40B4-BE49-F238E27FC236}">
                    <a16:creationId xmlns:a16="http://schemas.microsoft.com/office/drawing/2014/main" id="{BE65AE11-5E10-3D41-8060-AF0044444E9E}"/>
                  </a:ext>
                </a:extLst>
              </p:cNvPr>
              <p:cNvSpPr/>
              <p:nvPr/>
            </p:nvSpPr>
            <p:spPr>
              <a:xfrm>
                <a:off x="1482682" y="3430209"/>
                <a:ext cx="1072900" cy="1028863"/>
              </a:xfrm>
              <a:custGeom>
                <a:avLst/>
                <a:gdLst>
                  <a:gd name="connsiteX0" fmla="*/ 1072901 w 1072900"/>
                  <a:gd name="connsiteY0" fmla="*/ 1028864 h 1028863"/>
                  <a:gd name="connsiteX1" fmla="*/ 5264 w 1072900"/>
                  <a:gd name="connsiteY1" fmla="*/ 0 h 1028863"/>
                </a:gdLst>
                <a:ahLst/>
                <a:cxnLst>
                  <a:cxn ang="0">
                    <a:pos x="connsiteX0" y="connsiteY0"/>
                  </a:cxn>
                  <a:cxn ang="0">
                    <a:pos x="connsiteX1" y="connsiteY1"/>
                  </a:cxn>
                </a:cxnLst>
                <a:rect l="l" t="t" r="r" b="b"/>
                <a:pathLst>
                  <a:path w="1072900" h="1028863">
                    <a:moveTo>
                      <a:pt x="1072901" y="1028864"/>
                    </a:moveTo>
                    <a:cubicBezTo>
                      <a:pt x="-95822" y="857156"/>
                      <a:pt x="-3909" y="7161"/>
                      <a:pt x="5264" y="0"/>
                    </a:cubicBezTo>
                  </a:path>
                </a:pathLst>
              </a:custGeom>
              <a:noFill/>
              <a:ln w="78740" cap="flat">
                <a:solidFill>
                  <a:srgbClr val="FE5205"/>
                </a:solidFill>
                <a:prstDash val="solid"/>
                <a:miter/>
              </a:ln>
            </p:spPr>
            <p:txBody>
              <a:bodyPr rtlCol="0" anchor="ctr"/>
              <a:lstStyle/>
              <a:p>
                <a:endParaRPr lang="en-GB"/>
              </a:p>
            </p:txBody>
          </p:sp>
          <p:sp>
            <p:nvSpPr>
              <p:cNvPr id="22" name="Freeform 21">
                <a:extLst>
                  <a:ext uri="{FF2B5EF4-FFF2-40B4-BE49-F238E27FC236}">
                    <a16:creationId xmlns:a16="http://schemas.microsoft.com/office/drawing/2014/main" id="{D252BB23-3A36-9B4A-BEBD-4AC18B0F9E90}"/>
                  </a:ext>
                </a:extLst>
              </p:cNvPr>
              <p:cNvSpPr/>
              <p:nvPr/>
            </p:nvSpPr>
            <p:spPr>
              <a:xfrm rot="-1226579">
                <a:off x="1236282" y="3459968"/>
                <a:ext cx="412361" cy="426342"/>
              </a:xfrm>
              <a:custGeom>
                <a:avLst/>
                <a:gdLst>
                  <a:gd name="connsiteX0" fmla="*/ 413123 w 412361"/>
                  <a:gd name="connsiteY0" fmla="*/ 426676 h 426342"/>
                  <a:gd name="connsiteX1" fmla="*/ 761 w 412361"/>
                  <a:gd name="connsiteY1" fmla="*/ 288112 h 426342"/>
                  <a:gd name="connsiteX2" fmla="*/ 326960 w 412361"/>
                  <a:gd name="connsiteY2" fmla="*/ 334 h 426342"/>
                  <a:gd name="connsiteX3" fmla="*/ 413123 w 412361"/>
                  <a:gd name="connsiteY3" fmla="*/ 426676 h 426342"/>
                </a:gdLst>
                <a:ahLst/>
                <a:cxnLst>
                  <a:cxn ang="0">
                    <a:pos x="connsiteX0" y="connsiteY0"/>
                  </a:cxn>
                  <a:cxn ang="0">
                    <a:pos x="connsiteX1" y="connsiteY1"/>
                  </a:cxn>
                  <a:cxn ang="0">
                    <a:pos x="connsiteX2" y="connsiteY2"/>
                  </a:cxn>
                  <a:cxn ang="0">
                    <a:pos x="connsiteX3" y="connsiteY3"/>
                  </a:cxn>
                </a:cxnLst>
                <a:rect l="l" t="t" r="r" b="b"/>
                <a:pathLst>
                  <a:path w="412361" h="426342">
                    <a:moveTo>
                      <a:pt x="413123" y="426676"/>
                    </a:moveTo>
                    <a:lnTo>
                      <a:pt x="761" y="288112"/>
                    </a:lnTo>
                    <a:lnTo>
                      <a:pt x="326960" y="334"/>
                    </a:lnTo>
                    <a:lnTo>
                      <a:pt x="413123" y="426676"/>
                    </a:lnTo>
                    <a:close/>
                  </a:path>
                </a:pathLst>
              </a:custGeom>
              <a:solidFill>
                <a:srgbClr val="FB5A07"/>
              </a:solidFill>
              <a:ln w="78740" cap="flat">
                <a:solidFill>
                  <a:srgbClr val="FE5205"/>
                </a:solidFill>
                <a:prstDash val="solid"/>
                <a:miter/>
              </a:ln>
            </p:spPr>
            <p:txBody>
              <a:bodyPr rtlCol="0" anchor="ctr"/>
              <a:lstStyle/>
              <a:p>
                <a:endParaRPr lang="en-GB"/>
              </a:p>
            </p:txBody>
          </p:sp>
        </p:grpSp>
        <p:grpSp>
          <p:nvGrpSpPr>
            <p:cNvPr id="14" name="Graphic 33">
              <a:extLst>
                <a:ext uri="{FF2B5EF4-FFF2-40B4-BE49-F238E27FC236}">
                  <a16:creationId xmlns:a16="http://schemas.microsoft.com/office/drawing/2014/main" id="{97464DA8-AFF7-A24B-ACA0-B360DEF06E17}"/>
                </a:ext>
              </a:extLst>
            </p:cNvPr>
            <p:cNvGrpSpPr/>
            <p:nvPr/>
          </p:nvGrpSpPr>
          <p:grpSpPr>
            <a:xfrm>
              <a:off x="1773094" y="3086101"/>
              <a:ext cx="1276209" cy="1060576"/>
              <a:chOff x="1773094" y="3086101"/>
              <a:chExt cx="1276209" cy="1060576"/>
            </a:xfrm>
          </p:grpSpPr>
          <p:sp>
            <p:nvSpPr>
              <p:cNvPr id="19" name="Freeform 18">
                <a:extLst>
                  <a:ext uri="{FF2B5EF4-FFF2-40B4-BE49-F238E27FC236}">
                    <a16:creationId xmlns:a16="http://schemas.microsoft.com/office/drawing/2014/main" id="{502E78D5-6F55-2248-B706-BCF259ECE567}"/>
                  </a:ext>
                </a:extLst>
              </p:cNvPr>
              <p:cNvSpPr/>
              <p:nvPr/>
            </p:nvSpPr>
            <p:spPr>
              <a:xfrm>
                <a:off x="1773094" y="3086101"/>
                <a:ext cx="998670" cy="1052248"/>
              </a:xfrm>
              <a:custGeom>
                <a:avLst/>
                <a:gdLst>
                  <a:gd name="connsiteX0" fmla="*/ 0 w 998670"/>
                  <a:gd name="connsiteY0" fmla="*/ 0 h 1052248"/>
                  <a:gd name="connsiteX1" fmla="*/ 984216 w 998670"/>
                  <a:gd name="connsiteY1" fmla="*/ 1052249 h 1052248"/>
                </a:gdLst>
                <a:ahLst/>
                <a:cxnLst>
                  <a:cxn ang="0">
                    <a:pos x="connsiteX0" y="connsiteY0"/>
                  </a:cxn>
                  <a:cxn ang="0">
                    <a:pos x="connsiteX1" y="connsiteY1"/>
                  </a:cxn>
                </a:cxnLst>
                <a:rect l="l" t="t" r="r" b="b"/>
                <a:pathLst>
                  <a:path w="998670" h="1052248">
                    <a:moveTo>
                      <a:pt x="0" y="0"/>
                    </a:moveTo>
                    <a:cubicBezTo>
                      <a:pt x="1168723" y="171708"/>
                      <a:pt x="993389" y="1045087"/>
                      <a:pt x="984216" y="1052249"/>
                    </a:cubicBezTo>
                  </a:path>
                </a:pathLst>
              </a:custGeom>
              <a:noFill/>
              <a:ln w="78740" cap="flat">
                <a:solidFill>
                  <a:srgbClr val="FE5205"/>
                </a:solidFill>
                <a:prstDash val="solid"/>
                <a:miter/>
              </a:ln>
            </p:spPr>
            <p:txBody>
              <a:bodyPr rtlCol="0" anchor="ctr"/>
              <a:lstStyle/>
              <a:p>
                <a:endParaRPr lang="en-GB"/>
              </a:p>
            </p:txBody>
          </p:sp>
          <p:sp>
            <p:nvSpPr>
              <p:cNvPr id="20" name="Freeform 19">
                <a:extLst>
                  <a:ext uri="{FF2B5EF4-FFF2-40B4-BE49-F238E27FC236}">
                    <a16:creationId xmlns:a16="http://schemas.microsoft.com/office/drawing/2014/main" id="{E1A32633-C59E-BB4D-AB75-1C7518FD50F7}"/>
                  </a:ext>
                </a:extLst>
              </p:cNvPr>
              <p:cNvSpPr/>
              <p:nvPr/>
            </p:nvSpPr>
            <p:spPr>
              <a:xfrm rot="2503136">
                <a:off x="2547365" y="3637182"/>
                <a:ext cx="412362" cy="426342"/>
              </a:xfrm>
              <a:custGeom>
                <a:avLst/>
                <a:gdLst>
                  <a:gd name="connsiteX0" fmla="*/ 413289 w 412362"/>
                  <a:gd name="connsiteY0" fmla="*/ 426699 h 426342"/>
                  <a:gd name="connsiteX1" fmla="*/ 927 w 412362"/>
                  <a:gd name="connsiteY1" fmla="*/ 288135 h 426342"/>
                  <a:gd name="connsiteX2" fmla="*/ 327127 w 412362"/>
                  <a:gd name="connsiteY2" fmla="*/ 356 h 426342"/>
                  <a:gd name="connsiteX3" fmla="*/ 413289 w 412362"/>
                  <a:gd name="connsiteY3" fmla="*/ 426699 h 426342"/>
                </a:gdLst>
                <a:ahLst/>
                <a:cxnLst>
                  <a:cxn ang="0">
                    <a:pos x="connsiteX0" y="connsiteY0"/>
                  </a:cxn>
                  <a:cxn ang="0">
                    <a:pos x="connsiteX1" y="connsiteY1"/>
                  </a:cxn>
                  <a:cxn ang="0">
                    <a:pos x="connsiteX2" y="connsiteY2"/>
                  </a:cxn>
                  <a:cxn ang="0">
                    <a:pos x="connsiteX3" y="connsiteY3"/>
                  </a:cxn>
                </a:cxnLst>
                <a:rect l="l" t="t" r="r" b="b"/>
                <a:pathLst>
                  <a:path w="412362" h="426342">
                    <a:moveTo>
                      <a:pt x="413289" y="426699"/>
                    </a:moveTo>
                    <a:lnTo>
                      <a:pt x="927" y="288135"/>
                    </a:lnTo>
                    <a:lnTo>
                      <a:pt x="327127" y="356"/>
                    </a:lnTo>
                    <a:lnTo>
                      <a:pt x="413289" y="426699"/>
                    </a:lnTo>
                    <a:close/>
                  </a:path>
                </a:pathLst>
              </a:custGeom>
              <a:solidFill>
                <a:srgbClr val="FB5A07"/>
              </a:solidFill>
              <a:ln w="78740" cap="flat">
                <a:solidFill>
                  <a:srgbClr val="FE5205"/>
                </a:solidFill>
                <a:prstDash val="solid"/>
                <a:miter/>
              </a:ln>
            </p:spPr>
            <p:txBody>
              <a:bodyPr rtlCol="0" anchor="ctr"/>
              <a:lstStyle/>
              <a:p>
                <a:endParaRPr lang="en-GB"/>
              </a:p>
            </p:txBody>
          </p:sp>
        </p:grpSp>
        <p:sp>
          <p:nvSpPr>
            <p:cNvPr id="15" name="TextBox 14">
              <a:extLst>
                <a:ext uri="{FF2B5EF4-FFF2-40B4-BE49-F238E27FC236}">
                  <a16:creationId xmlns:a16="http://schemas.microsoft.com/office/drawing/2014/main" id="{7A5F5529-F943-B94C-A9CA-EB644B2AFA36}"/>
                </a:ext>
              </a:extLst>
            </p:cNvPr>
            <p:cNvSpPr txBox="1"/>
            <p:nvPr/>
          </p:nvSpPr>
          <p:spPr>
            <a:xfrm>
              <a:off x="2770768" y="1904187"/>
              <a:ext cx="239826" cy="714397"/>
            </a:xfrm>
            <a:prstGeom prst="rect">
              <a:avLst/>
            </a:prstGeom>
            <a:noFill/>
          </p:spPr>
          <p:txBody>
            <a:bodyPr wrap="none" rtlCol="0">
              <a:spAutoFit/>
            </a:bodyPr>
            <a:lstStyle/>
            <a:p>
              <a:pPr algn="l"/>
              <a:endParaRPr lang="en-GB" sz="2976" spc="0" baseline="0" dirty="0">
                <a:solidFill>
                  <a:srgbClr val="000000"/>
                </a:solidFill>
                <a:latin typeface="Arial"/>
                <a:cs typeface="Arial"/>
                <a:sym typeface="Arial"/>
                <a:rtl val="0"/>
              </a:endParaRPr>
            </a:p>
          </p:txBody>
        </p:sp>
        <p:sp>
          <p:nvSpPr>
            <p:cNvPr id="16" name="TextBox 15">
              <a:extLst>
                <a:ext uri="{FF2B5EF4-FFF2-40B4-BE49-F238E27FC236}">
                  <a16:creationId xmlns:a16="http://schemas.microsoft.com/office/drawing/2014/main" id="{104F0803-7FA7-574C-89DF-77F0CDEF8528}"/>
                </a:ext>
              </a:extLst>
            </p:cNvPr>
            <p:cNvSpPr txBox="1"/>
            <p:nvPr/>
          </p:nvSpPr>
          <p:spPr>
            <a:xfrm>
              <a:off x="2628493" y="3056293"/>
              <a:ext cx="239826" cy="714397"/>
            </a:xfrm>
            <a:prstGeom prst="rect">
              <a:avLst/>
            </a:prstGeom>
            <a:noFill/>
          </p:spPr>
          <p:txBody>
            <a:bodyPr wrap="none" rtlCol="0">
              <a:spAutoFit/>
            </a:bodyPr>
            <a:lstStyle/>
            <a:p>
              <a:pPr algn="l"/>
              <a:endParaRPr lang="en-GB" sz="2976" spc="0" baseline="0" dirty="0">
                <a:solidFill>
                  <a:srgbClr val="000000"/>
                </a:solidFill>
                <a:latin typeface="Arial"/>
                <a:cs typeface="Arial"/>
                <a:sym typeface="Arial"/>
                <a:rtl val="0"/>
              </a:endParaRPr>
            </a:p>
          </p:txBody>
        </p:sp>
        <p:sp>
          <p:nvSpPr>
            <p:cNvPr id="17" name="TextBox 16">
              <a:extLst>
                <a:ext uri="{FF2B5EF4-FFF2-40B4-BE49-F238E27FC236}">
                  <a16:creationId xmlns:a16="http://schemas.microsoft.com/office/drawing/2014/main" id="{668D3DB2-57F0-0B46-8A55-FFB8BE9A6BDE}"/>
                </a:ext>
              </a:extLst>
            </p:cNvPr>
            <p:cNvSpPr txBox="1"/>
            <p:nvPr/>
          </p:nvSpPr>
          <p:spPr>
            <a:xfrm>
              <a:off x="484344" y="5040137"/>
              <a:ext cx="239826" cy="714397"/>
            </a:xfrm>
            <a:prstGeom prst="rect">
              <a:avLst/>
            </a:prstGeom>
            <a:noFill/>
          </p:spPr>
          <p:txBody>
            <a:bodyPr wrap="none" rtlCol="0">
              <a:spAutoFit/>
            </a:bodyPr>
            <a:lstStyle/>
            <a:p>
              <a:pPr algn="l"/>
              <a:endParaRPr lang="en-GB" sz="2976" spc="0" baseline="0" dirty="0">
                <a:solidFill>
                  <a:srgbClr val="000000"/>
                </a:solidFill>
                <a:latin typeface="Arial"/>
                <a:cs typeface="Arial"/>
                <a:sym typeface="Arial"/>
                <a:rtl val="0"/>
              </a:endParaRPr>
            </a:p>
          </p:txBody>
        </p:sp>
        <p:sp>
          <p:nvSpPr>
            <p:cNvPr id="18" name="TextBox 17">
              <a:extLst>
                <a:ext uri="{FF2B5EF4-FFF2-40B4-BE49-F238E27FC236}">
                  <a16:creationId xmlns:a16="http://schemas.microsoft.com/office/drawing/2014/main" id="{6C38534B-1216-4D42-A130-71D7B7176587}"/>
                </a:ext>
              </a:extLst>
            </p:cNvPr>
            <p:cNvSpPr txBox="1"/>
            <p:nvPr/>
          </p:nvSpPr>
          <p:spPr>
            <a:xfrm>
              <a:off x="906198" y="3964684"/>
              <a:ext cx="239826" cy="714397"/>
            </a:xfrm>
            <a:prstGeom prst="rect">
              <a:avLst/>
            </a:prstGeom>
            <a:noFill/>
          </p:spPr>
          <p:txBody>
            <a:bodyPr wrap="none" rtlCol="0">
              <a:spAutoFit/>
            </a:bodyPr>
            <a:lstStyle/>
            <a:p>
              <a:pPr algn="l"/>
              <a:endParaRPr lang="en-GB" sz="2976" spc="0" baseline="0" dirty="0">
                <a:solidFill>
                  <a:srgbClr val="000000"/>
                </a:solidFill>
                <a:latin typeface="Arial"/>
                <a:cs typeface="Arial"/>
                <a:sym typeface="Arial"/>
                <a:rtl val="0"/>
              </a:endParaRPr>
            </a:p>
          </p:txBody>
        </p:sp>
      </p:grpSp>
    </p:spTree>
    <p:extLst>
      <p:ext uri="{BB962C8B-B14F-4D97-AF65-F5344CB8AC3E}">
        <p14:creationId xmlns:p14="http://schemas.microsoft.com/office/powerpoint/2010/main" val="41123949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dirty="0"/>
              <a:t>Transition probability matrix</a:t>
            </a:r>
          </a:p>
        </p:txBody>
      </p:sp>
      <p:graphicFrame>
        <p:nvGraphicFramePr>
          <p:cNvPr id="3" name="Tabella 2"/>
          <p:cNvGraphicFramePr>
            <a:graphicFrameLocks noGrp="1"/>
          </p:cNvGraphicFramePr>
          <p:nvPr>
            <p:extLst>
              <p:ext uri="{D42A27DB-BD31-4B8C-83A1-F6EECF244321}">
                <p14:modId xmlns:p14="http://schemas.microsoft.com/office/powerpoint/2010/main" val="2992449044"/>
              </p:ext>
            </p:extLst>
          </p:nvPr>
        </p:nvGraphicFramePr>
        <p:xfrm>
          <a:off x="5029201" y="4879101"/>
          <a:ext cx="2209800" cy="1371462"/>
        </p:xfrm>
        <a:graphic>
          <a:graphicData uri="http://schemas.openxmlformats.org/drawingml/2006/table">
            <a:tbl>
              <a:tblPr bandRow="1">
                <a:tableStyleId>{91EBBBCC-DAD2-459C-BE2E-F6DE35CF9A28}</a:tableStyleId>
              </a:tblPr>
              <a:tblGrid>
                <a:gridCol w="736600">
                  <a:extLst>
                    <a:ext uri="{9D8B030D-6E8A-4147-A177-3AD203B41FA5}">
                      <a16:colId xmlns:a16="http://schemas.microsoft.com/office/drawing/2014/main" val="20000"/>
                    </a:ext>
                  </a:extLst>
                </a:gridCol>
                <a:gridCol w="736600">
                  <a:extLst>
                    <a:ext uri="{9D8B030D-6E8A-4147-A177-3AD203B41FA5}">
                      <a16:colId xmlns:a16="http://schemas.microsoft.com/office/drawing/2014/main" val="20001"/>
                    </a:ext>
                  </a:extLst>
                </a:gridCol>
                <a:gridCol w="736600">
                  <a:extLst>
                    <a:ext uri="{9D8B030D-6E8A-4147-A177-3AD203B41FA5}">
                      <a16:colId xmlns:a16="http://schemas.microsoft.com/office/drawing/2014/main" val="20002"/>
                    </a:ext>
                  </a:extLst>
                </a:gridCol>
              </a:tblGrid>
              <a:tr h="457154">
                <a:tc>
                  <a:txBody>
                    <a:bodyPr/>
                    <a:lstStyle/>
                    <a:p>
                      <a:pPr algn="ctr"/>
                      <a:endParaRPr lang="en-US" sz="2400" dirty="0"/>
                    </a:p>
                  </a:txBody>
                  <a:tcPr marT="45697" marB="45697"/>
                </a:tc>
                <a:tc>
                  <a:txBody>
                    <a:bodyPr/>
                    <a:lstStyle/>
                    <a:p>
                      <a:pPr algn="ctr"/>
                      <a:r>
                        <a:rPr lang="en-US" sz="2400" b="1" dirty="0"/>
                        <a:t>A</a:t>
                      </a:r>
                    </a:p>
                  </a:txBody>
                  <a:tcPr marT="45697" marB="45697">
                    <a:lnB w="12700" cap="flat" cmpd="sng" algn="ctr">
                      <a:solidFill>
                        <a:schemeClr val="tx1"/>
                      </a:solidFill>
                      <a:prstDash val="solid"/>
                      <a:round/>
                      <a:headEnd type="none" w="med" len="med"/>
                      <a:tailEnd type="none" w="med" len="med"/>
                    </a:lnB>
                  </a:tcPr>
                </a:tc>
                <a:tc>
                  <a:txBody>
                    <a:bodyPr/>
                    <a:lstStyle/>
                    <a:p>
                      <a:pPr algn="ctr"/>
                      <a:r>
                        <a:rPr lang="en-US" sz="2400" b="1" dirty="0"/>
                        <a:t>B</a:t>
                      </a:r>
                    </a:p>
                  </a:txBody>
                  <a:tcPr marT="45697" marB="45697">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457154">
                <a:tc>
                  <a:txBody>
                    <a:bodyPr/>
                    <a:lstStyle/>
                    <a:p>
                      <a:pPr algn="ctr"/>
                      <a:r>
                        <a:rPr lang="en-US" sz="2400" b="1" dirty="0"/>
                        <a:t>A</a:t>
                      </a:r>
                    </a:p>
                  </a:txBody>
                  <a:tcPr marT="45697" marB="45697">
                    <a:lnR w="12700" cap="flat" cmpd="sng" algn="ctr">
                      <a:solidFill>
                        <a:schemeClr val="tx1"/>
                      </a:solidFill>
                      <a:prstDash val="solid"/>
                      <a:round/>
                      <a:headEnd type="none" w="med" len="med"/>
                      <a:tailEnd type="none" w="med" len="med"/>
                    </a:lnR>
                  </a:tcPr>
                </a:tc>
                <a:tc>
                  <a:txBody>
                    <a:bodyPr/>
                    <a:lstStyle/>
                    <a:p>
                      <a:pPr algn="ctr"/>
                      <a:r>
                        <a:rPr lang="en-US" sz="2400" dirty="0"/>
                        <a:t>0.6</a:t>
                      </a:r>
                    </a:p>
                  </a:txBody>
                  <a:tcPr marT="45697" marB="45697">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US" sz="2400" dirty="0"/>
                        <a:t>0.4</a:t>
                      </a:r>
                    </a:p>
                  </a:txBody>
                  <a:tcPr marT="45697" marB="45697">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1"/>
                  </a:ext>
                </a:extLst>
              </a:tr>
              <a:tr h="457154">
                <a:tc>
                  <a:txBody>
                    <a:bodyPr/>
                    <a:lstStyle/>
                    <a:p>
                      <a:pPr algn="ctr"/>
                      <a:r>
                        <a:rPr lang="en-US" sz="2400" b="1" dirty="0"/>
                        <a:t>B</a:t>
                      </a:r>
                    </a:p>
                  </a:txBody>
                  <a:tcPr marT="45697" marB="45697">
                    <a:lnR w="12700" cap="flat" cmpd="sng" algn="ctr">
                      <a:solidFill>
                        <a:schemeClr val="tx1"/>
                      </a:solidFill>
                      <a:prstDash val="solid"/>
                      <a:round/>
                      <a:headEnd type="none" w="med" len="med"/>
                      <a:tailEnd type="none" w="med" len="med"/>
                    </a:lnR>
                  </a:tcPr>
                </a:tc>
                <a:tc>
                  <a:txBody>
                    <a:bodyPr/>
                    <a:lstStyle/>
                    <a:p>
                      <a:pPr algn="ctr"/>
                      <a:r>
                        <a:rPr lang="en-US" sz="2400" dirty="0"/>
                        <a:t>0.7</a:t>
                      </a:r>
                    </a:p>
                  </a:txBody>
                  <a:tcPr marT="45697" marB="45697">
                    <a:lnL w="12700" cap="flat" cmpd="sng" algn="ctr">
                      <a:solidFill>
                        <a:schemeClr val="tx1"/>
                      </a:solidFill>
                      <a:prstDash val="solid"/>
                      <a:round/>
                      <a:headEnd type="none" w="med" len="med"/>
                      <a:tailEnd type="none" w="med" len="med"/>
                    </a:lnL>
                  </a:tcPr>
                </a:tc>
                <a:tc>
                  <a:txBody>
                    <a:bodyPr/>
                    <a:lstStyle/>
                    <a:p>
                      <a:pPr algn="ctr"/>
                      <a:r>
                        <a:rPr lang="en-US" sz="2400" dirty="0"/>
                        <a:t>0.3</a:t>
                      </a:r>
                    </a:p>
                  </a:txBody>
                  <a:tcPr marT="45697" marB="45697"/>
                </a:tc>
                <a:extLst>
                  <a:ext uri="{0D108BD9-81ED-4DB2-BD59-A6C34878D82A}">
                    <a16:rowId xmlns:a16="http://schemas.microsoft.com/office/drawing/2014/main" val="10002"/>
                  </a:ext>
                </a:extLst>
              </a:tr>
            </a:tbl>
          </a:graphicData>
        </a:graphic>
      </p:graphicFrame>
      <p:sp>
        <p:nvSpPr>
          <p:cNvPr id="4" name="CasellaDiTesto 33"/>
          <p:cNvSpPr txBox="1">
            <a:spLocks noChangeArrowheads="1"/>
          </p:cNvSpPr>
          <p:nvPr/>
        </p:nvSpPr>
        <p:spPr bwMode="auto">
          <a:xfrm>
            <a:off x="4065975" y="2597151"/>
            <a:ext cx="4528484"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0" tIns="45715" rIns="91430" bIns="45715">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eaLnBrk="1" hangingPunct="1"/>
            <a:r>
              <a:rPr lang="en-US" altLang="x-none" sz="2400" i="1" dirty="0" err="1">
                <a:latin typeface="Times New Roman" pitchFamily="18" charset="0"/>
                <a:cs typeface="Times New Roman" pitchFamily="18" charset="0"/>
              </a:rPr>
              <a:t>P</a:t>
            </a:r>
            <a:r>
              <a:rPr lang="en-US" altLang="x-none" sz="2400" i="1" baseline="-25000" dirty="0" err="1">
                <a:latin typeface="Times New Roman" pitchFamily="18" charset="0"/>
                <a:cs typeface="Times New Roman" pitchFamily="18" charset="0"/>
              </a:rPr>
              <a:t>ij</a:t>
            </a:r>
            <a:r>
              <a:rPr lang="en-US" altLang="x-none" sz="2400" i="1" baseline="-25000" dirty="0">
                <a:latin typeface="Times New Roman" pitchFamily="18" charset="0"/>
                <a:cs typeface="Times New Roman" pitchFamily="18" charset="0"/>
              </a:rPr>
              <a:t>  </a:t>
            </a:r>
            <a:r>
              <a:rPr lang="en-US" altLang="x-none" sz="2400" i="1" dirty="0">
                <a:latin typeface="Times New Roman" pitchFamily="18" charset="0"/>
                <a:cs typeface="Times New Roman" pitchFamily="18" charset="0"/>
              </a:rPr>
              <a:t>= Probability to change state </a:t>
            </a:r>
            <a:br>
              <a:rPr lang="en-US" altLang="x-none" sz="2400" i="1" dirty="0">
                <a:latin typeface="Times New Roman" pitchFamily="18" charset="0"/>
                <a:cs typeface="Times New Roman" pitchFamily="18" charset="0"/>
              </a:rPr>
            </a:br>
            <a:r>
              <a:rPr lang="en-US" altLang="x-none" sz="2400" i="1" dirty="0">
                <a:latin typeface="Times New Roman" pitchFamily="18" charset="0"/>
                <a:cs typeface="Times New Roman" pitchFamily="18" charset="0"/>
              </a:rPr>
              <a:t>           from i to j at each time point</a:t>
            </a:r>
            <a:endParaRPr lang="en-US" altLang="x-none" sz="2400" i="1" baseline="-25000" dirty="0">
              <a:latin typeface="Times New Roman" pitchFamily="18" charset="0"/>
              <a:cs typeface="Times New Roman" pitchFamily="18" charset="0"/>
            </a:endParaRPr>
          </a:p>
        </p:txBody>
      </p:sp>
      <p:pic>
        <p:nvPicPr>
          <p:cNvPr id="53252" name="Picture 4" descr="Z:\home\toni\Dropbox\presentations\20160122-tosatto-lab\char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34324" y="3848144"/>
            <a:ext cx="3590476" cy="342857"/>
          </a:xfrm>
          <a:prstGeom prst="rect">
            <a:avLst/>
          </a:prstGeom>
          <a:noFill/>
          <a:extLst>
            <a:ext uri="{909E8E84-426E-40DD-AFC4-6F175D3DCCD1}">
              <a14:hiddenFill xmlns:a14="http://schemas.microsoft.com/office/drawing/2010/main">
                <a:solidFill>
                  <a:srgbClr val="FFFFFF"/>
                </a:solidFill>
              </a14:hiddenFill>
            </a:ext>
          </a:extLst>
        </p:spPr>
      </p:pic>
      <p:sp>
        <p:nvSpPr>
          <p:cNvPr id="6" name="CasellaDiTesto 5"/>
          <p:cNvSpPr txBox="1"/>
          <p:nvPr/>
        </p:nvSpPr>
        <p:spPr>
          <a:xfrm>
            <a:off x="4780424" y="5638800"/>
            <a:ext cx="248767" cy="369322"/>
          </a:xfrm>
          <a:prstGeom prst="rect">
            <a:avLst/>
          </a:prstGeom>
          <a:noFill/>
        </p:spPr>
        <p:txBody>
          <a:bodyPr wrap="none" lIns="91430" tIns="45715" rIns="91430" bIns="45715" rtlCol="0">
            <a:spAutoFit/>
          </a:bodyPr>
          <a:lstStyle/>
          <a:p>
            <a:r>
              <a:rPr lang="en-US" i="1" dirty="0">
                <a:latin typeface="Times New Roman" pitchFamily="18" charset="0"/>
                <a:cs typeface="Times New Roman" pitchFamily="18" charset="0"/>
              </a:rPr>
              <a:t>i</a:t>
            </a:r>
          </a:p>
        </p:txBody>
      </p:sp>
      <p:sp>
        <p:nvSpPr>
          <p:cNvPr id="10" name="CasellaDiTesto 9"/>
          <p:cNvSpPr txBox="1"/>
          <p:nvPr/>
        </p:nvSpPr>
        <p:spPr>
          <a:xfrm>
            <a:off x="6380624" y="4495800"/>
            <a:ext cx="248767" cy="369322"/>
          </a:xfrm>
          <a:prstGeom prst="rect">
            <a:avLst/>
          </a:prstGeom>
          <a:noFill/>
        </p:spPr>
        <p:txBody>
          <a:bodyPr wrap="none" lIns="91430" tIns="45715" rIns="91430" bIns="45715" rtlCol="0">
            <a:spAutoFit/>
          </a:bodyPr>
          <a:lstStyle/>
          <a:p>
            <a:r>
              <a:rPr lang="en-US" i="1" dirty="0">
                <a:latin typeface="Times New Roman" pitchFamily="18" charset="0"/>
                <a:cs typeface="Times New Roman" pitchFamily="18" charset="0"/>
              </a:rPr>
              <a:t>j</a:t>
            </a:r>
          </a:p>
        </p:txBody>
      </p:sp>
      <p:grpSp>
        <p:nvGrpSpPr>
          <p:cNvPr id="57" name="Group 56">
            <a:extLst>
              <a:ext uri="{FF2B5EF4-FFF2-40B4-BE49-F238E27FC236}">
                <a16:creationId xmlns:a16="http://schemas.microsoft.com/office/drawing/2014/main" id="{77F54037-8212-E94D-BC0A-017D5F19F118}"/>
              </a:ext>
            </a:extLst>
          </p:cNvPr>
          <p:cNvGrpSpPr/>
          <p:nvPr/>
        </p:nvGrpSpPr>
        <p:grpSpPr>
          <a:xfrm>
            <a:off x="484344" y="1807487"/>
            <a:ext cx="3060513" cy="3741412"/>
            <a:chOff x="484344" y="1807487"/>
            <a:chExt cx="3060513" cy="3741412"/>
          </a:xfrm>
        </p:grpSpPr>
        <p:grpSp>
          <p:nvGrpSpPr>
            <p:cNvPr id="35" name="Graphic 33">
              <a:extLst>
                <a:ext uri="{FF2B5EF4-FFF2-40B4-BE49-F238E27FC236}">
                  <a16:creationId xmlns:a16="http://schemas.microsoft.com/office/drawing/2014/main" id="{66FC24C3-2307-2B43-AD5F-B93C1CBF9E9E}"/>
                </a:ext>
              </a:extLst>
            </p:cNvPr>
            <p:cNvGrpSpPr/>
            <p:nvPr/>
          </p:nvGrpSpPr>
          <p:grpSpPr>
            <a:xfrm>
              <a:off x="2592739" y="4177060"/>
              <a:ext cx="952118" cy="952118"/>
              <a:chOff x="2592739" y="4177060"/>
              <a:chExt cx="952118" cy="952118"/>
            </a:xfrm>
          </p:grpSpPr>
          <p:sp>
            <p:nvSpPr>
              <p:cNvPr id="36" name="Freeform 35">
                <a:extLst>
                  <a:ext uri="{FF2B5EF4-FFF2-40B4-BE49-F238E27FC236}">
                    <a16:creationId xmlns:a16="http://schemas.microsoft.com/office/drawing/2014/main" id="{7756164E-3161-5040-A44F-076A55DB4F05}"/>
                  </a:ext>
                </a:extLst>
              </p:cNvPr>
              <p:cNvSpPr/>
              <p:nvPr/>
            </p:nvSpPr>
            <p:spPr>
              <a:xfrm>
                <a:off x="2592739" y="4177060"/>
                <a:ext cx="952118" cy="952118"/>
              </a:xfrm>
              <a:custGeom>
                <a:avLst/>
                <a:gdLst>
                  <a:gd name="connsiteX0" fmla="*/ 952312 w 952118"/>
                  <a:gd name="connsiteY0" fmla="*/ 476310 h 952118"/>
                  <a:gd name="connsiteX1" fmla="*/ 476253 w 952118"/>
                  <a:gd name="connsiteY1" fmla="*/ 952370 h 952118"/>
                  <a:gd name="connsiteX2" fmla="*/ 194 w 952118"/>
                  <a:gd name="connsiteY2" fmla="*/ 476310 h 952118"/>
                  <a:gd name="connsiteX3" fmla="*/ 476253 w 952118"/>
                  <a:gd name="connsiteY3" fmla="*/ 251 h 952118"/>
                  <a:gd name="connsiteX4" fmla="*/ 952312 w 952118"/>
                  <a:gd name="connsiteY4" fmla="*/ 476310 h 9521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118" h="952118">
                    <a:moveTo>
                      <a:pt x="952312" y="476310"/>
                    </a:moveTo>
                    <a:cubicBezTo>
                      <a:pt x="952312" y="739231"/>
                      <a:pt x="739173" y="952370"/>
                      <a:pt x="476253" y="952370"/>
                    </a:cubicBezTo>
                    <a:cubicBezTo>
                      <a:pt x="213333" y="952370"/>
                      <a:pt x="194" y="739231"/>
                      <a:pt x="194" y="476310"/>
                    </a:cubicBezTo>
                    <a:cubicBezTo>
                      <a:pt x="194" y="213390"/>
                      <a:pt x="213333" y="251"/>
                      <a:pt x="476253" y="251"/>
                    </a:cubicBezTo>
                    <a:cubicBezTo>
                      <a:pt x="739173" y="251"/>
                      <a:pt x="952312" y="213390"/>
                      <a:pt x="952312" y="476310"/>
                    </a:cubicBezTo>
                    <a:close/>
                  </a:path>
                </a:pathLst>
              </a:custGeom>
              <a:noFill/>
              <a:ln w="90312" cap="flat">
                <a:solidFill>
                  <a:srgbClr val="0580F8"/>
                </a:solidFill>
                <a:prstDash val="solid"/>
                <a:miter/>
              </a:ln>
            </p:spPr>
            <p:txBody>
              <a:bodyPr rtlCol="0" anchor="ctr"/>
              <a:lstStyle/>
              <a:p>
                <a:endParaRPr lang="en-GB"/>
              </a:p>
            </p:txBody>
          </p:sp>
          <p:sp>
            <p:nvSpPr>
              <p:cNvPr id="37" name="TextBox 36">
                <a:extLst>
                  <a:ext uri="{FF2B5EF4-FFF2-40B4-BE49-F238E27FC236}">
                    <a16:creationId xmlns:a16="http://schemas.microsoft.com/office/drawing/2014/main" id="{8326D200-693D-234A-8526-993D4E3BF428}"/>
                  </a:ext>
                </a:extLst>
              </p:cNvPr>
              <p:cNvSpPr txBox="1"/>
              <p:nvPr/>
            </p:nvSpPr>
            <p:spPr>
              <a:xfrm>
                <a:off x="2820564" y="4253925"/>
                <a:ext cx="560832" cy="721360"/>
              </a:xfrm>
              <a:prstGeom prst="rect">
                <a:avLst/>
              </a:prstGeom>
              <a:noFill/>
            </p:spPr>
            <p:txBody>
              <a:bodyPr wrap="none" rtlCol="0">
                <a:spAutoFit/>
              </a:bodyPr>
              <a:lstStyle/>
              <a:p>
                <a:pPr algn="l"/>
                <a:r>
                  <a:rPr lang="en-GB" sz="4464" spc="0" baseline="0" dirty="0">
                    <a:ln w="7874">
                      <a:solidFill>
                        <a:srgbClr val="0274FA"/>
                      </a:solidFill>
                    </a:ln>
                    <a:solidFill>
                      <a:srgbClr val="026DFA"/>
                    </a:solidFill>
                    <a:latin typeface="Arial"/>
                    <a:cs typeface="Arial"/>
                    <a:sym typeface="Arial"/>
                    <a:rtl val="0"/>
                  </a:rPr>
                  <a:t>A</a:t>
                </a:r>
              </a:p>
            </p:txBody>
          </p:sp>
        </p:grpSp>
        <p:grpSp>
          <p:nvGrpSpPr>
            <p:cNvPr id="38" name="Graphic 33">
              <a:extLst>
                <a:ext uri="{FF2B5EF4-FFF2-40B4-BE49-F238E27FC236}">
                  <a16:creationId xmlns:a16="http://schemas.microsoft.com/office/drawing/2014/main" id="{FEA16020-95D6-5646-8C9C-0FB2FF20CA78}"/>
                </a:ext>
              </a:extLst>
            </p:cNvPr>
            <p:cNvGrpSpPr/>
            <p:nvPr/>
          </p:nvGrpSpPr>
          <p:grpSpPr>
            <a:xfrm>
              <a:off x="770974" y="2422075"/>
              <a:ext cx="952118" cy="952118"/>
              <a:chOff x="770974" y="2422075"/>
              <a:chExt cx="952118" cy="952118"/>
            </a:xfrm>
          </p:grpSpPr>
          <p:sp>
            <p:nvSpPr>
              <p:cNvPr id="39" name="Freeform 38">
                <a:extLst>
                  <a:ext uri="{FF2B5EF4-FFF2-40B4-BE49-F238E27FC236}">
                    <a16:creationId xmlns:a16="http://schemas.microsoft.com/office/drawing/2014/main" id="{764B8F65-6658-F745-8608-7EDF2E13D69C}"/>
                  </a:ext>
                </a:extLst>
              </p:cNvPr>
              <p:cNvSpPr/>
              <p:nvPr/>
            </p:nvSpPr>
            <p:spPr>
              <a:xfrm>
                <a:off x="770974" y="2422075"/>
                <a:ext cx="952118" cy="952118"/>
              </a:xfrm>
              <a:custGeom>
                <a:avLst/>
                <a:gdLst>
                  <a:gd name="connsiteX0" fmla="*/ 952081 w 952118"/>
                  <a:gd name="connsiteY0" fmla="*/ 476087 h 952118"/>
                  <a:gd name="connsiteX1" fmla="*/ 476022 w 952118"/>
                  <a:gd name="connsiteY1" fmla="*/ 952147 h 952118"/>
                  <a:gd name="connsiteX2" fmla="*/ -38 w 952118"/>
                  <a:gd name="connsiteY2" fmla="*/ 476087 h 952118"/>
                  <a:gd name="connsiteX3" fmla="*/ 476022 w 952118"/>
                  <a:gd name="connsiteY3" fmla="*/ 28 h 952118"/>
                  <a:gd name="connsiteX4" fmla="*/ 952081 w 952118"/>
                  <a:gd name="connsiteY4" fmla="*/ 476087 h 9521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118" h="952118">
                    <a:moveTo>
                      <a:pt x="952081" y="476087"/>
                    </a:moveTo>
                    <a:cubicBezTo>
                      <a:pt x="952081" y="739008"/>
                      <a:pt x="738942" y="952147"/>
                      <a:pt x="476022" y="952147"/>
                    </a:cubicBezTo>
                    <a:cubicBezTo>
                      <a:pt x="213101" y="952147"/>
                      <a:pt x="-38" y="739008"/>
                      <a:pt x="-38" y="476087"/>
                    </a:cubicBezTo>
                    <a:cubicBezTo>
                      <a:pt x="-38" y="213167"/>
                      <a:pt x="213101" y="28"/>
                      <a:pt x="476022" y="28"/>
                    </a:cubicBezTo>
                    <a:cubicBezTo>
                      <a:pt x="738942" y="28"/>
                      <a:pt x="952081" y="213167"/>
                      <a:pt x="952081" y="476087"/>
                    </a:cubicBezTo>
                    <a:close/>
                  </a:path>
                </a:pathLst>
              </a:custGeom>
              <a:noFill/>
              <a:ln w="90312" cap="flat">
                <a:solidFill>
                  <a:srgbClr val="585454"/>
                </a:solidFill>
                <a:prstDash val="solid"/>
                <a:miter/>
              </a:ln>
            </p:spPr>
            <p:txBody>
              <a:bodyPr rtlCol="0" anchor="ctr"/>
              <a:lstStyle/>
              <a:p>
                <a:endParaRPr lang="en-GB"/>
              </a:p>
            </p:txBody>
          </p:sp>
          <p:sp>
            <p:nvSpPr>
              <p:cNvPr id="40" name="TextBox 39">
                <a:extLst>
                  <a:ext uri="{FF2B5EF4-FFF2-40B4-BE49-F238E27FC236}">
                    <a16:creationId xmlns:a16="http://schemas.microsoft.com/office/drawing/2014/main" id="{ABBA2AC2-C89B-3842-9255-908C4FE54D84}"/>
                  </a:ext>
                </a:extLst>
              </p:cNvPr>
              <p:cNvSpPr txBox="1"/>
              <p:nvPr/>
            </p:nvSpPr>
            <p:spPr>
              <a:xfrm>
                <a:off x="978326" y="2497548"/>
                <a:ext cx="566181" cy="779316"/>
              </a:xfrm>
              <a:prstGeom prst="rect">
                <a:avLst/>
              </a:prstGeom>
              <a:noFill/>
            </p:spPr>
            <p:txBody>
              <a:bodyPr wrap="none" rtlCol="0">
                <a:spAutoFit/>
              </a:bodyPr>
              <a:lstStyle/>
              <a:p>
                <a:pPr algn="l"/>
                <a:r>
                  <a:rPr lang="en-GB" sz="4464" spc="0" baseline="0" dirty="0">
                    <a:ln w="7874">
                      <a:solidFill>
                        <a:srgbClr val="585454"/>
                      </a:solidFill>
                    </a:ln>
                    <a:solidFill>
                      <a:srgbClr val="5E5858"/>
                    </a:solidFill>
                    <a:latin typeface="Arial"/>
                    <a:cs typeface="Arial"/>
                    <a:sym typeface="Arial"/>
                    <a:rtl val="0"/>
                  </a:rPr>
                  <a:t>B</a:t>
                </a:r>
              </a:p>
            </p:txBody>
          </p:sp>
        </p:grpSp>
        <p:grpSp>
          <p:nvGrpSpPr>
            <p:cNvPr id="41" name="Graphic 33">
              <a:extLst>
                <a:ext uri="{FF2B5EF4-FFF2-40B4-BE49-F238E27FC236}">
                  <a16:creationId xmlns:a16="http://schemas.microsoft.com/office/drawing/2014/main" id="{167629F1-713B-804A-B1B8-E1E8A2C9BD8B}"/>
                </a:ext>
              </a:extLst>
            </p:cNvPr>
            <p:cNvGrpSpPr/>
            <p:nvPr/>
          </p:nvGrpSpPr>
          <p:grpSpPr>
            <a:xfrm>
              <a:off x="1374289" y="1807487"/>
              <a:ext cx="1359054" cy="1189260"/>
              <a:chOff x="1374289" y="1807487"/>
              <a:chExt cx="1359054" cy="1189260"/>
            </a:xfrm>
          </p:grpSpPr>
          <p:sp>
            <p:nvSpPr>
              <p:cNvPr id="42" name="Freeform 41">
                <a:extLst>
                  <a:ext uri="{FF2B5EF4-FFF2-40B4-BE49-F238E27FC236}">
                    <a16:creationId xmlns:a16="http://schemas.microsoft.com/office/drawing/2014/main" id="{664A9EA1-76B4-D14D-80A2-AC0B81B519E6}"/>
                  </a:ext>
                </a:extLst>
              </p:cNvPr>
              <p:cNvSpPr/>
              <p:nvPr/>
            </p:nvSpPr>
            <p:spPr>
              <a:xfrm>
                <a:off x="1374289" y="1807487"/>
                <a:ext cx="1359054" cy="1002170"/>
              </a:xfrm>
              <a:custGeom>
                <a:avLst/>
                <a:gdLst>
                  <a:gd name="connsiteX0" fmla="*/ 0 w 1359054"/>
                  <a:gd name="connsiteY0" fmla="*/ 591782 h 1002170"/>
                  <a:gd name="connsiteX1" fmla="*/ 487429 w 1359054"/>
                  <a:gd name="connsiteY1" fmla="*/ 990588 h 1002170"/>
                </a:gdLst>
                <a:ahLst/>
                <a:cxnLst>
                  <a:cxn ang="0">
                    <a:pos x="connsiteX0" y="connsiteY0"/>
                  </a:cxn>
                  <a:cxn ang="0">
                    <a:pos x="connsiteX1" y="connsiteY1"/>
                  </a:cxn>
                </a:cxnLst>
                <a:rect l="l" t="t" r="r" b="b"/>
                <a:pathLst>
                  <a:path w="1359054" h="1002170">
                    <a:moveTo>
                      <a:pt x="0" y="591782"/>
                    </a:moveTo>
                    <a:cubicBezTo>
                      <a:pt x="930547" y="-1014520"/>
                      <a:pt x="2259900" y="1178913"/>
                      <a:pt x="487429" y="990588"/>
                    </a:cubicBezTo>
                  </a:path>
                </a:pathLst>
              </a:custGeom>
              <a:noFill/>
              <a:ln w="78740" cap="flat">
                <a:solidFill>
                  <a:srgbClr val="FE5205"/>
                </a:solidFill>
                <a:prstDash val="solid"/>
                <a:miter/>
              </a:ln>
            </p:spPr>
            <p:txBody>
              <a:bodyPr rtlCol="0" anchor="ctr"/>
              <a:lstStyle/>
              <a:p>
                <a:endParaRPr lang="en-GB"/>
              </a:p>
            </p:txBody>
          </p:sp>
          <p:sp>
            <p:nvSpPr>
              <p:cNvPr id="43" name="Freeform 42">
                <a:extLst>
                  <a:ext uri="{FF2B5EF4-FFF2-40B4-BE49-F238E27FC236}">
                    <a16:creationId xmlns:a16="http://schemas.microsoft.com/office/drawing/2014/main" id="{8FDE6273-4AD7-9A49-A1D2-BCA04432BB3E}"/>
                  </a:ext>
                </a:extLst>
              </p:cNvPr>
              <p:cNvSpPr/>
              <p:nvPr/>
            </p:nvSpPr>
            <p:spPr>
              <a:xfrm rot="504539">
                <a:off x="1868587" y="2542545"/>
                <a:ext cx="412361" cy="426342"/>
              </a:xfrm>
              <a:custGeom>
                <a:avLst/>
                <a:gdLst>
                  <a:gd name="connsiteX0" fmla="*/ 413203 w 412361"/>
                  <a:gd name="connsiteY0" fmla="*/ 426560 h 426342"/>
                  <a:gd name="connsiteX1" fmla="*/ 841 w 412361"/>
                  <a:gd name="connsiteY1" fmla="*/ 287996 h 426342"/>
                  <a:gd name="connsiteX2" fmla="*/ 327041 w 412361"/>
                  <a:gd name="connsiteY2" fmla="*/ 217 h 426342"/>
                </a:gdLst>
                <a:ahLst/>
                <a:cxnLst>
                  <a:cxn ang="0">
                    <a:pos x="connsiteX0" y="connsiteY0"/>
                  </a:cxn>
                  <a:cxn ang="0">
                    <a:pos x="connsiteX1" y="connsiteY1"/>
                  </a:cxn>
                  <a:cxn ang="0">
                    <a:pos x="connsiteX2" y="connsiteY2"/>
                  </a:cxn>
                </a:cxnLst>
                <a:rect l="l" t="t" r="r" b="b"/>
                <a:pathLst>
                  <a:path w="412361" h="426342">
                    <a:moveTo>
                      <a:pt x="413203" y="426560"/>
                    </a:moveTo>
                    <a:lnTo>
                      <a:pt x="841" y="287996"/>
                    </a:lnTo>
                    <a:lnTo>
                      <a:pt x="327041" y="217"/>
                    </a:lnTo>
                    <a:close/>
                  </a:path>
                </a:pathLst>
              </a:custGeom>
              <a:solidFill>
                <a:srgbClr val="FB5A07"/>
              </a:solidFill>
              <a:ln w="78740" cap="flat">
                <a:solidFill>
                  <a:srgbClr val="FE5205"/>
                </a:solidFill>
                <a:prstDash val="solid"/>
                <a:miter/>
              </a:ln>
            </p:spPr>
            <p:txBody>
              <a:bodyPr rtlCol="0" anchor="ctr"/>
              <a:lstStyle/>
              <a:p>
                <a:endParaRPr lang="en-GB"/>
              </a:p>
            </p:txBody>
          </p:sp>
        </p:grpSp>
        <p:grpSp>
          <p:nvGrpSpPr>
            <p:cNvPr id="44" name="Graphic 33">
              <a:extLst>
                <a:ext uri="{FF2B5EF4-FFF2-40B4-BE49-F238E27FC236}">
                  <a16:creationId xmlns:a16="http://schemas.microsoft.com/office/drawing/2014/main" id="{2402383B-A2FC-284C-AEB7-BB70F14127EA}"/>
                </a:ext>
              </a:extLst>
            </p:cNvPr>
            <p:cNvGrpSpPr/>
            <p:nvPr/>
          </p:nvGrpSpPr>
          <p:grpSpPr>
            <a:xfrm>
              <a:off x="1222944" y="4510779"/>
              <a:ext cx="1485419" cy="987464"/>
              <a:chOff x="1222944" y="4510779"/>
              <a:chExt cx="1485419" cy="987464"/>
            </a:xfrm>
          </p:grpSpPr>
          <p:sp>
            <p:nvSpPr>
              <p:cNvPr id="45" name="Freeform 44">
                <a:extLst>
                  <a:ext uri="{FF2B5EF4-FFF2-40B4-BE49-F238E27FC236}">
                    <a16:creationId xmlns:a16="http://schemas.microsoft.com/office/drawing/2014/main" id="{BD3724C0-7A86-734E-9C84-909BBD4E133A}"/>
                  </a:ext>
                </a:extLst>
              </p:cNvPr>
              <p:cNvSpPr/>
              <p:nvPr/>
            </p:nvSpPr>
            <p:spPr>
              <a:xfrm>
                <a:off x="1222944" y="4510779"/>
                <a:ext cx="1419337" cy="987464"/>
              </a:xfrm>
              <a:custGeom>
                <a:avLst/>
                <a:gdLst>
                  <a:gd name="connsiteX0" fmla="*/ 1274710 w 1419337"/>
                  <a:gd name="connsiteY0" fmla="*/ 63798 h 987464"/>
                  <a:gd name="connsiteX1" fmla="*/ 1419337 w 1419337"/>
                  <a:gd name="connsiteY1" fmla="*/ 589050 h 987464"/>
                </a:gdLst>
                <a:ahLst/>
                <a:cxnLst>
                  <a:cxn ang="0">
                    <a:pos x="connsiteX0" y="connsiteY0"/>
                  </a:cxn>
                  <a:cxn ang="0">
                    <a:pos x="connsiteX1" y="connsiteY1"/>
                  </a:cxn>
                </a:cxnLst>
                <a:rect l="l" t="t" r="r" b="b"/>
                <a:pathLst>
                  <a:path w="1419337" h="987464">
                    <a:moveTo>
                      <a:pt x="1274710" y="63798"/>
                    </a:moveTo>
                    <a:cubicBezTo>
                      <a:pt x="-719320" y="-401475"/>
                      <a:pt x="-142653" y="1874091"/>
                      <a:pt x="1419337" y="589050"/>
                    </a:cubicBezTo>
                  </a:path>
                </a:pathLst>
              </a:custGeom>
              <a:noFill/>
              <a:ln w="78740" cap="flat">
                <a:solidFill>
                  <a:srgbClr val="FE5205"/>
                </a:solidFill>
                <a:prstDash val="solid"/>
                <a:miter/>
              </a:ln>
            </p:spPr>
            <p:txBody>
              <a:bodyPr rtlCol="0" anchor="ctr"/>
              <a:lstStyle/>
              <a:p>
                <a:endParaRPr lang="en-GB"/>
              </a:p>
            </p:txBody>
          </p:sp>
          <p:sp>
            <p:nvSpPr>
              <p:cNvPr id="46" name="Freeform 45">
                <a:extLst>
                  <a:ext uri="{FF2B5EF4-FFF2-40B4-BE49-F238E27FC236}">
                    <a16:creationId xmlns:a16="http://schemas.microsoft.com/office/drawing/2014/main" id="{EF283973-2AAD-0B44-BE3A-51CCE3279C3D}"/>
                  </a:ext>
                </a:extLst>
              </p:cNvPr>
              <p:cNvSpPr/>
              <p:nvPr/>
            </p:nvSpPr>
            <p:spPr>
              <a:xfrm>
                <a:off x="2115518" y="4887417"/>
                <a:ext cx="592845" cy="590976"/>
              </a:xfrm>
              <a:custGeom>
                <a:avLst/>
                <a:gdLst>
                  <a:gd name="connsiteX0" fmla="*/ 305372 w 592845"/>
                  <a:gd name="connsiteY0" fmla="*/ 590976 h 590976"/>
                  <a:gd name="connsiteX1" fmla="*/ 93431 w 592845"/>
                  <a:gd name="connsiteY1" fmla="*/ 223158 h 590976"/>
                  <a:gd name="connsiteX2" fmla="*/ 529039 w 592845"/>
                  <a:gd name="connsiteY2" fmla="*/ 205965 h 590976"/>
                  <a:gd name="connsiteX3" fmla="*/ 305372 w 592845"/>
                  <a:gd name="connsiteY3" fmla="*/ 590976 h 590976"/>
                </a:gdLst>
                <a:ahLst/>
                <a:cxnLst>
                  <a:cxn ang="0">
                    <a:pos x="connsiteX0" y="connsiteY0"/>
                  </a:cxn>
                  <a:cxn ang="0">
                    <a:pos x="connsiteX1" y="connsiteY1"/>
                  </a:cxn>
                  <a:cxn ang="0">
                    <a:pos x="connsiteX2" y="connsiteY2"/>
                  </a:cxn>
                  <a:cxn ang="0">
                    <a:pos x="connsiteX3" y="connsiteY3"/>
                  </a:cxn>
                </a:cxnLst>
                <a:rect l="l" t="t" r="r" b="b"/>
                <a:pathLst>
                  <a:path w="592845" h="590976">
                    <a:moveTo>
                      <a:pt x="305372" y="590976"/>
                    </a:moveTo>
                    <a:lnTo>
                      <a:pt x="93431" y="223158"/>
                    </a:lnTo>
                    <a:lnTo>
                      <a:pt x="529039" y="205965"/>
                    </a:lnTo>
                    <a:lnTo>
                      <a:pt x="305372" y="590976"/>
                    </a:lnTo>
                    <a:close/>
                  </a:path>
                </a:pathLst>
              </a:custGeom>
              <a:solidFill>
                <a:srgbClr val="FB5A07"/>
              </a:solidFill>
              <a:ln w="78799" cap="flat">
                <a:solidFill>
                  <a:srgbClr val="FE5205"/>
                </a:solidFill>
                <a:prstDash val="solid"/>
                <a:miter/>
              </a:ln>
            </p:spPr>
            <p:txBody>
              <a:bodyPr rtlCol="0" anchor="ctr"/>
              <a:lstStyle/>
              <a:p>
                <a:endParaRPr lang="en-GB"/>
              </a:p>
            </p:txBody>
          </p:sp>
        </p:grpSp>
        <p:grpSp>
          <p:nvGrpSpPr>
            <p:cNvPr id="47" name="Graphic 33">
              <a:extLst>
                <a:ext uri="{FF2B5EF4-FFF2-40B4-BE49-F238E27FC236}">
                  <a16:creationId xmlns:a16="http://schemas.microsoft.com/office/drawing/2014/main" id="{9BAE377F-C950-E848-9D22-BDC7D74340E5}"/>
                </a:ext>
              </a:extLst>
            </p:cNvPr>
            <p:cNvGrpSpPr/>
            <p:nvPr/>
          </p:nvGrpSpPr>
          <p:grpSpPr>
            <a:xfrm>
              <a:off x="1174812" y="3401380"/>
              <a:ext cx="1380770" cy="1057693"/>
              <a:chOff x="1174812" y="3401380"/>
              <a:chExt cx="1380770" cy="1057693"/>
            </a:xfrm>
          </p:grpSpPr>
          <p:sp>
            <p:nvSpPr>
              <p:cNvPr id="48" name="Freeform 47">
                <a:extLst>
                  <a:ext uri="{FF2B5EF4-FFF2-40B4-BE49-F238E27FC236}">
                    <a16:creationId xmlns:a16="http://schemas.microsoft.com/office/drawing/2014/main" id="{BD863EF1-5F59-A242-955D-12677177A9DE}"/>
                  </a:ext>
                </a:extLst>
              </p:cNvPr>
              <p:cNvSpPr/>
              <p:nvPr/>
            </p:nvSpPr>
            <p:spPr>
              <a:xfrm>
                <a:off x="1482682" y="3430209"/>
                <a:ext cx="1072900" cy="1028863"/>
              </a:xfrm>
              <a:custGeom>
                <a:avLst/>
                <a:gdLst>
                  <a:gd name="connsiteX0" fmla="*/ 1072901 w 1072900"/>
                  <a:gd name="connsiteY0" fmla="*/ 1028864 h 1028863"/>
                  <a:gd name="connsiteX1" fmla="*/ 5264 w 1072900"/>
                  <a:gd name="connsiteY1" fmla="*/ 0 h 1028863"/>
                </a:gdLst>
                <a:ahLst/>
                <a:cxnLst>
                  <a:cxn ang="0">
                    <a:pos x="connsiteX0" y="connsiteY0"/>
                  </a:cxn>
                  <a:cxn ang="0">
                    <a:pos x="connsiteX1" y="connsiteY1"/>
                  </a:cxn>
                </a:cxnLst>
                <a:rect l="l" t="t" r="r" b="b"/>
                <a:pathLst>
                  <a:path w="1072900" h="1028863">
                    <a:moveTo>
                      <a:pt x="1072901" y="1028864"/>
                    </a:moveTo>
                    <a:cubicBezTo>
                      <a:pt x="-95822" y="857156"/>
                      <a:pt x="-3909" y="7161"/>
                      <a:pt x="5264" y="0"/>
                    </a:cubicBezTo>
                  </a:path>
                </a:pathLst>
              </a:custGeom>
              <a:noFill/>
              <a:ln w="78740" cap="flat">
                <a:solidFill>
                  <a:srgbClr val="FE5205"/>
                </a:solidFill>
                <a:prstDash val="solid"/>
                <a:miter/>
              </a:ln>
            </p:spPr>
            <p:txBody>
              <a:bodyPr rtlCol="0" anchor="ctr"/>
              <a:lstStyle/>
              <a:p>
                <a:endParaRPr lang="en-GB"/>
              </a:p>
            </p:txBody>
          </p:sp>
          <p:sp>
            <p:nvSpPr>
              <p:cNvPr id="49" name="Freeform 48">
                <a:extLst>
                  <a:ext uri="{FF2B5EF4-FFF2-40B4-BE49-F238E27FC236}">
                    <a16:creationId xmlns:a16="http://schemas.microsoft.com/office/drawing/2014/main" id="{FC30707C-87A6-A94E-A6DD-D463CF0EA65C}"/>
                  </a:ext>
                </a:extLst>
              </p:cNvPr>
              <p:cNvSpPr/>
              <p:nvPr/>
            </p:nvSpPr>
            <p:spPr>
              <a:xfrm rot="-1226579">
                <a:off x="1236282" y="3459968"/>
                <a:ext cx="412361" cy="426342"/>
              </a:xfrm>
              <a:custGeom>
                <a:avLst/>
                <a:gdLst>
                  <a:gd name="connsiteX0" fmla="*/ 413123 w 412361"/>
                  <a:gd name="connsiteY0" fmla="*/ 426676 h 426342"/>
                  <a:gd name="connsiteX1" fmla="*/ 761 w 412361"/>
                  <a:gd name="connsiteY1" fmla="*/ 288112 h 426342"/>
                  <a:gd name="connsiteX2" fmla="*/ 326960 w 412361"/>
                  <a:gd name="connsiteY2" fmla="*/ 334 h 426342"/>
                  <a:gd name="connsiteX3" fmla="*/ 413123 w 412361"/>
                  <a:gd name="connsiteY3" fmla="*/ 426676 h 426342"/>
                </a:gdLst>
                <a:ahLst/>
                <a:cxnLst>
                  <a:cxn ang="0">
                    <a:pos x="connsiteX0" y="connsiteY0"/>
                  </a:cxn>
                  <a:cxn ang="0">
                    <a:pos x="connsiteX1" y="connsiteY1"/>
                  </a:cxn>
                  <a:cxn ang="0">
                    <a:pos x="connsiteX2" y="connsiteY2"/>
                  </a:cxn>
                  <a:cxn ang="0">
                    <a:pos x="connsiteX3" y="connsiteY3"/>
                  </a:cxn>
                </a:cxnLst>
                <a:rect l="l" t="t" r="r" b="b"/>
                <a:pathLst>
                  <a:path w="412361" h="426342">
                    <a:moveTo>
                      <a:pt x="413123" y="426676"/>
                    </a:moveTo>
                    <a:lnTo>
                      <a:pt x="761" y="288112"/>
                    </a:lnTo>
                    <a:lnTo>
                      <a:pt x="326960" y="334"/>
                    </a:lnTo>
                    <a:lnTo>
                      <a:pt x="413123" y="426676"/>
                    </a:lnTo>
                    <a:close/>
                  </a:path>
                </a:pathLst>
              </a:custGeom>
              <a:solidFill>
                <a:srgbClr val="FB5A07"/>
              </a:solidFill>
              <a:ln w="78740" cap="flat">
                <a:solidFill>
                  <a:srgbClr val="FE5205"/>
                </a:solidFill>
                <a:prstDash val="solid"/>
                <a:miter/>
              </a:ln>
            </p:spPr>
            <p:txBody>
              <a:bodyPr rtlCol="0" anchor="ctr"/>
              <a:lstStyle/>
              <a:p>
                <a:endParaRPr lang="en-GB"/>
              </a:p>
            </p:txBody>
          </p:sp>
        </p:grpSp>
        <p:grpSp>
          <p:nvGrpSpPr>
            <p:cNvPr id="50" name="Graphic 33">
              <a:extLst>
                <a:ext uri="{FF2B5EF4-FFF2-40B4-BE49-F238E27FC236}">
                  <a16:creationId xmlns:a16="http://schemas.microsoft.com/office/drawing/2014/main" id="{141A10BF-FA47-2F43-BD62-CCE24B012206}"/>
                </a:ext>
              </a:extLst>
            </p:cNvPr>
            <p:cNvGrpSpPr/>
            <p:nvPr/>
          </p:nvGrpSpPr>
          <p:grpSpPr>
            <a:xfrm>
              <a:off x="1773094" y="3086101"/>
              <a:ext cx="1276209" cy="1060576"/>
              <a:chOff x="1773094" y="3086101"/>
              <a:chExt cx="1276209" cy="1060576"/>
            </a:xfrm>
          </p:grpSpPr>
          <p:sp>
            <p:nvSpPr>
              <p:cNvPr id="51" name="Freeform 50">
                <a:extLst>
                  <a:ext uri="{FF2B5EF4-FFF2-40B4-BE49-F238E27FC236}">
                    <a16:creationId xmlns:a16="http://schemas.microsoft.com/office/drawing/2014/main" id="{BD9A91D2-2E66-804B-8B57-1855D09958D6}"/>
                  </a:ext>
                </a:extLst>
              </p:cNvPr>
              <p:cNvSpPr/>
              <p:nvPr/>
            </p:nvSpPr>
            <p:spPr>
              <a:xfrm>
                <a:off x="1773094" y="3086101"/>
                <a:ext cx="998670" cy="1052248"/>
              </a:xfrm>
              <a:custGeom>
                <a:avLst/>
                <a:gdLst>
                  <a:gd name="connsiteX0" fmla="*/ 0 w 998670"/>
                  <a:gd name="connsiteY0" fmla="*/ 0 h 1052248"/>
                  <a:gd name="connsiteX1" fmla="*/ 984216 w 998670"/>
                  <a:gd name="connsiteY1" fmla="*/ 1052249 h 1052248"/>
                </a:gdLst>
                <a:ahLst/>
                <a:cxnLst>
                  <a:cxn ang="0">
                    <a:pos x="connsiteX0" y="connsiteY0"/>
                  </a:cxn>
                  <a:cxn ang="0">
                    <a:pos x="connsiteX1" y="connsiteY1"/>
                  </a:cxn>
                </a:cxnLst>
                <a:rect l="l" t="t" r="r" b="b"/>
                <a:pathLst>
                  <a:path w="998670" h="1052248">
                    <a:moveTo>
                      <a:pt x="0" y="0"/>
                    </a:moveTo>
                    <a:cubicBezTo>
                      <a:pt x="1168723" y="171708"/>
                      <a:pt x="993389" y="1045087"/>
                      <a:pt x="984216" y="1052249"/>
                    </a:cubicBezTo>
                  </a:path>
                </a:pathLst>
              </a:custGeom>
              <a:noFill/>
              <a:ln w="78740" cap="flat">
                <a:solidFill>
                  <a:srgbClr val="FE5205"/>
                </a:solidFill>
                <a:prstDash val="solid"/>
                <a:miter/>
              </a:ln>
            </p:spPr>
            <p:txBody>
              <a:bodyPr rtlCol="0" anchor="ctr"/>
              <a:lstStyle/>
              <a:p>
                <a:endParaRPr lang="en-GB"/>
              </a:p>
            </p:txBody>
          </p:sp>
          <p:sp>
            <p:nvSpPr>
              <p:cNvPr id="52" name="Freeform 51">
                <a:extLst>
                  <a:ext uri="{FF2B5EF4-FFF2-40B4-BE49-F238E27FC236}">
                    <a16:creationId xmlns:a16="http://schemas.microsoft.com/office/drawing/2014/main" id="{AA7F2A18-9BD1-AD4F-8DB0-B4FABD19B298}"/>
                  </a:ext>
                </a:extLst>
              </p:cNvPr>
              <p:cNvSpPr/>
              <p:nvPr/>
            </p:nvSpPr>
            <p:spPr>
              <a:xfrm rot="2503136">
                <a:off x="2547365" y="3637182"/>
                <a:ext cx="412362" cy="426342"/>
              </a:xfrm>
              <a:custGeom>
                <a:avLst/>
                <a:gdLst>
                  <a:gd name="connsiteX0" fmla="*/ 413289 w 412362"/>
                  <a:gd name="connsiteY0" fmla="*/ 426699 h 426342"/>
                  <a:gd name="connsiteX1" fmla="*/ 927 w 412362"/>
                  <a:gd name="connsiteY1" fmla="*/ 288135 h 426342"/>
                  <a:gd name="connsiteX2" fmla="*/ 327127 w 412362"/>
                  <a:gd name="connsiteY2" fmla="*/ 356 h 426342"/>
                  <a:gd name="connsiteX3" fmla="*/ 413289 w 412362"/>
                  <a:gd name="connsiteY3" fmla="*/ 426699 h 426342"/>
                </a:gdLst>
                <a:ahLst/>
                <a:cxnLst>
                  <a:cxn ang="0">
                    <a:pos x="connsiteX0" y="connsiteY0"/>
                  </a:cxn>
                  <a:cxn ang="0">
                    <a:pos x="connsiteX1" y="connsiteY1"/>
                  </a:cxn>
                  <a:cxn ang="0">
                    <a:pos x="connsiteX2" y="connsiteY2"/>
                  </a:cxn>
                  <a:cxn ang="0">
                    <a:pos x="connsiteX3" y="connsiteY3"/>
                  </a:cxn>
                </a:cxnLst>
                <a:rect l="l" t="t" r="r" b="b"/>
                <a:pathLst>
                  <a:path w="412362" h="426342">
                    <a:moveTo>
                      <a:pt x="413289" y="426699"/>
                    </a:moveTo>
                    <a:lnTo>
                      <a:pt x="927" y="288135"/>
                    </a:lnTo>
                    <a:lnTo>
                      <a:pt x="327127" y="356"/>
                    </a:lnTo>
                    <a:lnTo>
                      <a:pt x="413289" y="426699"/>
                    </a:lnTo>
                    <a:close/>
                  </a:path>
                </a:pathLst>
              </a:custGeom>
              <a:solidFill>
                <a:srgbClr val="FB5A07"/>
              </a:solidFill>
              <a:ln w="78740" cap="flat">
                <a:solidFill>
                  <a:srgbClr val="FE5205"/>
                </a:solidFill>
                <a:prstDash val="solid"/>
                <a:miter/>
              </a:ln>
            </p:spPr>
            <p:txBody>
              <a:bodyPr rtlCol="0" anchor="ctr"/>
              <a:lstStyle/>
              <a:p>
                <a:endParaRPr lang="en-GB"/>
              </a:p>
            </p:txBody>
          </p:sp>
        </p:grpSp>
        <p:sp>
          <p:nvSpPr>
            <p:cNvPr id="53" name="TextBox 52">
              <a:extLst>
                <a:ext uri="{FF2B5EF4-FFF2-40B4-BE49-F238E27FC236}">
                  <a16:creationId xmlns:a16="http://schemas.microsoft.com/office/drawing/2014/main" id="{C59BD7BE-01E3-4E4F-98CE-36EF467336F5}"/>
                </a:ext>
              </a:extLst>
            </p:cNvPr>
            <p:cNvSpPr txBox="1"/>
            <p:nvPr/>
          </p:nvSpPr>
          <p:spPr>
            <a:xfrm>
              <a:off x="2770768" y="1904187"/>
              <a:ext cx="710438" cy="508762"/>
            </a:xfrm>
            <a:prstGeom prst="rect">
              <a:avLst/>
            </a:prstGeom>
            <a:noFill/>
          </p:spPr>
          <p:txBody>
            <a:bodyPr wrap="none" rtlCol="0">
              <a:spAutoFit/>
            </a:bodyPr>
            <a:lstStyle/>
            <a:p>
              <a:pPr algn="l"/>
              <a:r>
                <a:rPr lang="en-GB" sz="2976" spc="0" baseline="0">
                  <a:solidFill>
                    <a:srgbClr val="000000"/>
                  </a:solidFill>
                  <a:latin typeface="Arial"/>
                  <a:cs typeface="Arial"/>
                  <a:sym typeface="Arial"/>
                  <a:rtl val="0"/>
                </a:rPr>
                <a:t>0.3</a:t>
              </a:r>
            </a:p>
          </p:txBody>
        </p:sp>
        <p:sp>
          <p:nvSpPr>
            <p:cNvPr id="54" name="TextBox 53">
              <a:extLst>
                <a:ext uri="{FF2B5EF4-FFF2-40B4-BE49-F238E27FC236}">
                  <a16:creationId xmlns:a16="http://schemas.microsoft.com/office/drawing/2014/main" id="{17BEF6AE-27B3-2C42-A765-6560A7176B9D}"/>
                </a:ext>
              </a:extLst>
            </p:cNvPr>
            <p:cNvSpPr txBox="1"/>
            <p:nvPr/>
          </p:nvSpPr>
          <p:spPr>
            <a:xfrm>
              <a:off x="2628493" y="3056293"/>
              <a:ext cx="710438" cy="508762"/>
            </a:xfrm>
            <a:prstGeom prst="rect">
              <a:avLst/>
            </a:prstGeom>
            <a:noFill/>
          </p:spPr>
          <p:txBody>
            <a:bodyPr wrap="none" rtlCol="0">
              <a:spAutoFit/>
            </a:bodyPr>
            <a:lstStyle/>
            <a:p>
              <a:pPr algn="l"/>
              <a:r>
                <a:rPr lang="en-GB" sz="2976" spc="0" baseline="0">
                  <a:solidFill>
                    <a:srgbClr val="000000"/>
                  </a:solidFill>
                  <a:latin typeface="Arial"/>
                  <a:cs typeface="Arial"/>
                  <a:sym typeface="Arial"/>
                  <a:rtl val="0"/>
                </a:rPr>
                <a:t>0.7</a:t>
              </a:r>
            </a:p>
          </p:txBody>
        </p:sp>
        <p:sp>
          <p:nvSpPr>
            <p:cNvPr id="55" name="TextBox 54">
              <a:extLst>
                <a:ext uri="{FF2B5EF4-FFF2-40B4-BE49-F238E27FC236}">
                  <a16:creationId xmlns:a16="http://schemas.microsoft.com/office/drawing/2014/main" id="{7DFCD5D0-AC8C-E74D-B6B7-0E1D3CAD8D1B}"/>
                </a:ext>
              </a:extLst>
            </p:cNvPr>
            <p:cNvSpPr txBox="1"/>
            <p:nvPr/>
          </p:nvSpPr>
          <p:spPr>
            <a:xfrm>
              <a:off x="484344" y="5040137"/>
              <a:ext cx="710438" cy="508762"/>
            </a:xfrm>
            <a:prstGeom prst="rect">
              <a:avLst/>
            </a:prstGeom>
            <a:noFill/>
          </p:spPr>
          <p:txBody>
            <a:bodyPr wrap="none" rtlCol="0">
              <a:spAutoFit/>
            </a:bodyPr>
            <a:lstStyle/>
            <a:p>
              <a:pPr algn="l"/>
              <a:r>
                <a:rPr lang="en-GB" sz="2976" spc="0" baseline="0">
                  <a:solidFill>
                    <a:srgbClr val="000000"/>
                  </a:solidFill>
                  <a:latin typeface="Arial"/>
                  <a:cs typeface="Arial"/>
                  <a:sym typeface="Arial"/>
                  <a:rtl val="0"/>
                </a:rPr>
                <a:t>0.6</a:t>
              </a:r>
            </a:p>
          </p:txBody>
        </p:sp>
        <p:sp>
          <p:nvSpPr>
            <p:cNvPr id="56" name="TextBox 55">
              <a:extLst>
                <a:ext uri="{FF2B5EF4-FFF2-40B4-BE49-F238E27FC236}">
                  <a16:creationId xmlns:a16="http://schemas.microsoft.com/office/drawing/2014/main" id="{7FED95D2-A746-CA43-813D-393886CEF02A}"/>
                </a:ext>
              </a:extLst>
            </p:cNvPr>
            <p:cNvSpPr txBox="1"/>
            <p:nvPr/>
          </p:nvSpPr>
          <p:spPr>
            <a:xfrm>
              <a:off x="906198" y="3964684"/>
              <a:ext cx="710438" cy="508762"/>
            </a:xfrm>
            <a:prstGeom prst="rect">
              <a:avLst/>
            </a:prstGeom>
            <a:noFill/>
          </p:spPr>
          <p:txBody>
            <a:bodyPr wrap="none" rtlCol="0">
              <a:spAutoFit/>
            </a:bodyPr>
            <a:lstStyle/>
            <a:p>
              <a:pPr algn="l"/>
              <a:r>
                <a:rPr lang="en-GB" sz="2976" spc="0" baseline="0">
                  <a:solidFill>
                    <a:srgbClr val="000000"/>
                  </a:solidFill>
                  <a:latin typeface="Arial"/>
                  <a:cs typeface="Arial"/>
                  <a:sym typeface="Arial"/>
                  <a:rtl val="0"/>
                </a:rPr>
                <a:t>0.4</a:t>
              </a:r>
            </a:p>
          </p:txBody>
        </p:sp>
      </p:grpSp>
    </p:spTree>
    <p:extLst>
      <p:ext uri="{BB962C8B-B14F-4D97-AF65-F5344CB8AC3E}">
        <p14:creationId xmlns:p14="http://schemas.microsoft.com/office/powerpoint/2010/main" val="13542260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Immagine 1"/>
          <p:cNvPicPr>
            <a:picLocks noChangeAspect="1"/>
          </p:cNvPicPr>
          <p:nvPr/>
        </p:nvPicPr>
        <p:blipFill>
          <a:blip r:embed="rId4"/>
          <a:stretch>
            <a:fillRect/>
          </a:stretch>
        </p:blipFill>
        <p:spPr>
          <a:xfrm>
            <a:off x="927100" y="0"/>
            <a:ext cx="7269965" cy="6858000"/>
          </a:xfrm>
          <a:prstGeom prst="rect">
            <a:avLst/>
          </a:prstGeom>
        </p:spPr>
      </p:pic>
      <p:sp>
        <p:nvSpPr>
          <p:cNvPr id="3" name="CasellaDiTesto 2"/>
          <p:cNvSpPr txBox="1"/>
          <p:nvPr/>
        </p:nvSpPr>
        <p:spPr>
          <a:xfrm>
            <a:off x="5867400" y="457200"/>
            <a:ext cx="3276600" cy="1323439"/>
          </a:xfrm>
          <a:prstGeom prst="rect">
            <a:avLst/>
          </a:prstGeom>
          <a:noFill/>
        </p:spPr>
        <p:txBody>
          <a:bodyPr wrap="square" rtlCol="0">
            <a:spAutoFit/>
          </a:bodyPr>
          <a:lstStyle/>
          <a:p>
            <a:pPr algn="l"/>
            <a:r>
              <a:rPr lang="mr-IN" sz="2000" dirty="0">
                <a:latin typeface="Andale Mono"/>
                <a:cs typeface="Andale Mono"/>
              </a:rPr>
              <a:t> </a:t>
            </a:r>
            <a:r>
              <a:rPr lang="it-IT" sz="2000" dirty="0">
                <a:latin typeface="Andale Mono"/>
                <a:cs typeface="Andale Mono"/>
              </a:rPr>
              <a:t>    </a:t>
            </a:r>
            <a:r>
              <a:rPr lang="mr-IN" sz="2000" dirty="0">
                <a:solidFill>
                  <a:srgbClr val="C0504D"/>
                </a:solidFill>
                <a:latin typeface="Andale Mono"/>
                <a:cs typeface="Andale Mono"/>
              </a:rPr>
              <a:t>[,1] [,2] [,3]</a:t>
            </a:r>
          </a:p>
          <a:p>
            <a:pPr algn="l"/>
            <a:r>
              <a:rPr lang="mr-IN" sz="2000" dirty="0">
                <a:solidFill>
                  <a:srgbClr val="C0504D"/>
                </a:solidFill>
                <a:latin typeface="Andale Mono"/>
                <a:cs typeface="Andale Mono"/>
              </a:rPr>
              <a:t>[1,]  </a:t>
            </a:r>
            <a:r>
              <a:rPr lang="mr-IN" sz="2000" dirty="0">
                <a:latin typeface="Andale Mono"/>
                <a:cs typeface="Andale Mono"/>
              </a:rPr>
              <a:t>0.6  0.3  0.1</a:t>
            </a:r>
          </a:p>
          <a:p>
            <a:pPr algn="l"/>
            <a:r>
              <a:rPr lang="mr-IN" sz="2000" dirty="0">
                <a:solidFill>
                  <a:srgbClr val="C0504D"/>
                </a:solidFill>
                <a:latin typeface="Andale Mono"/>
                <a:cs typeface="Andale Mono"/>
              </a:rPr>
              <a:t>[2,]  </a:t>
            </a:r>
            <a:r>
              <a:rPr lang="mr-IN" sz="2000" dirty="0">
                <a:latin typeface="Andale Mono"/>
                <a:cs typeface="Andale Mono"/>
              </a:rPr>
              <a:t>0.2  0.3  0.5</a:t>
            </a:r>
          </a:p>
          <a:p>
            <a:pPr algn="l"/>
            <a:r>
              <a:rPr lang="mr-IN" sz="2000" dirty="0">
                <a:solidFill>
                  <a:srgbClr val="C0504D"/>
                </a:solidFill>
                <a:latin typeface="Andale Mono"/>
                <a:cs typeface="Andale Mono"/>
              </a:rPr>
              <a:t>[3,]  </a:t>
            </a:r>
            <a:r>
              <a:rPr lang="mr-IN" sz="2000" dirty="0">
                <a:latin typeface="Andale Mono"/>
                <a:cs typeface="Andale Mono"/>
              </a:rPr>
              <a:t>0.4  0.1  0.5</a:t>
            </a:r>
            <a:endParaRPr lang="it-IT" sz="2000" dirty="0">
              <a:latin typeface="Andale Mono"/>
              <a:cs typeface="Andale Mono"/>
            </a:endParaRPr>
          </a:p>
        </p:txBody>
      </p:sp>
      <p:sp>
        <p:nvSpPr>
          <p:cNvPr id="4" name="Titolo 1"/>
          <p:cNvSpPr txBox="1">
            <a:spLocks/>
          </p:cNvSpPr>
          <p:nvPr/>
        </p:nvSpPr>
        <p:spPr>
          <a:xfrm>
            <a:off x="457200" y="76200"/>
            <a:ext cx="2743200" cy="1828800"/>
          </a:xfrm>
          <a:prstGeom prst="rect">
            <a:avLst/>
          </a:prstGeom>
        </p:spPr>
        <p:txBody>
          <a:bodyPr/>
          <a:lstStyle>
            <a:lvl1pPr algn="l" defTabSz="457200" rtl="0" eaLnBrk="1" latinLnBrk="0" hangingPunct="1">
              <a:spcBef>
                <a:spcPct val="0"/>
              </a:spcBef>
              <a:buNone/>
              <a:defRPr sz="4400" kern="1200">
                <a:solidFill>
                  <a:schemeClr val="tx1"/>
                </a:solidFill>
                <a:latin typeface="Gill Sans"/>
                <a:ea typeface="+mj-ea"/>
                <a:cs typeface="Gill Sans"/>
              </a:defRPr>
            </a:lvl1pPr>
          </a:lstStyle>
          <a:p>
            <a:r>
              <a:rPr lang="it-IT" sz="3600" dirty="0" err="1">
                <a:latin typeface="Gill Sans MT"/>
                <a:cs typeface="Gill Sans MT"/>
              </a:rPr>
              <a:t>Let’s</a:t>
            </a:r>
            <a:r>
              <a:rPr lang="it-IT" sz="3600" dirty="0">
                <a:latin typeface="Gill Sans MT"/>
                <a:cs typeface="Gill Sans MT"/>
              </a:rPr>
              <a:t> </a:t>
            </a:r>
            <a:r>
              <a:rPr lang="it-IT" sz="3600" dirty="0" err="1">
                <a:latin typeface="Gill Sans MT"/>
                <a:cs typeface="Gill Sans MT"/>
              </a:rPr>
              <a:t>make</a:t>
            </a:r>
            <a:r>
              <a:rPr lang="it-IT" sz="3600" dirty="0">
                <a:latin typeface="Gill Sans MT"/>
                <a:cs typeface="Gill Sans MT"/>
              </a:rPr>
              <a:t> </a:t>
            </a:r>
            <a:r>
              <a:rPr lang="it-IT" sz="3600" dirty="0" err="1">
                <a:latin typeface="Gill Sans MT"/>
                <a:cs typeface="Gill Sans MT"/>
              </a:rPr>
              <a:t>one</a:t>
            </a:r>
            <a:r>
              <a:rPr lang="it-IT" sz="3600" dirty="0">
                <a:latin typeface="Gill Sans MT"/>
                <a:cs typeface="Gill Sans MT"/>
              </a:rPr>
              <a:t> with 3 </a:t>
            </a:r>
            <a:r>
              <a:rPr lang="it-IT" sz="3600" dirty="0" err="1">
                <a:latin typeface="Gill Sans MT"/>
                <a:cs typeface="Gill Sans MT"/>
              </a:rPr>
              <a:t>states</a:t>
            </a:r>
            <a:r>
              <a:rPr lang="mr-IN" sz="3600" dirty="0">
                <a:latin typeface="Gill Sans MT"/>
                <a:cs typeface="Gill Sans MT"/>
              </a:rPr>
              <a:t>…</a:t>
            </a:r>
            <a:endParaRPr lang="en-US" sz="3600" dirty="0">
              <a:latin typeface="Gill Sans MT"/>
              <a:cs typeface="Gill Sans MT"/>
            </a:endParaRPr>
          </a:p>
        </p:txBody>
      </p:sp>
      <p:grpSp>
        <p:nvGrpSpPr>
          <p:cNvPr id="9" name="Group 8">
            <a:extLst>
              <a:ext uri="{FF2B5EF4-FFF2-40B4-BE49-F238E27FC236}">
                <a16:creationId xmlns:a16="http://schemas.microsoft.com/office/drawing/2014/main" id="{80624216-5D1F-BD47-AAEF-E6D1EAA1EBD7}"/>
              </a:ext>
            </a:extLst>
          </p:cNvPr>
          <p:cNvGrpSpPr/>
          <p:nvPr/>
        </p:nvGrpSpPr>
        <p:grpSpPr>
          <a:xfrm>
            <a:off x="1600200" y="1600200"/>
            <a:ext cx="7102438" cy="4424065"/>
            <a:chOff x="1600200" y="1600200"/>
            <a:chExt cx="7102438" cy="4424065"/>
          </a:xfrm>
        </p:grpSpPr>
        <p:sp>
          <p:nvSpPr>
            <p:cNvPr id="5" name="Rectangle 4">
              <a:extLst>
                <a:ext uri="{FF2B5EF4-FFF2-40B4-BE49-F238E27FC236}">
                  <a16:creationId xmlns:a16="http://schemas.microsoft.com/office/drawing/2014/main" id="{42CDEF4A-9F37-B446-92CD-78C14AB864C0}"/>
                </a:ext>
              </a:extLst>
            </p:cNvPr>
            <p:cNvSpPr/>
            <p:nvPr/>
          </p:nvSpPr>
          <p:spPr>
            <a:xfrm>
              <a:off x="3710556" y="1600200"/>
              <a:ext cx="369012" cy="461665"/>
            </a:xfrm>
            <a:prstGeom prst="rect">
              <a:avLst/>
            </a:prstGeom>
          </p:spPr>
          <p:txBody>
            <a:bodyPr wrap="none">
              <a:spAutoFit/>
            </a:bodyPr>
            <a:lstStyle/>
            <a:p>
              <a:r>
                <a:rPr lang="mr-IN" sz="2400" b="1" dirty="0">
                  <a:solidFill>
                    <a:schemeClr val="accent6">
                      <a:lumMod val="50000"/>
                    </a:schemeClr>
                  </a:solidFill>
                  <a:latin typeface="Andale Mono"/>
                  <a:cs typeface="Andale Mono"/>
                </a:rPr>
                <a:t>1</a:t>
              </a:r>
              <a:endParaRPr lang="en-IT" sz="2400" b="1" dirty="0">
                <a:solidFill>
                  <a:schemeClr val="accent6">
                    <a:lumMod val="50000"/>
                  </a:schemeClr>
                </a:solidFill>
              </a:endParaRPr>
            </a:p>
          </p:txBody>
        </p:sp>
        <p:sp>
          <p:nvSpPr>
            <p:cNvPr id="7" name="Rectangle 6">
              <a:extLst>
                <a:ext uri="{FF2B5EF4-FFF2-40B4-BE49-F238E27FC236}">
                  <a16:creationId xmlns:a16="http://schemas.microsoft.com/office/drawing/2014/main" id="{C48914E1-96CB-BA4D-8A80-5B8D8AA5EE64}"/>
                </a:ext>
              </a:extLst>
            </p:cNvPr>
            <p:cNvSpPr/>
            <p:nvPr/>
          </p:nvSpPr>
          <p:spPr>
            <a:xfrm>
              <a:off x="8333626" y="5562600"/>
              <a:ext cx="369012" cy="461665"/>
            </a:xfrm>
            <a:prstGeom prst="rect">
              <a:avLst/>
            </a:prstGeom>
          </p:spPr>
          <p:txBody>
            <a:bodyPr wrap="none">
              <a:spAutoFit/>
            </a:bodyPr>
            <a:lstStyle/>
            <a:p>
              <a:r>
                <a:rPr lang="it-IT" sz="2400" b="1" dirty="0">
                  <a:solidFill>
                    <a:schemeClr val="accent6">
                      <a:lumMod val="50000"/>
                    </a:schemeClr>
                  </a:solidFill>
                  <a:latin typeface="Andale Mono"/>
                  <a:cs typeface="Andale Mono"/>
                </a:rPr>
                <a:t>3</a:t>
              </a:r>
              <a:endParaRPr lang="en-IT" sz="2400" b="1" dirty="0">
                <a:solidFill>
                  <a:schemeClr val="accent6">
                    <a:lumMod val="50000"/>
                  </a:schemeClr>
                </a:solidFill>
              </a:endParaRPr>
            </a:p>
          </p:txBody>
        </p:sp>
        <p:sp>
          <p:nvSpPr>
            <p:cNvPr id="8" name="Rectangle 7">
              <a:extLst>
                <a:ext uri="{FF2B5EF4-FFF2-40B4-BE49-F238E27FC236}">
                  <a16:creationId xmlns:a16="http://schemas.microsoft.com/office/drawing/2014/main" id="{0B296F3B-B454-5A46-8D17-6B1A69835533}"/>
                </a:ext>
              </a:extLst>
            </p:cNvPr>
            <p:cNvSpPr/>
            <p:nvPr/>
          </p:nvSpPr>
          <p:spPr>
            <a:xfrm>
              <a:off x="1600200" y="5100935"/>
              <a:ext cx="369012" cy="461665"/>
            </a:xfrm>
            <a:prstGeom prst="rect">
              <a:avLst/>
            </a:prstGeom>
          </p:spPr>
          <p:txBody>
            <a:bodyPr wrap="none">
              <a:spAutoFit/>
            </a:bodyPr>
            <a:lstStyle/>
            <a:p>
              <a:r>
                <a:rPr lang="it-IT" sz="2400" b="1" dirty="0">
                  <a:solidFill>
                    <a:schemeClr val="accent6">
                      <a:lumMod val="50000"/>
                    </a:schemeClr>
                  </a:solidFill>
                  <a:latin typeface="Andale Mono"/>
                  <a:cs typeface="Andale Mono"/>
                </a:rPr>
                <a:t>2</a:t>
              </a:r>
              <a:endParaRPr lang="en-IT" sz="2400" b="1" dirty="0">
                <a:solidFill>
                  <a:schemeClr val="accent6">
                    <a:lumMod val="50000"/>
                  </a:schemeClr>
                </a:solidFill>
              </a:endParaRPr>
            </a:p>
          </p:txBody>
        </p:sp>
      </p:grpSp>
      <p:sp>
        <p:nvSpPr>
          <p:cNvPr id="10" name="Titolo 1">
            <a:extLst>
              <a:ext uri="{FF2B5EF4-FFF2-40B4-BE49-F238E27FC236}">
                <a16:creationId xmlns:a16="http://schemas.microsoft.com/office/drawing/2014/main" id="{777BE756-D484-4144-8302-C15389C4AB89}"/>
              </a:ext>
            </a:extLst>
          </p:cNvPr>
          <p:cNvSpPr txBox="1">
            <a:spLocks/>
          </p:cNvSpPr>
          <p:nvPr/>
        </p:nvSpPr>
        <p:spPr>
          <a:xfrm>
            <a:off x="457200" y="2209800"/>
            <a:ext cx="2743200" cy="1828800"/>
          </a:xfrm>
          <a:prstGeom prst="rect">
            <a:avLst/>
          </a:prstGeom>
        </p:spPr>
        <p:txBody>
          <a:bodyPr/>
          <a:lstStyle>
            <a:lvl1pPr algn="l" defTabSz="457200" rtl="0" eaLnBrk="1" latinLnBrk="0" hangingPunct="1">
              <a:spcBef>
                <a:spcPct val="0"/>
              </a:spcBef>
              <a:buNone/>
              <a:defRPr sz="4400" kern="1200">
                <a:solidFill>
                  <a:schemeClr val="tx1"/>
                </a:solidFill>
                <a:latin typeface="Gill Sans"/>
                <a:ea typeface="+mj-ea"/>
                <a:cs typeface="Gill Sans"/>
              </a:defRPr>
            </a:lvl1pPr>
          </a:lstStyle>
          <a:p>
            <a:r>
              <a:rPr lang="it-IT" sz="2400" i="1" dirty="0" err="1">
                <a:solidFill>
                  <a:schemeClr val="accent6">
                    <a:lumMod val="50000"/>
                  </a:schemeClr>
                </a:solidFill>
                <a:latin typeface="Gill Sans MT"/>
                <a:cs typeface="Gill Sans MT"/>
              </a:rPr>
              <a:t>Q</a:t>
            </a:r>
            <a:r>
              <a:rPr lang="it-IT" sz="2400" i="1" dirty="0">
                <a:solidFill>
                  <a:schemeClr val="accent6">
                    <a:lumMod val="50000"/>
                  </a:schemeClr>
                </a:solidFill>
                <a:latin typeface="Gill Sans MT"/>
                <a:cs typeface="Gill Sans MT"/>
              </a:rPr>
              <a:t>: Can </a:t>
            </a:r>
            <a:r>
              <a:rPr lang="it-IT" sz="2400" i="1" dirty="0" err="1">
                <a:solidFill>
                  <a:schemeClr val="accent6">
                    <a:lumMod val="50000"/>
                  </a:schemeClr>
                </a:solidFill>
                <a:latin typeface="Gill Sans MT"/>
                <a:cs typeface="Gill Sans MT"/>
              </a:rPr>
              <a:t>you</a:t>
            </a:r>
            <a:r>
              <a:rPr lang="it-IT" sz="2400" i="1" dirty="0">
                <a:solidFill>
                  <a:schemeClr val="accent6">
                    <a:lumMod val="50000"/>
                  </a:schemeClr>
                </a:solidFill>
                <a:latin typeface="Gill Sans MT"/>
                <a:cs typeface="Gill Sans MT"/>
              </a:rPr>
              <a:t> match </a:t>
            </a:r>
            <a:br>
              <a:rPr lang="it-IT" sz="2400" i="1" dirty="0">
                <a:solidFill>
                  <a:schemeClr val="accent6">
                    <a:lumMod val="50000"/>
                  </a:schemeClr>
                </a:solidFill>
                <a:latin typeface="Gill Sans MT"/>
                <a:cs typeface="Gill Sans MT"/>
              </a:rPr>
            </a:br>
            <a:r>
              <a:rPr lang="it-IT" sz="2400" i="1" dirty="0">
                <a:solidFill>
                  <a:schemeClr val="accent6">
                    <a:lumMod val="50000"/>
                  </a:schemeClr>
                </a:solidFill>
                <a:latin typeface="Gill Sans MT"/>
                <a:cs typeface="Gill Sans MT"/>
              </a:rPr>
              <a:t>state </a:t>
            </a:r>
            <a:r>
              <a:rPr lang="it-IT" sz="2400" i="1" dirty="0" err="1">
                <a:solidFill>
                  <a:schemeClr val="accent6">
                    <a:lumMod val="50000"/>
                  </a:schemeClr>
                </a:solidFill>
                <a:latin typeface="Gill Sans MT"/>
                <a:cs typeface="Gill Sans MT"/>
              </a:rPr>
              <a:t>names</a:t>
            </a:r>
            <a:endParaRPr lang="it-IT" sz="2400" i="1" dirty="0">
              <a:solidFill>
                <a:schemeClr val="accent6">
                  <a:lumMod val="50000"/>
                </a:schemeClr>
              </a:solidFill>
              <a:latin typeface="Gill Sans MT"/>
              <a:cs typeface="Gill Sans MT"/>
            </a:endParaRPr>
          </a:p>
          <a:p>
            <a:r>
              <a:rPr lang="it-IT" sz="2400" i="1" dirty="0">
                <a:solidFill>
                  <a:schemeClr val="accent6">
                    <a:lumMod val="50000"/>
                  </a:schemeClr>
                </a:solidFill>
                <a:latin typeface="Gill Sans MT"/>
                <a:cs typeface="Gill Sans MT"/>
              </a:rPr>
              <a:t>with </a:t>
            </a:r>
            <a:r>
              <a:rPr lang="it-IT" sz="2400" i="1" dirty="0" err="1">
                <a:solidFill>
                  <a:schemeClr val="accent6">
                    <a:lumMod val="50000"/>
                  </a:schemeClr>
                </a:solidFill>
                <a:latin typeface="Gill Sans MT"/>
                <a:cs typeface="Gill Sans MT"/>
              </a:rPr>
              <a:t>matrix</a:t>
            </a:r>
            <a:endParaRPr lang="it-IT" sz="2400" i="1" dirty="0">
              <a:solidFill>
                <a:schemeClr val="accent6">
                  <a:lumMod val="50000"/>
                </a:schemeClr>
              </a:solidFill>
              <a:latin typeface="Gill Sans MT"/>
              <a:cs typeface="Gill Sans MT"/>
            </a:endParaRPr>
          </a:p>
          <a:p>
            <a:r>
              <a:rPr lang="it-IT" sz="2400" i="1" dirty="0" err="1">
                <a:solidFill>
                  <a:schemeClr val="accent6">
                    <a:lumMod val="50000"/>
                  </a:schemeClr>
                </a:solidFill>
                <a:latin typeface="Gill Sans MT"/>
                <a:cs typeface="Gill Sans MT"/>
              </a:rPr>
              <a:t>indices</a:t>
            </a:r>
            <a:r>
              <a:rPr lang="it-IT" sz="2400" i="1" dirty="0">
                <a:solidFill>
                  <a:schemeClr val="accent6">
                    <a:lumMod val="50000"/>
                  </a:schemeClr>
                </a:solidFill>
                <a:latin typeface="Gill Sans MT"/>
                <a:cs typeface="Gill Sans MT"/>
              </a:rPr>
              <a:t>?</a:t>
            </a:r>
            <a:endParaRPr lang="en-US" sz="2400" i="1" dirty="0">
              <a:solidFill>
                <a:schemeClr val="accent6">
                  <a:lumMod val="50000"/>
                </a:schemeClr>
              </a:solidFill>
              <a:latin typeface="Gill Sans MT"/>
              <a:cs typeface="Gill Sans MT"/>
            </a:endParaRPr>
          </a:p>
        </p:txBody>
      </p:sp>
      <p:sp>
        <p:nvSpPr>
          <p:cNvPr id="11" name="TextBox 10">
            <a:extLst>
              <a:ext uri="{FF2B5EF4-FFF2-40B4-BE49-F238E27FC236}">
                <a16:creationId xmlns:a16="http://schemas.microsoft.com/office/drawing/2014/main" id="{A3A8D889-16A9-FB4D-B08E-959F48BF2559}"/>
              </a:ext>
            </a:extLst>
          </p:cNvPr>
          <p:cNvSpPr txBox="1"/>
          <p:nvPr/>
        </p:nvSpPr>
        <p:spPr>
          <a:xfrm>
            <a:off x="6858000" y="3167390"/>
            <a:ext cx="894797" cy="523220"/>
          </a:xfrm>
          <a:prstGeom prst="rect">
            <a:avLst/>
          </a:prstGeom>
          <a:noFill/>
        </p:spPr>
        <p:txBody>
          <a:bodyPr wrap="none" rtlCol="0">
            <a:spAutoFit/>
          </a:bodyPr>
          <a:lstStyle/>
          <a:p>
            <a:r>
              <a:rPr lang="en-IT" sz="2800" dirty="0"/>
              <a:t>= </a:t>
            </a:r>
            <a:r>
              <a:rPr lang="en-IT" sz="2800" i="1" dirty="0"/>
              <a:t>p</a:t>
            </a:r>
            <a:r>
              <a:rPr lang="en-IT" sz="2800" baseline="-25000" dirty="0"/>
              <a:t>rs</a:t>
            </a:r>
          </a:p>
        </p:txBody>
      </p:sp>
      <p:grpSp>
        <p:nvGrpSpPr>
          <p:cNvPr id="18" name="Group 17">
            <a:extLst>
              <a:ext uri="{FF2B5EF4-FFF2-40B4-BE49-F238E27FC236}">
                <a16:creationId xmlns:a16="http://schemas.microsoft.com/office/drawing/2014/main" id="{93DD171F-2646-CE49-8045-5223B70ECE13}"/>
              </a:ext>
            </a:extLst>
          </p:cNvPr>
          <p:cNvGrpSpPr/>
          <p:nvPr/>
        </p:nvGrpSpPr>
        <p:grpSpPr>
          <a:xfrm>
            <a:off x="5587314" y="152400"/>
            <a:ext cx="3115324" cy="1614219"/>
            <a:chOff x="5587314" y="152400"/>
            <a:chExt cx="3115324" cy="1614219"/>
          </a:xfrm>
        </p:grpSpPr>
        <p:pic>
          <p:nvPicPr>
            <p:cNvPr id="12" name="Immagine 1">
              <a:extLst>
                <a:ext uri="{FF2B5EF4-FFF2-40B4-BE49-F238E27FC236}">
                  <a16:creationId xmlns:a16="http://schemas.microsoft.com/office/drawing/2014/main" id="{3446273D-DE9B-014B-809D-62FA05B3C9D6}"/>
                </a:ext>
              </a:extLst>
            </p:cNvPr>
            <p:cNvPicPr>
              <a:picLocks noChangeAspect="1"/>
            </p:cNvPicPr>
            <p:nvPr/>
          </p:nvPicPr>
          <p:blipFill rotWithShape="1">
            <a:blip r:embed="rId4"/>
            <a:srcRect l="45257" t="21724" r="45215" b="68175"/>
            <a:stretch/>
          </p:blipFill>
          <p:spPr>
            <a:xfrm>
              <a:off x="6934200" y="152400"/>
              <a:ext cx="304800" cy="304800"/>
            </a:xfrm>
            <a:prstGeom prst="rect">
              <a:avLst/>
            </a:prstGeom>
          </p:spPr>
        </p:pic>
        <p:pic>
          <p:nvPicPr>
            <p:cNvPr id="13" name="Immagine 1">
              <a:extLst>
                <a:ext uri="{FF2B5EF4-FFF2-40B4-BE49-F238E27FC236}">
                  <a16:creationId xmlns:a16="http://schemas.microsoft.com/office/drawing/2014/main" id="{69B8AAAB-72FF-814F-BC3A-AB9241FDF6CB}"/>
                </a:ext>
              </a:extLst>
            </p:cNvPr>
            <p:cNvPicPr>
              <a:picLocks noChangeAspect="1"/>
            </p:cNvPicPr>
            <p:nvPr/>
          </p:nvPicPr>
          <p:blipFill rotWithShape="1">
            <a:blip r:embed="rId4"/>
            <a:srcRect l="45257" t="21724" r="45215" b="68175"/>
            <a:stretch/>
          </p:blipFill>
          <p:spPr>
            <a:xfrm>
              <a:off x="5587314" y="838200"/>
              <a:ext cx="304800" cy="304800"/>
            </a:xfrm>
            <a:prstGeom prst="rect">
              <a:avLst/>
            </a:prstGeom>
          </p:spPr>
        </p:pic>
        <p:pic>
          <p:nvPicPr>
            <p:cNvPr id="14" name="Immagine 1">
              <a:extLst>
                <a:ext uri="{FF2B5EF4-FFF2-40B4-BE49-F238E27FC236}">
                  <a16:creationId xmlns:a16="http://schemas.microsoft.com/office/drawing/2014/main" id="{760AFD1E-17DC-934E-8CEF-9CF365E73679}"/>
                </a:ext>
              </a:extLst>
            </p:cNvPr>
            <p:cNvPicPr>
              <a:picLocks noChangeAspect="1"/>
            </p:cNvPicPr>
            <p:nvPr/>
          </p:nvPicPr>
          <p:blipFill rotWithShape="1">
            <a:blip r:embed="rId4"/>
            <a:srcRect l="13777" t="78829" r="76695" b="11070"/>
            <a:stretch/>
          </p:blipFill>
          <p:spPr>
            <a:xfrm>
              <a:off x="5593492" y="1143000"/>
              <a:ext cx="304800" cy="304800"/>
            </a:xfrm>
            <a:prstGeom prst="rect">
              <a:avLst/>
            </a:prstGeom>
          </p:spPr>
        </p:pic>
        <p:pic>
          <p:nvPicPr>
            <p:cNvPr id="15" name="Immagine 1">
              <a:extLst>
                <a:ext uri="{FF2B5EF4-FFF2-40B4-BE49-F238E27FC236}">
                  <a16:creationId xmlns:a16="http://schemas.microsoft.com/office/drawing/2014/main" id="{1C1CB2E7-D255-3047-A04A-A38864A117B4}"/>
                </a:ext>
              </a:extLst>
            </p:cNvPr>
            <p:cNvPicPr>
              <a:picLocks noChangeAspect="1"/>
            </p:cNvPicPr>
            <p:nvPr/>
          </p:nvPicPr>
          <p:blipFill rotWithShape="1">
            <a:blip r:embed="rId4"/>
            <a:srcRect l="13777" t="78829" r="76695" b="11070"/>
            <a:stretch/>
          </p:blipFill>
          <p:spPr>
            <a:xfrm>
              <a:off x="7708900" y="152400"/>
              <a:ext cx="304800" cy="304800"/>
            </a:xfrm>
            <a:prstGeom prst="rect">
              <a:avLst/>
            </a:prstGeom>
          </p:spPr>
        </p:pic>
        <p:pic>
          <p:nvPicPr>
            <p:cNvPr id="16" name="Immagine 1">
              <a:extLst>
                <a:ext uri="{FF2B5EF4-FFF2-40B4-BE49-F238E27FC236}">
                  <a16:creationId xmlns:a16="http://schemas.microsoft.com/office/drawing/2014/main" id="{BEB12402-C293-4F48-8D07-59540F47DC3D}"/>
                </a:ext>
              </a:extLst>
            </p:cNvPr>
            <p:cNvPicPr>
              <a:picLocks noChangeAspect="1"/>
            </p:cNvPicPr>
            <p:nvPr/>
          </p:nvPicPr>
          <p:blipFill rotWithShape="1">
            <a:blip r:embed="rId4"/>
            <a:srcRect l="76610" t="78829" r="13862" b="11070"/>
            <a:stretch/>
          </p:blipFill>
          <p:spPr>
            <a:xfrm>
              <a:off x="5587314" y="1461819"/>
              <a:ext cx="304800" cy="304800"/>
            </a:xfrm>
            <a:prstGeom prst="rect">
              <a:avLst/>
            </a:prstGeom>
          </p:spPr>
        </p:pic>
        <p:pic>
          <p:nvPicPr>
            <p:cNvPr id="17" name="Immagine 1">
              <a:extLst>
                <a:ext uri="{FF2B5EF4-FFF2-40B4-BE49-F238E27FC236}">
                  <a16:creationId xmlns:a16="http://schemas.microsoft.com/office/drawing/2014/main" id="{E35782AD-516F-8641-BE57-36885A90B687}"/>
                </a:ext>
              </a:extLst>
            </p:cNvPr>
            <p:cNvPicPr>
              <a:picLocks noChangeAspect="1"/>
            </p:cNvPicPr>
            <p:nvPr/>
          </p:nvPicPr>
          <p:blipFill rotWithShape="1">
            <a:blip r:embed="rId4"/>
            <a:srcRect l="76610" t="78829" r="13862" b="11070"/>
            <a:stretch/>
          </p:blipFill>
          <p:spPr>
            <a:xfrm>
              <a:off x="8397838" y="152400"/>
              <a:ext cx="304800" cy="304800"/>
            </a:xfrm>
            <a:prstGeom prst="rect">
              <a:avLst/>
            </a:prstGeom>
          </p:spPr>
        </p:pic>
      </p:grpSp>
    </p:spTree>
    <p:custDataLst>
      <p:tags r:id="rId1"/>
    </p:custDataLst>
    <p:extLst>
      <p:ext uri="{BB962C8B-B14F-4D97-AF65-F5344CB8AC3E}">
        <p14:creationId xmlns:p14="http://schemas.microsoft.com/office/powerpoint/2010/main" val="10349123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A9F204E-3CDA-6647-8849-D284DB056EB9}"/>
              </a:ext>
            </a:extLst>
          </p:cNvPr>
          <p:cNvSpPr txBox="1">
            <a:spLocks/>
          </p:cNvSpPr>
          <p:nvPr/>
        </p:nvSpPr>
        <p:spPr>
          <a:xfrm>
            <a:off x="457200" y="76200"/>
            <a:ext cx="5029200" cy="914400"/>
          </a:xfrm>
          <a:prstGeom prst="rect">
            <a:avLst/>
          </a:prstGeom>
        </p:spPr>
        <p:txBody>
          <a:bodyPr/>
          <a:lstStyle>
            <a:lvl1pPr algn="l" defTabSz="457200" rtl="0" eaLnBrk="1" latinLnBrk="0" hangingPunct="1">
              <a:spcBef>
                <a:spcPct val="0"/>
              </a:spcBef>
              <a:buNone/>
              <a:defRPr sz="4400" kern="1200">
                <a:solidFill>
                  <a:schemeClr val="tx1"/>
                </a:solidFill>
                <a:latin typeface="Gill Sans"/>
                <a:ea typeface="+mj-ea"/>
                <a:cs typeface="Gill Sans"/>
              </a:defRPr>
            </a:lvl1pPr>
          </a:lstStyle>
          <a:p>
            <a:r>
              <a:rPr lang="it-IT" sz="3600" dirty="0" err="1">
                <a:latin typeface="Gill Sans MT"/>
                <a:cs typeface="Gill Sans MT"/>
              </a:rPr>
              <a:t>Let’s</a:t>
            </a:r>
            <a:r>
              <a:rPr lang="it-IT" sz="3600" dirty="0">
                <a:latin typeface="Gill Sans MT"/>
                <a:cs typeface="Gill Sans MT"/>
              </a:rPr>
              <a:t> generate </a:t>
            </a:r>
            <a:r>
              <a:rPr lang="it-IT" sz="3600" dirty="0" err="1">
                <a:solidFill>
                  <a:schemeClr val="tx2"/>
                </a:solidFill>
                <a:latin typeface="Gill Sans MT"/>
                <a:cs typeface="Gill Sans MT"/>
              </a:rPr>
              <a:t>samples</a:t>
            </a:r>
            <a:r>
              <a:rPr lang="it-IT" sz="3600" dirty="0">
                <a:latin typeface="Gill Sans MT"/>
                <a:cs typeface="Gill Sans MT"/>
              </a:rPr>
              <a:t>…</a:t>
            </a:r>
          </a:p>
        </p:txBody>
      </p:sp>
      <p:pic>
        <p:nvPicPr>
          <p:cNvPr id="3" name="Immagine 1">
            <a:extLst>
              <a:ext uri="{FF2B5EF4-FFF2-40B4-BE49-F238E27FC236}">
                <a16:creationId xmlns:a16="http://schemas.microsoft.com/office/drawing/2014/main" id="{80AFD7BE-69A0-F94D-AF80-51EE6C3C288C}"/>
              </a:ext>
            </a:extLst>
          </p:cNvPr>
          <p:cNvPicPr>
            <a:picLocks noChangeAspect="1"/>
          </p:cNvPicPr>
          <p:nvPr/>
        </p:nvPicPr>
        <p:blipFill>
          <a:blip r:embed="rId4"/>
          <a:stretch>
            <a:fillRect/>
          </a:stretch>
        </p:blipFill>
        <p:spPr>
          <a:xfrm>
            <a:off x="5334000" y="228600"/>
            <a:ext cx="3199054" cy="3017774"/>
          </a:xfrm>
          <a:prstGeom prst="rect">
            <a:avLst/>
          </a:prstGeom>
        </p:spPr>
      </p:pic>
      <p:sp>
        <p:nvSpPr>
          <p:cNvPr id="5" name="TextBox 4">
            <a:extLst>
              <a:ext uri="{FF2B5EF4-FFF2-40B4-BE49-F238E27FC236}">
                <a16:creationId xmlns:a16="http://schemas.microsoft.com/office/drawing/2014/main" id="{FD2C70B9-2430-4B49-A36A-2D196091453A}"/>
              </a:ext>
            </a:extLst>
          </p:cNvPr>
          <p:cNvSpPr txBox="1"/>
          <p:nvPr/>
        </p:nvSpPr>
        <p:spPr>
          <a:xfrm>
            <a:off x="457200" y="1080859"/>
            <a:ext cx="3356560" cy="646331"/>
          </a:xfrm>
          <a:prstGeom prst="rect">
            <a:avLst/>
          </a:prstGeom>
          <a:noFill/>
        </p:spPr>
        <p:txBody>
          <a:bodyPr wrap="none" rtlCol="0">
            <a:spAutoFit/>
          </a:bodyPr>
          <a:lstStyle/>
          <a:p>
            <a:pPr algn="l"/>
            <a:r>
              <a:rPr lang="en-IT" dirty="0">
                <a:latin typeface="Gill Sans" panose="020B0502020104020203" pitchFamily="34" charset="-79"/>
                <a:cs typeface="Gill Sans" panose="020B0502020104020203" pitchFamily="34" charset="-79"/>
              </a:rPr>
              <a:t>Start e.g. from state 1 </a:t>
            </a:r>
          </a:p>
          <a:p>
            <a:pPr algn="l"/>
            <a:r>
              <a:rPr lang="en-IT" dirty="0">
                <a:latin typeface="Gill Sans" panose="020B0502020104020203" pitchFamily="34" charset="-79"/>
                <a:cs typeface="Gill Sans" panose="020B0502020104020203" pitchFamily="34" charset="-79"/>
              </a:rPr>
              <a:t>(we’ll use numbers from now on).</a:t>
            </a:r>
          </a:p>
        </p:txBody>
      </p:sp>
      <p:sp>
        <p:nvSpPr>
          <p:cNvPr id="6" name="TextBox 5">
            <a:extLst>
              <a:ext uri="{FF2B5EF4-FFF2-40B4-BE49-F238E27FC236}">
                <a16:creationId xmlns:a16="http://schemas.microsoft.com/office/drawing/2014/main" id="{EDC1B9AF-83D5-884C-89B0-5262B8CE0D77}"/>
              </a:ext>
            </a:extLst>
          </p:cNvPr>
          <p:cNvSpPr txBox="1"/>
          <p:nvPr/>
        </p:nvSpPr>
        <p:spPr>
          <a:xfrm>
            <a:off x="457200" y="2028491"/>
            <a:ext cx="3735959" cy="646331"/>
          </a:xfrm>
          <a:prstGeom prst="rect">
            <a:avLst/>
          </a:prstGeom>
          <a:noFill/>
        </p:spPr>
        <p:txBody>
          <a:bodyPr wrap="none" rtlCol="0">
            <a:spAutoFit/>
          </a:bodyPr>
          <a:lstStyle/>
          <a:p>
            <a:pPr algn="l"/>
            <a:r>
              <a:rPr lang="en-IT" dirty="0">
                <a:latin typeface="Gill Sans" panose="020B0502020104020203" pitchFamily="34" charset="-79"/>
                <a:cs typeface="Gill Sans" panose="020B0502020104020203" pitchFamily="34" charset="-79"/>
              </a:rPr>
              <a:t>Play the game and follow the Markov </a:t>
            </a:r>
            <a:br>
              <a:rPr lang="en-IT" dirty="0">
                <a:latin typeface="Gill Sans" panose="020B0502020104020203" pitchFamily="34" charset="-79"/>
                <a:cs typeface="Gill Sans" panose="020B0502020104020203" pitchFamily="34" charset="-79"/>
              </a:rPr>
            </a:br>
            <a:r>
              <a:rPr lang="en-IT" dirty="0">
                <a:latin typeface="Gill Sans" panose="020B0502020104020203" pitchFamily="34" charset="-79"/>
                <a:cs typeface="Gill Sans" panose="020B0502020104020203" pitchFamily="34" charset="-79"/>
              </a:rPr>
              <a:t>chain for many (discrete) time steps.</a:t>
            </a:r>
          </a:p>
        </p:txBody>
      </p:sp>
      <p:grpSp>
        <p:nvGrpSpPr>
          <p:cNvPr id="10" name="Group 9">
            <a:extLst>
              <a:ext uri="{FF2B5EF4-FFF2-40B4-BE49-F238E27FC236}">
                <a16:creationId xmlns:a16="http://schemas.microsoft.com/office/drawing/2014/main" id="{B0B1F0B0-4F0E-DD4F-932C-AB25B14B469B}"/>
              </a:ext>
            </a:extLst>
          </p:cNvPr>
          <p:cNvGrpSpPr/>
          <p:nvPr/>
        </p:nvGrpSpPr>
        <p:grpSpPr>
          <a:xfrm>
            <a:off x="5152968" y="568411"/>
            <a:ext cx="3713519" cy="2429798"/>
            <a:chOff x="1413245" y="1600200"/>
            <a:chExt cx="7476350" cy="4891860"/>
          </a:xfrm>
        </p:grpSpPr>
        <p:sp>
          <p:nvSpPr>
            <p:cNvPr id="7" name="Rectangle 6">
              <a:extLst>
                <a:ext uri="{FF2B5EF4-FFF2-40B4-BE49-F238E27FC236}">
                  <a16:creationId xmlns:a16="http://schemas.microsoft.com/office/drawing/2014/main" id="{8431D586-08B7-B942-8F76-172CF1F52257}"/>
                </a:ext>
              </a:extLst>
            </p:cNvPr>
            <p:cNvSpPr/>
            <p:nvPr/>
          </p:nvSpPr>
          <p:spPr>
            <a:xfrm>
              <a:off x="3523600" y="1600200"/>
              <a:ext cx="742924" cy="929460"/>
            </a:xfrm>
            <a:prstGeom prst="rect">
              <a:avLst/>
            </a:prstGeom>
          </p:spPr>
          <p:txBody>
            <a:bodyPr wrap="none">
              <a:spAutoFit/>
            </a:bodyPr>
            <a:lstStyle/>
            <a:p>
              <a:r>
                <a:rPr lang="mr-IN" sz="2400" b="1" dirty="0">
                  <a:latin typeface="Andale Mono" panose="020B0509000000000004" pitchFamily="49" charset="0"/>
                  <a:cs typeface="Andale Mono"/>
                </a:rPr>
                <a:t>1</a:t>
              </a:r>
              <a:endParaRPr lang="en-IT" sz="2400" b="1" dirty="0">
                <a:latin typeface="Andale Mono" panose="020B0509000000000004" pitchFamily="49" charset="0"/>
              </a:endParaRPr>
            </a:p>
          </p:txBody>
        </p:sp>
        <p:sp>
          <p:nvSpPr>
            <p:cNvPr id="8" name="Rectangle 7">
              <a:extLst>
                <a:ext uri="{FF2B5EF4-FFF2-40B4-BE49-F238E27FC236}">
                  <a16:creationId xmlns:a16="http://schemas.microsoft.com/office/drawing/2014/main" id="{B972DAC1-78E0-5647-91CE-336B771E3D9D}"/>
                </a:ext>
              </a:extLst>
            </p:cNvPr>
            <p:cNvSpPr/>
            <p:nvPr/>
          </p:nvSpPr>
          <p:spPr>
            <a:xfrm>
              <a:off x="8146671" y="5562600"/>
              <a:ext cx="742924" cy="929460"/>
            </a:xfrm>
            <a:prstGeom prst="rect">
              <a:avLst/>
            </a:prstGeom>
          </p:spPr>
          <p:txBody>
            <a:bodyPr wrap="none">
              <a:spAutoFit/>
            </a:bodyPr>
            <a:lstStyle/>
            <a:p>
              <a:r>
                <a:rPr lang="it-IT" sz="2400" b="1" dirty="0">
                  <a:latin typeface="Andale Mono" panose="020B0509000000000004" pitchFamily="49" charset="0"/>
                  <a:cs typeface="Andale Mono"/>
                </a:rPr>
                <a:t>3</a:t>
              </a:r>
              <a:endParaRPr lang="en-IT" sz="2400" b="1" dirty="0">
                <a:latin typeface="Andale Mono" panose="020B0509000000000004" pitchFamily="49" charset="0"/>
              </a:endParaRPr>
            </a:p>
          </p:txBody>
        </p:sp>
        <p:sp>
          <p:nvSpPr>
            <p:cNvPr id="9" name="Rectangle 8">
              <a:extLst>
                <a:ext uri="{FF2B5EF4-FFF2-40B4-BE49-F238E27FC236}">
                  <a16:creationId xmlns:a16="http://schemas.microsoft.com/office/drawing/2014/main" id="{1E014997-A981-4F42-8268-F823C6E11F58}"/>
                </a:ext>
              </a:extLst>
            </p:cNvPr>
            <p:cNvSpPr/>
            <p:nvPr/>
          </p:nvSpPr>
          <p:spPr>
            <a:xfrm>
              <a:off x="1413245" y="5100935"/>
              <a:ext cx="742924" cy="929460"/>
            </a:xfrm>
            <a:prstGeom prst="rect">
              <a:avLst/>
            </a:prstGeom>
          </p:spPr>
          <p:txBody>
            <a:bodyPr wrap="none">
              <a:spAutoFit/>
            </a:bodyPr>
            <a:lstStyle/>
            <a:p>
              <a:r>
                <a:rPr lang="it-IT" sz="2400" b="1" dirty="0">
                  <a:latin typeface="Andale Mono" panose="020B0509000000000004" pitchFamily="49" charset="0"/>
                  <a:cs typeface="Andale Mono"/>
                </a:rPr>
                <a:t>2</a:t>
              </a:r>
              <a:endParaRPr lang="en-IT" sz="2400" b="1" dirty="0">
                <a:latin typeface="Andale Mono" panose="020B0509000000000004" pitchFamily="49" charset="0"/>
              </a:endParaRPr>
            </a:p>
          </p:txBody>
        </p:sp>
      </p:grpSp>
      <p:sp>
        <p:nvSpPr>
          <p:cNvPr id="13" name="Rectangle 12">
            <a:extLst>
              <a:ext uri="{FF2B5EF4-FFF2-40B4-BE49-F238E27FC236}">
                <a16:creationId xmlns:a16="http://schemas.microsoft.com/office/drawing/2014/main" id="{AB0AA0CB-97C4-3841-8A46-2F654E772D30}"/>
              </a:ext>
            </a:extLst>
          </p:cNvPr>
          <p:cNvSpPr/>
          <p:nvPr/>
        </p:nvSpPr>
        <p:spPr>
          <a:xfrm>
            <a:off x="304800" y="5676209"/>
            <a:ext cx="8723726" cy="646331"/>
          </a:xfrm>
          <a:prstGeom prst="rect">
            <a:avLst/>
          </a:prstGeom>
        </p:spPr>
        <p:txBody>
          <a:bodyPr wrap="square">
            <a:spAutoFit/>
          </a:bodyPr>
          <a:lstStyle/>
          <a:p>
            <a:pPr algn="l"/>
            <a:r>
              <a:rPr lang="en-IT" dirty="0">
                <a:latin typeface="Andale Mono" panose="020B0509000000000004" pitchFamily="49" charset="0"/>
              </a:rPr>
              <a:t>1 1 1 2 2 3 3 1 1 1 2 2 2 2 1 1 1 1 1 1 3 1 1 1 1 2 3 1 1 3…</a:t>
            </a:r>
          </a:p>
          <a:p>
            <a:pPr algn="l"/>
            <a:endParaRPr lang="en-IT" dirty="0">
              <a:latin typeface="Andale Mono" panose="020B0509000000000004" pitchFamily="49" charset="0"/>
            </a:endParaRPr>
          </a:p>
        </p:txBody>
      </p:sp>
      <p:sp>
        <p:nvSpPr>
          <p:cNvPr id="14" name="Rectangle 13">
            <a:extLst>
              <a:ext uri="{FF2B5EF4-FFF2-40B4-BE49-F238E27FC236}">
                <a16:creationId xmlns:a16="http://schemas.microsoft.com/office/drawing/2014/main" id="{79C936F9-7CBF-CE40-9C48-D09D25EBEEB4}"/>
              </a:ext>
            </a:extLst>
          </p:cNvPr>
          <p:cNvSpPr/>
          <p:nvPr/>
        </p:nvSpPr>
        <p:spPr>
          <a:xfrm>
            <a:off x="609600" y="3780803"/>
            <a:ext cx="399391" cy="461665"/>
          </a:xfrm>
          <a:prstGeom prst="rect">
            <a:avLst/>
          </a:prstGeom>
        </p:spPr>
        <p:txBody>
          <a:bodyPr wrap="square">
            <a:spAutoFit/>
          </a:bodyPr>
          <a:lstStyle/>
          <a:p>
            <a:r>
              <a:rPr lang="en-IT" sz="2400" dirty="0">
                <a:latin typeface="Andale Mono" panose="020B0509000000000004" pitchFamily="49" charset="0"/>
              </a:rPr>
              <a:t>1</a:t>
            </a:r>
          </a:p>
        </p:txBody>
      </p:sp>
      <p:grpSp>
        <p:nvGrpSpPr>
          <p:cNvPr id="19" name="Group 18">
            <a:extLst>
              <a:ext uri="{FF2B5EF4-FFF2-40B4-BE49-F238E27FC236}">
                <a16:creationId xmlns:a16="http://schemas.microsoft.com/office/drawing/2014/main" id="{CB273815-FA02-6A46-932E-D47B8C79948D}"/>
              </a:ext>
            </a:extLst>
          </p:cNvPr>
          <p:cNvGrpSpPr/>
          <p:nvPr/>
        </p:nvGrpSpPr>
        <p:grpSpPr>
          <a:xfrm>
            <a:off x="1143000" y="3488442"/>
            <a:ext cx="984253" cy="754026"/>
            <a:chOff x="1143000" y="3488442"/>
            <a:chExt cx="984253" cy="754026"/>
          </a:xfrm>
        </p:grpSpPr>
        <p:pic>
          <p:nvPicPr>
            <p:cNvPr id="1026" name="Picture 2">
              <a:extLst>
                <a:ext uri="{FF2B5EF4-FFF2-40B4-BE49-F238E27FC236}">
                  <a16:creationId xmlns:a16="http://schemas.microsoft.com/office/drawing/2014/main" id="{C79536B1-07B6-5C47-A972-404C3B907D8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43000" y="3488442"/>
              <a:ext cx="507534" cy="489408"/>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a:extLst>
                <a:ext uri="{FF2B5EF4-FFF2-40B4-BE49-F238E27FC236}">
                  <a16:creationId xmlns:a16="http://schemas.microsoft.com/office/drawing/2014/main" id="{E4B3924C-DA37-6A4C-8A23-2E243ADA2B44}"/>
                </a:ext>
              </a:extLst>
            </p:cNvPr>
            <p:cNvSpPr/>
            <p:nvPr/>
          </p:nvSpPr>
          <p:spPr>
            <a:xfrm>
              <a:off x="1727862" y="3780803"/>
              <a:ext cx="399391" cy="461665"/>
            </a:xfrm>
            <a:prstGeom prst="rect">
              <a:avLst/>
            </a:prstGeom>
          </p:spPr>
          <p:txBody>
            <a:bodyPr wrap="square">
              <a:spAutoFit/>
            </a:bodyPr>
            <a:lstStyle/>
            <a:p>
              <a:r>
                <a:rPr lang="en-IT" sz="2400" dirty="0">
                  <a:latin typeface="Andale Mono" panose="020B0509000000000004" pitchFamily="49" charset="0"/>
                </a:rPr>
                <a:t>1</a:t>
              </a:r>
            </a:p>
          </p:txBody>
        </p:sp>
      </p:grpSp>
      <p:grpSp>
        <p:nvGrpSpPr>
          <p:cNvPr id="24" name="Group 23">
            <a:extLst>
              <a:ext uri="{FF2B5EF4-FFF2-40B4-BE49-F238E27FC236}">
                <a16:creationId xmlns:a16="http://schemas.microsoft.com/office/drawing/2014/main" id="{564168CD-DE72-2945-9D16-22234F9D8C53}"/>
              </a:ext>
            </a:extLst>
          </p:cNvPr>
          <p:cNvGrpSpPr/>
          <p:nvPr/>
        </p:nvGrpSpPr>
        <p:grpSpPr>
          <a:xfrm>
            <a:off x="2204581" y="3505878"/>
            <a:ext cx="984253" cy="754026"/>
            <a:chOff x="2204581" y="3505878"/>
            <a:chExt cx="984253" cy="754026"/>
          </a:xfrm>
        </p:grpSpPr>
        <p:pic>
          <p:nvPicPr>
            <p:cNvPr id="20" name="Picture 2">
              <a:extLst>
                <a:ext uri="{FF2B5EF4-FFF2-40B4-BE49-F238E27FC236}">
                  <a16:creationId xmlns:a16="http://schemas.microsoft.com/office/drawing/2014/main" id="{C47B3D78-7AAF-9945-A049-81D72F10B1B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04581" y="3505878"/>
              <a:ext cx="507534" cy="489408"/>
            </a:xfrm>
            <a:prstGeom prst="rect">
              <a:avLst/>
            </a:prstGeom>
            <a:noFill/>
            <a:extLst>
              <a:ext uri="{909E8E84-426E-40DD-AFC4-6F175D3DCCD1}">
                <a14:hiddenFill xmlns:a14="http://schemas.microsoft.com/office/drawing/2010/main">
                  <a:solidFill>
                    <a:srgbClr val="FFFFFF"/>
                  </a:solidFill>
                </a14:hiddenFill>
              </a:ext>
            </a:extLst>
          </p:spPr>
        </p:pic>
        <p:sp>
          <p:nvSpPr>
            <p:cNvPr id="21" name="Rectangle 20">
              <a:extLst>
                <a:ext uri="{FF2B5EF4-FFF2-40B4-BE49-F238E27FC236}">
                  <a16:creationId xmlns:a16="http://schemas.microsoft.com/office/drawing/2014/main" id="{97DEBB83-9BCC-1641-9477-B79908FE4C43}"/>
                </a:ext>
              </a:extLst>
            </p:cNvPr>
            <p:cNvSpPr/>
            <p:nvPr/>
          </p:nvSpPr>
          <p:spPr>
            <a:xfrm>
              <a:off x="2789443" y="3798239"/>
              <a:ext cx="399391" cy="461665"/>
            </a:xfrm>
            <a:prstGeom prst="rect">
              <a:avLst/>
            </a:prstGeom>
          </p:spPr>
          <p:txBody>
            <a:bodyPr wrap="square">
              <a:spAutoFit/>
            </a:bodyPr>
            <a:lstStyle/>
            <a:p>
              <a:r>
                <a:rPr lang="en-IT" sz="2400" dirty="0">
                  <a:latin typeface="Andale Mono" panose="020B0509000000000004" pitchFamily="49" charset="0"/>
                </a:rPr>
                <a:t>1</a:t>
              </a:r>
            </a:p>
          </p:txBody>
        </p:sp>
      </p:grpSp>
      <p:grpSp>
        <p:nvGrpSpPr>
          <p:cNvPr id="25" name="Group 24">
            <a:extLst>
              <a:ext uri="{FF2B5EF4-FFF2-40B4-BE49-F238E27FC236}">
                <a16:creationId xmlns:a16="http://schemas.microsoft.com/office/drawing/2014/main" id="{D391E12F-ADBD-5043-91C2-5AF5F2628B10}"/>
              </a:ext>
            </a:extLst>
          </p:cNvPr>
          <p:cNvGrpSpPr/>
          <p:nvPr/>
        </p:nvGrpSpPr>
        <p:grpSpPr>
          <a:xfrm>
            <a:off x="3254930" y="3488442"/>
            <a:ext cx="984253" cy="754026"/>
            <a:chOff x="3254930" y="3488442"/>
            <a:chExt cx="984253" cy="754026"/>
          </a:xfrm>
        </p:grpSpPr>
        <p:pic>
          <p:nvPicPr>
            <p:cNvPr id="22" name="Picture 2">
              <a:extLst>
                <a:ext uri="{FF2B5EF4-FFF2-40B4-BE49-F238E27FC236}">
                  <a16:creationId xmlns:a16="http://schemas.microsoft.com/office/drawing/2014/main" id="{CFF5D07E-62BE-A04F-BE23-3CBC3CEB771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54930" y="3488442"/>
              <a:ext cx="507534" cy="489408"/>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22">
              <a:extLst>
                <a:ext uri="{FF2B5EF4-FFF2-40B4-BE49-F238E27FC236}">
                  <a16:creationId xmlns:a16="http://schemas.microsoft.com/office/drawing/2014/main" id="{DF45BDC7-D954-004A-8462-2EDEDD693028}"/>
                </a:ext>
              </a:extLst>
            </p:cNvPr>
            <p:cNvSpPr/>
            <p:nvPr/>
          </p:nvSpPr>
          <p:spPr>
            <a:xfrm>
              <a:off x="3839792" y="3780803"/>
              <a:ext cx="399391" cy="461665"/>
            </a:xfrm>
            <a:prstGeom prst="rect">
              <a:avLst/>
            </a:prstGeom>
          </p:spPr>
          <p:txBody>
            <a:bodyPr wrap="square">
              <a:spAutoFit/>
            </a:bodyPr>
            <a:lstStyle/>
            <a:p>
              <a:r>
                <a:rPr lang="en-IT" sz="2400" dirty="0">
                  <a:latin typeface="Andale Mono" panose="020B0509000000000004" pitchFamily="49" charset="0"/>
                </a:rPr>
                <a:t>2</a:t>
              </a:r>
            </a:p>
          </p:txBody>
        </p:sp>
      </p:grpSp>
      <p:sp>
        <p:nvSpPr>
          <p:cNvPr id="27" name="Rectangle 26">
            <a:extLst>
              <a:ext uri="{FF2B5EF4-FFF2-40B4-BE49-F238E27FC236}">
                <a16:creationId xmlns:a16="http://schemas.microsoft.com/office/drawing/2014/main" id="{A7460763-83E5-8A42-A616-77EFEB8CE7B6}"/>
              </a:ext>
            </a:extLst>
          </p:cNvPr>
          <p:cNvSpPr/>
          <p:nvPr/>
        </p:nvSpPr>
        <p:spPr>
          <a:xfrm>
            <a:off x="4413422" y="3668600"/>
            <a:ext cx="855317" cy="461665"/>
          </a:xfrm>
          <a:prstGeom prst="rect">
            <a:avLst/>
          </a:prstGeom>
        </p:spPr>
        <p:txBody>
          <a:bodyPr wrap="square">
            <a:spAutoFit/>
          </a:bodyPr>
          <a:lstStyle/>
          <a:p>
            <a:r>
              <a:rPr lang="en-IT" sz="2400" dirty="0">
                <a:latin typeface="Andale Mono" panose="020B0509000000000004" pitchFamily="49" charset="0"/>
              </a:rPr>
              <a:t>…</a:t>
            </a:r>
          </a:p>
        </p:txBody>
      </p:sp>
      <p:sp>
        <p:nvSpPr>
          <p:cNvPr id="28" name="TextBox 27">
            <a:extLst>
              <a:ext uri="{FF2B5EF4-FFF2-40B4-BE49-F238E27FC236}">
                <a16:creationId xmlns:a16="http://schemas.microsoft.com/office/drawing/2014/main" id="{98287E54-930B-FE4D-8A1B-1DEE70D0008E}"/>
              </a:ext>
            </a:extLst>
          </p:cNvPr>
          <p:cNvSpPr txBox="1"/>
          <p:nvPr/>
        </p:nvSpPr>
        <p:spPr>
          <a:xfrm>
            <a:off x="560173" y="4326166"/>
            <a:ext cx="4402167" cy="307777"/>
          </a:xfrm>
          <a:prstGeom prst="rect">
            <a:avLst/>
          </a:prstGeom>
          <a:noFill/>
        </p:spPr>
        <p:txBody>
          <a:bodyPr wrap="none" rtlCol="0">
            <a:spAutoFit/>
          </a:bodyPr>
          <a:lstStyle/>
          <a:p>
            <a:pPr algn="l"/>
            <a:r>
              <a:rPr lang="en-IT" sz="1400" i="1" dirty="0"/>
              <a:t>t </a:t>
            </a:r>
            <a:r>
              <a:rPr lang="en-IT" sz="1400" dirty="0"/>
              <a:t>= 0	   </a:t>
            </a:r>
            <a:r>
              <a:rPr lang="en-IT" sz="1400" i="1" dirty="0"/>
              <a:t>t</a:t>
            </a:r>
            <a:r>
              <a:rPr lang="en-IT" sz="1400" dirty="0"/>
              <a:t> = 1               </a:t>
            </a:r>
            <a:r>
              <a:rPr lang="en-IT" sz="1400" i="1" dirty="0"/>
              <a:t>t </a:t>
            </a:r>
            <a:r>
              <a:rPr lang="en-IT" sz="1400" dirty="0"/>
              <a:t>= 2              </a:t>
            </a:r>
            <a:r>
              <a:rPr lang="en-IT" sz="1400" i="1" dirty="0"/>
              <a:t>t</a:t>
            </a:r>
            <a:r>
              <a:rPr lang="en-IT" sz="1400" dirty="0"/>
              <a:t> = 3            </a:t>
            </a:r>
            <a:r>
              <a:rPr lang="en-IT" sz="1400" i="1" dirty="0"/>
              <a:t>t</a:t>
            </a:r>
            <a:r>
              <a:rPr lang="en-IT" sz="1400" i="1" baseline="-25000" dirty="0"/>
              <a:t>i</a:t>
            </a:r>
          </a:p>
        </p:txBody>
      </p:sp>
      <p:sp>
        <p:nvSpPr>
          <p:cNvPr id="29" name="Rectangle 28">
            <a:extLst>
              <a:ext uri="{FF2B5EF4-FFF2-40B4-BE49-F238E27FC236}">
                <a16:creationId xmlns:a16="http://schemas.microsoft.com/office/drawing/2014/main" id="{31DF52BA-4F28-DB4A-A181-8781B35A0C71}"/>
              </a:ext>
            </a:extLst>
          </p:cNvPr>
          <p:cNvSpPr/>
          <p:nvPr/>
        </p:nvSpPr>
        <p:spPr>
          <a:xfrm>
            <a:off x="4468883" y="6570282"/>
            <a:ext cx="4572000" cy="246221"/>
          </a:xfrm>
          <a:prstGeom prst="rect">
            <a:avLst/>
          </a:prstGeom>
        </p:spPr>
        <p:txBody>
          <a:bodyPr>
            <a:spAutoFit/>
          </a:bodyPr>
          <a:lstStyle/>
          <a:p>
            <a:r>
              <a:rPr lang="en-US" sz="1000" dirty="0">
                <a:latin typeface="Andale Mono" panose="020B0509000000000004" pitchFamily="49" charset="0"/>
              </a:rPr>
              <a:t>https://</a:t>
            </a:r>
            <a:r>
              <a:rPr lang="en-US" sz="1000" dirty="0" err="1">
                <a:latin typeface="Andale Mono" panose="020B0509000000000004" pitchFamily="49" charset="0"/>
              </a:rPr>
              <a:t>github.com</a:t>
            </a:r>
            <a:r>
              <a:rPr lang="en-US" sz="1000" dirty="0">
                <a:latin typeface="Andale Mono" panose="020B0509000000000004" pitchFamily="49" charset="0"/>
              </a:rPr>
              <a:t>/</a:t>
            </a:r>
            <a:r>
              <a:rPr lang="en-US" sz="1000" dirty="0" err="1">
                <a:latin typeface="Andale Mono" panose="020B0509000000000004" pitchFamily="49" charset="0"/>
              </a:rPr>
              <a:t>giorginolab</a:t>
            </a:r>
            <a:r>
              <a:rPr lang="en-US" sz="1000" dirty="0">
                <a:latin typeface="Andale Mono" panose="020B0509000000000004" pitchFamily="49" charset="0"/>
              </a:rPr>
              <a:t>/Markov-Tutorial-UniPd-2022</a:t>
            </a:r>
            <a:endParaRPr lang="en-IT" sz="1000" dirty="0">
              <a:latin typeface="Andale Mono" panose="020B0509000000000004" pitchFamily="49" charset="0"/>
            </a:endParaRPr>
          </a:p>
        </p:txBody>
      </p:sp>
    </p:spTree>
    <p:custDataLst>
      <p:tags r:id="rId1"/>
    </p:custDataLst>
    <p:extLst>
      <p:ext uri="{BB962C8B-B14F-4D97-AF65-F5344CB8AC3E}">
        <p14:creationId xmlns:p14="http://schemas.microsoft.com/office/powerpoint/2010/main" val="4230812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A9F204E-3CDA-6647-8849-D284DB056EB9}"/>
              </a:ext>
            </a:extLst>
          </p:cNvPr>
          <p:cNvSpPr txBox="1">
            <a:spLocks/>
          </p:cNvSpPr>
          <p:nvPr/>
        </p:nvSpPr>
        <p:spPr>
          <a:xfrm>
            <a:off x="457200" y="76200"/>
            <a:ext cx="5029200" cy="914400"/>
          </a:xfrm>
          <a:prstGeom prst="rect">
            <a:avLst/>
          </a:prstGeom>
        </p:spPr>
        <p:txBody>
          <a:bodyPr/>
          <a:lstStyle>
            <a:lvl1pPr algn="l" defTabSz="457200" rtl="0" eaLnBrk="1" latinLnBrk="0" hangingPunct="1">
              <a:spcBef>
                <a:spcPct val="0"/>
              </a:spcBef>
              <a:buNone/>
              <a:defRPr sz="4400" kern="1200">
                <a:solidFill>
                  <a:schemeClr val="tx1"/>
                </a:solidFill>
                <a:latin typeface="Gill Sans"/>
                <a:ea typeface="+mj-ea"/>
                <a:cs typeface="Gill Sans"/>
              </a:defRPr>
            </a:lvl1pPr>
          </a:lstStyle>
          <a:p>
            <a:r>
              <a:rPr lang="it-IT" sz="3600" dirty="0">
                <a:latin typeface="Gill Sans MT"/>
                <a:cs typeface="Gill Sans MT"/>
              </a:rPr>
              <a:t>Equilibrium </a:t>
            </a:r>
            <a:r>
              <a:rPr lang="it-IT" sz="3600" dirty="0" err="1">
                <a:latin typeface="Gill Sans MT"/>
                <a:cs typeface="Gill Sans MT"/>
              </a:rPr>
              <a:t>probabilities</a:t>
            </a:r>
            <a:endParaRPr lang="it-IT" sz="3600" dirty="0">
              <a:latin typeface="Gill Sans MT"/>
              <a:cs typeface="Gill Sans MT"/>
            </a:endParaRPr>
          </a:p>
        </p:txBody>
      </p:sp>
      <p:pic>
        <p:nvPicPr>
          <p:cNvPr id="3" name="Immagine 1">
            <a:extLst>
              <a:ext uri="{FF2B5EF4-FFF2-40B4-BE49-F238E27FC236}">
                <a16:creationId xmlns:a16="http://schemas.microsoft.com/office/drawing/2014/main" id="{80AFD7BE-69A0-F94D-AF80-51EE6C3C288C}"/>
              </a:ext>
            </a:extLst>
          </p:cNvPr>
          <p:cNvPicPr>
            <a:picLocks noChangeAspect="1"/>
          </p:cNvPicPr>
          <p:nvPr/>
        </p:nvPicPr>
        <p:blipFill>
          <a:blip r:embed="rId4"/>
          <a:stretch>
            <a:fillRect/>
          </a:stretch>
        </p:blipFill>
        <p:spPr>
          <a:xfrm>
            <a:off x="5334000" y="228600"/>
            <a:ext cx="3199054" cy="3017774"/>
          </a:xfrm>
          <a:prstGeom prst="rect">
            <a:avLst/>
          </a:prstGeom>
        </p:spPr>
      </p:pic>
      <p:sp>
        <p:nvSpPr>
          <p:cNvPr id="6" name="TextBox 5">
            <a:extLst>
              <a:ext uri="{FF2B5EF4-FFF2-40B4-BE49-F238E27FC236}">
                <a16:creationId xmlns:a16="http://schemas.microsoft.com/office/drawing/2014/main" id="{EDC1B9AF-83D5-884C-89B0-5262B8CE0D77}"/>
              </a:ext>
            </a:extLst>
          </p:cNvPr>
          <p:cNvSpPr txBox="1"/>
          <p:nvPr/>
        </p:nvSpPr>
        <p:spPr>
          <a:xfrm>
            <a:off x="457200" y="1179946"/>
            <a:ext cx="4267200" cy="2031325"/>
          </a:xfrm>
          <a:prstGeom prst="rect">
            <a:avLst/>
          </a:prstGeom>
          <a:noFill/>
        </p:spPr>
        <p:txBody>
          <a:bodyPr wrap="square" rtlCol="0">
            <a:spAutoFit/>
          </a:bodyPr>
          <a:lstStyle/>
          <a:p>
            <a:pPr algn="l"/>
            <a:r>
              <a:rPr lang="en-IT" dirty="0">
                <a:solidFill>
                  <a:schemeClr val="accent2"/>
                </a:solidFill>
                <a:latin typeface="Gill Sans" panose="020B0502020104020203" pitchFamily="34" charset="-79"/>
                <a:cs typeface="Gill Sans" panose="020B0502020104020203" pitchFamily="34" charset="-79"/>
              </a:rPr>
              <a:t>Question: if we play the game </a:t>
            </a:r>
            <a:r>
              <a:rPr lang="en-IT" i="1" dirty="0">
                <a:solidFill>
                  <a:schemeClr val="accent2"/>
                </a:solidFill>
                <a:latin typeface="Gill Sans" panose="020B0502020104020203" pitchFamily="34" charset="-79"/>
                <a:cs typeface="Gill Sans" panose="020B0502020104020203" pitchFamily="34" charset="-79"/>
              </a:rPr>
              <a:t>a very long</a:t>
            </a:r>
            <a:br>
              <a:rPr lang="en-IT" i="1" dirty="0">
                <a:solidFill>
                  <a:schemeClr val="accent2"/>
                </a:solidFill>
                <a:latin typeface="Gill Sans" panose="020B0502020104020203" pitchFamily="34" charset="-79"/>
                <a:cs typeface="Gill Sans" panose="020B0502020104020203" pitchFamily="34" charset="-79"/>
              </a:rPr>
            </a:br>
            <a:r>
              <a:rPr lang="en-IT" dirty="0">
                <a:solidFill>
                  <a:schemeClr val="accent2"/>
                </a:solidFill>
                <a:latin typeface="Gill Sans" panose="020B0502020104020203" pitchFamily="34" charset="-79"/>
                <a:cs typeface="Gill Sans" panose="020B0502020104020203" pitchFamily="34" charset="-79"/>
              </a:rPr>
              <a:t>time, what fraction of time would we spend </a:t>
            </a:r>
            <a:br>
              <a:rPr lang="en-IT" dirty="0">
                <a:solidFill>
                  <a:schemeClr val="accent2"/>
                </a:solidFill>
                <a:latin typeface="Gill Sans" panose="020B0502020104020203" pitchFamily="34" charset="-79"/>
                <a:cs typeface="Gill Sans" panose="020B0502020104020203" pitchFamily="34" charset="-79"/>
              </a:rPr>
            </a:br>
            <a:r>
              <a:rPr lang="en-IT" dirty="0">
                <a:solidFill>
                  <a:schemeClr val="accent2"/>
                </a:solidFill>
                <a:latin typeface="Gill Sans" panose="020B0502020104020203" pitchFamily="34" charset="-79"/>
                <a:cs typeface="Gill Sans" panose="020B0502020104020203" pitchFamily="34" charset="-79"/>
              </a:rPr>
              <a:t>in each state?</a:t>
            </a:r>
          </a:p>
          <a:p>
            <a:pPr marL="285750" indent="-285750" algn="l">
              <a:buFont typeface="Arial" panose="020B0604020202020204" pitchFamily="34" charset="0"/>
              <a:buChar char="•"/>
            </a:pPr>
            <a:r>
              <a:rPr lang="en-IT" dirty="0">
                <a:latin typeface="Gill Sans" panose="020B0502020104020203" pitchFamily="34" charset="-79"/>
                <a:cs typeface="Gill Sans" panose="020B0502020104020203" pitchFamily="34" charset="-79"/>
              </a:rPr>
              <a:t>That is the </a:t>
            </a:r>
            <a:r>
              <a:rPr lang="en-IT" i="1" dirty="0">
                <a:latin typeface="Gill Sans" panose="020B0502020104020203" pitchFamily="34" charset="-79"/>
                <a:cs typeface="Gill Sans" panose="020B0502020104020203" pitchFamily="34" charset="-79"/>
              </a:rPr>
              <a:t>asymptotic </a:t>
            </a:r>
            <a:r>
              <a:rPr lang="en-IT" dirty="0">
                <a:latin typeface="Gill Sans" panose="020B0502020104020203" pitchFamily="34" charset="-79"/>
                <a:cs typeface="Gill Sans" panose="020B0502020104020203" pitchFamily="34" charset="-79"/>
              </a:rPr>
              <a:t>(equilibrium) distribution.</a:t>
            </a:r>
          </a:p>
          <a:p>
            <a:pPr marL="285750" indent="-285750" algn="l">
              <a:buFont typeface="Arial" panose="020B0604020202020204" pitchFamily="34" charset="0"/>
              <a:buChar char="•"/>
            </a:pPr>
            <a:r>
              <a:rPr lang="en-IT" dirty="0">
                <a:latin typeface="Gill Sans" panose="020B0502020104020203" pitchFamily="34" charset="-79"/>
                <a:cs typeface="Gill Sans" panose="020B0502020104020203" pitchFamily="34" charset="-79"/>
              </a:rPr>
              <a:t>I.e., the probability of finding the system in a given state.</a:t>
            </a:r>
          </a:p>
        </p:txBody>
      </p:sp>
      <p:grpSp>
        <p:nvGrpSpPr>
          <p:cNvPr id="10" name="Group 9">
            <a:extLst>
              <a:ext uri="{FF2B5EF4-FFF2-40B4-BE49-F238E27FC236}">
                <a16:creationId xmlns:a16="http://schemas.microsoft.com/office/drawing/2014/main" id="{B0B1F0B0-4F0E-DD4F-932C-AB25B14B469B}"/>
              </a:ext>
            </a:extLst>
          </p:cNvPr>
          <p:cNvGrpSpPr/>
          <p:nvPr/>
        </p:nvGrpSpPr>
        <p:grpSpPr>
          <a:xfrm>
            <a:off x="5152968" y="568411"/>
            <a:ext cx="3713519" cy="2429798"/>
            <a:chOff x="1413245" y="1600200"/>
            <a:chExt cx="7476350" cy="4891860"/>
          </a:xfrm>
        </p:grpSpPr>
        <p:sp>
          <p:nvSpPr>
            <p:cNvPr id="7" name="Rectangle 6">
              <a:extLst>
                <a:ext uri="{FF2B5EF4-FFF2-40B4-BE49-F238E27FC236}">
                  <a16:creationId xmlns:a16="http://schemas.microsoft.com/office/drawing/2014/main" id="{8431D586-08B7-B942-8F76-172CF1F52257}"/>
                </a:ext>
              </a:extLst>
            </p:cNvPr>
            <p:cNvSpPr/>
            <p:nvPr/>
          </p:nvSpPr>
          <p:spPr>
            <a:xfrm>
              <a:off x="3523600" y="1600200"/>
              <a:ext cx="742924" cy="929460"/>
            </a:xfrm>
            <a:prstGeom prst="rect">
              <a:avLst/>
            </a:prstGeom>
          </p:spPr>
          <p:txBody>
            <a:bodyPr wrap="none">
              <a:spAutoFit/>
            </a:bodyPr>
            <a:lstStyle/>
            <a:p>
              <a:r>
                <a:rPr lang="mr-IN" sz="2400" b="1" dirty="0">
                  <a:latin typeface="Andale Mono" panose="020B0509000000000004" pitchFamily="49" charset="0"/>
                  <a:cs typeface="Andale Mono"/>
                </a:rPr>
                <a:t>1</a:t>
              </a:r>
              <a:endParaRPr lang="en-IT" sz="2400" b="1" dirty="0">
                <a:latin typeface="Andale Mono" panose="020B0509000000000004" pitchFamily="49" charset="0"/>
              </a:endParaRPr>
            </a:p>
          </p:txBody>
        </p:sp>
        <p:sp>
          <p:nvSpPr>
            <p:cNvPr id="8" name="Rectangle 7">
              <a:extLst>
                <a:ext uri="{FF2B5EF4-FFF2-40B4-BE49-F238E27FC236}">
                  <a16:creationId xmlns:a16="http://schemas.microsoft.com/office/drawing/2014/main" id="{B972DAC1-78E0-5647-91CE-336B771E3D9D}"/>
                </a:ext>
              </a:extLst>
            </p:cNvPr>
            <p:cNvSpPr/>
            <p:nvPr/>
          </p:nvSpPr>
          <p:spPr>
            <a:xfrm>
              <a:off x="8146671" y="5562600"/>
              <a:ext cx="742924" cy="929460"/>
            </a:xfrm>
            <a:prstGeom prst="rect">
              <a:avLst/>
            </a:prstGeom>
          </p:spPr>
          <p:txBody>
            <a:bodyPr wrap="none">
              <a:spAutoFit/>
            </a:bodyPr>
            <a:lstStyle/>
            <a:p>
              <a:r>
                <a:rPr lang="it-IT" sz="2400" b="1" dirty="0">
                  <a:latin typeface="Andale Mono" panose="020B0509000000000004" pitchFamily="49" charset="0"/>
                  <a:cs typeface="Andale Mono"/>
                </a:rPr>
                <a:t>3</a:t>
              </a:r>
              <a:endParaRPr lang="en-IT" sz="2400" b="1" dirty="0">
                <a:latin typeface="Andale Mono" panose="020B0509000000000004" pitchFamily="49" charset="0"/>
              </a:endParaRPr>
            </a:p>
          </p:txBody>
        </p:sp>
        <p:sp>
          <p:nvSpPr>
            <p:cNvPr id="9" name="Rectangle 8">
              <a:extLst>
                <a:ext uri="{FF2B5EF4-FFF2-40B4-BE49-F238E27FC236}">
                  <a16:creationId xmlns:a16="http://schemas.microsoft.com/office/drawing/2014/main" id="{1E014997-A981-4F42-8268-F823C6E11F58}"/>
                </a:ext>
              </a:extLst>
            </p:cNvPr>
            <p:cNvSpPr/>
            <p:nvPr/>
          </p:nvSpPr>
          <p:spPr>
            <a:xfrm>
              <a:off x="1413245" y="5100935"/>
              <a:ext cx="742924" cy="929460"/>
            </a:xfrm>
            <a:prstGeom prst="rect">
              <a:avLst/>
            </a:prstGeom>
          </p:spPr>
          <p:txBody>
            <a:bodyPr wrap="none">
              <a:spAutoFit/>
            </a:bodyPr>
            <a:lstStyle/>
            <a:p>
              <a:r>
                <a:rPr lang="it-IT" sz="2400" b="1" dirty="0">
                  <a:latin typeface="Andale Mono" panose="020B0509000000000004" pitchFamily="49" charset="0"/>
                  <a:cs typeface="Andale Mono"/>
                </a:rPr>
                <a:t>2</a:t>
              </a:r>
              <a:endParaRPr lang="en-IT" sz="2400" b="1" dirty="0">
                <a:latin typeface="Andale Mono" panose="020B0509000000000004" pitchFamily="49" charset="0"/>
              </a:endParaRPr>
            </a:p>
          </p:txBody>
        </p:sp>
      </p:grpSp>
      <p:sp>
        <p:nvSpPr>
          <p:cNvPr id="13" name="Rectangle 12">
            <a:extLst>
              <a:ext uri="{FF2B5EF4-FFF2-40B4-BE49-F238E27FC236}">
                <a16:creationId xmlns:a16="http://schemas.microsoft.com/office/drawing/2014/main" id="{AB0AA0CB-97C4-3841-8A46-2F654E772D30}"/>
              </a:ext>
            </a:extLst>
          </p:cNvPr>
          <p:cNvSpPr/>
          <p:nvPr/>
        </p:nvSpPr>
        <p:spPr>
          <a:xfrm>
            <a:off x="304800" y="3536626"/>
            <a:ext cx="8723726" cy="646331"/>
          </a:xfrm>
          <a:prstGeom prst="rect">
            <a:avLst/>
          </a:prstGeom>
        </p:spPr>
        <p:txBody>
          <a:bodyPr wrap="square">
            <a:spAutoFit/>
          </a:bodyPr>
          <a:lstStyle/>
          <a:p>
            <a:pPr algn="l"/>
            <a:r>
              <a:rPr lang="en-IT" dirty="0">
                <a:latin typeface="Andale Mono" panose="020B0509000000000004" pitchFamily="49" charset="0"/>
              </a:rPr>
              <a:t>1 1 1 2 2 3 3 1 1 1 2 2 2 2 1 1 1 1 1 1 3 1 1 1 1 2 3 1 1 3…</a:t>
            </a:r>
          </a:p>
          <a:p>
            <a:pPr algn="l"/>
            <a:endParaRPr lang="en-IT" dirty="0">
              <a:latin typeface="Andale Mono" panose="020B0509000000000004" pitchFamily="49" charset="0"/>
            </a:endParaRPr>
          </a:p>
        </p:txBody>
      </p:sp>
      <p:sp>
        <p:nvSpPr>
          <p:cNvPr id="4" name="TextBox 3">
            <a:extLst>
              <a:ext uri="{FF2B5EF4-FFF2-40B4-BE49-F238E27FC236}">
                <a16:creationId xmlns:a16="http://schemas.microsoft.com/office/drawing/2014/main" id="{356D6DFB-E76B-2A47-B4EA-E4F9B4FF556F}"/>
              </a:ext>
            </a:extLst>
          </p:cNvPr>
          <p:cNvSpPr txBox="1"/>
          <p:nvPr/>
        </p:nvSpPr>
        <p:spPr>
          <a:xfrm>
            <a:off x="7744858" y="3859791"/>
            <a:ext cx="1178528" cy="307777"/>
          </a:xfrm>
          <a:prstGeom prst="rect">
            <a:avLst/>
          </a:prstGeom>
          <a:noFill/>
        </p:spPr>
        <p:txBody>
          <a:bodyPr wrap="none" rtlCol="0">
            <a:spAutoFit/>
          </a:bodyPr>
          <a:lstStyle/>
          <a:p>
            <a:r>
              <a:rPr lang="en-IT" sz="1400" dirty="0"/>
              <a:t>(1000 times)</a:t>
            </a:r>
          </a:p>
        </p:txBody>
      </p:sp>
      <p:sp>
        <p:nvSpPr>
          <p:cNvPr id="26" name="Rectangle 25">
            <a:extLst>
              <a:ext uri="{FF2B5EF4-FFF2-40B4-BE49-F238E27FC236}">
                <a16:creationId xmlns:a16="http://schemas.microsoft.com/office/drawing/2014/main" id="{EFA99FF8-CB1C-5645-B6BA-445494E56884}"/>
              </a:ext>
            </a:extLst>
          </p:cNvPr>
          <p:cNvSpPr/>
          <p:nvPr/>
        </p:nvSpPr>
        <p:spPr>
          <a:xfrm>
            <a:off x="304800" y="4205845"/>
            <a:ext cx="1905000" cy="646331"/>
          </a:xfrm>
          <a:prstGeom prst="rect">
            <a:avLst/>
          </a:prstGeom>
        </p:spPr>
        <p:txBody>
          <a:bodyPr wrap="square">
            <a:spAutoFit/>
          </a:bodyPr>
          <a:lstStyle/>
          <a:p>
            <a:pPr algn="l"/>
            <a:r>
              <a:rPr lang="en-IT" dirty="0">
                <a:latin typeface="Andale Mono" panose="020B0509000000000004" pitchFamily="49" charset="0"/>
              </a:rPr>
              <a:t>1   2   3 </a:t>
            </a:r>
          </a:p>
          <a:p>
            <a:pPr algn="l"/>
            <a:r>
              <a:rPr lang="en-IT" dirty="0">
                <a:latin typeface="Andale Mono" panose="020B0509000000000004" pitchFamily="49" charset="0"/>
              </a:rPr>
              <a:t>431 220 349</a:t>
            </a:r>
          </a:p>
        </p:txBody>
      </p:sp>
      <p:sp>
        <p:nvSpPr>
          <p:cNvPr id="30" name="TextBox 29">
            <a:extLst>
              <a:ext uri="{FF2B5EF4-FFF2-40B4-BE49-F238E27FC236}">
                <a16:creationId xmlns:a16="http://schemas.microsoft.com/office/drawing/2014/main" id="{3A8038F9-D31A-3445-A2B5-6BD07DDB504B}"/>
              </a:ext>
            </a:extLst>
          </p:cNvPr>
          <p:cNvSpPr txBox="1"/>
          <p:nvPr/>
        </p:nvSpPr>
        <p:spPr>
          <a:xfrm>
            <a:off x="4119" y="5486400"/>
            <a:ext cx="2362200" cy="923330"/>
          </a:xfrm>
          <a:prstGeom prst="rect">
            <a:avLst/>
          </a:prstGeom>
          <a:noFill/>
        </p:spPr>
        <p:txBody>
          <a:bodyPr wrap="square" rtlCol="0">
            <a:spAutoFit/>
          </a:bodyPr>
          <a:lstStyle/>
          <a:p>
            <a:r>
              <a:rPr lang="en-IT" i="1" dirty="0"/>
              <a:t>p</a:t>
            </a:r>
            <a:r>
              <a:rPr lang="en-IT" baseline="-25000" dirty="0"/>
              <a:t>∞</a:t>
            </a:r>
            <a:r>
              <a:rPr lang="en-IT" dirty="0"/>
              <a:t>(1) = 0.431</a:t>
            </a:r>
          </a:p>
          <a:p>
            <a:r>
              <a:rPr lang="en-IT" i="1" dirty="0"/>
              <a:t>p</a:t>
            </a:r>
            <a:r>
              <a:rPr lang="en-IT" baseline="-25000" dirty="0"/>
              <a:t>∞</a:t>
            </a:r>
            <a:r>
              <a:rPr lang="en-IT" dirty="0"/>
              <a:t>(2) = 0.220</a:t>
            </a:r>
          </a:p>
          <a:p>
            <a:r>
              <a:rPr lang="en-IT" i="1" dirty="0"/>
              <a:t>p</a:t>
            </a:r>
            <a:r>
              <a:rPr lang="en-IT" baseline="-25000" dirty="0"/>
              <a:t>∞</a:t>
            </a:r>
            <a:r>
              <a:rPr lang="en-IT" dirty="0"/>
              <a:t>(3) = 0.349</a:t>
            </a:r>
          </a:p>
        </p:txBody>
      </p:sp>
      <p:pic>
        <p:nvPicPr>
          <p:cNvPr id="15" name="Graphic 14" descr="Arrow Straight">
            <a:extLst>
              <a:ext uri="{FF2B5EF4-FFF2-40B4-BE49-F238E27FC236}">
                <a16:creationId xmlns:a16="http://schemas.microsoft.com/office/drawing/2014/main" id="{13FA6251-C09D-2C4C-9E8C-8287ADA7575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6200000">
            <a:off x="951901" y="4950684"/>
            <a:ext cx="466636" cy="466636"/>
          </a:xfrm>
          <a:prstGeom prst="rect">
            <a:avLst/>
          </a:prstGeom>
        </p:spPr>
      </p:pic>
      <p:sp>
        <p:nvSpPr>
          <p:cNvPr id="33" name="TextBox 32">
            <a:extLst>
              <a:ext uri="{FF2B5EF4-FFF2-40B4-BE49-F238E27FC236}">
                <a16:creationId xmlns:a16="http://schemas.microsoft.com/office/drawing/2014/main" id="{57F60FF8-3BB6-6140-AE6A-09C74E46A7C1}"/>
              </a:ext>
            </a:extLst>
          </p:cNvPr>
          <p:cNvSpPr txBox="1"/>
          <p:nvPr/>
        </p:nvSpPr>
        <p:spPr>
          <a:xfrm>
            <a:off x="0" y="6409730"/>
            <a:ext cx="2362200" cy="369332"/>
          </a:xfrm>
          <a:prstGeom prst="rect">
            <a:avLst/>
          </a:prstGeom>
          <a:noFill/>
        </p:spPr>
        <p:txBody>
          <a:bodyPr wrap="square" rtlCol="0">
            <a:spAutoFit/>
          </a:bodyPr>
          <a:lstStyle/>
          <a:p>
            <a:r>
              <a:rPr lang="en-IT" i="1" dirty="0"/>
              <a:t>Σ</a:t>
            </a:r>
            <a:r>
              <a:rPr lang="en-IT" i="1" baseline="-25000" dirty="0"/>
              <a:t>i</a:t>
            </a:r>
            <a:r>
              <a:rPr lang="en-IT" i="1" dirty="0"/>
              <a:t> p</a:t>
            </a:r>
            <a:r>
              <a:rPr lang="en-IT" baseline="-25000" dirty="0"/>
              <a:t>∞</a:t>
            </a:r>
            <a:r>
              <a:rPr lang="en-IT" dirty="0"/>
              <a:t>(i) = 1</a:t>
            </a:r>
          </a:p>
        </p:txBody>
      </p:sp>
      <p:sp>
        <p:nvSpPr>
          <p:cNvPr id="16" name="Rectangle 15">
            <a:extLst>
              <a:ext uri="{FF2B5EF4-FFF2-40B4-BE49-F238E27FC236}">
                <a16:creationId xmlns:a16="http://schemas.microsoft.com/office/drawing/2014/main" id="{AABDB470-5C77-474B-A098-5B675F8F70E3}"/>
              </a:ext>
            </a:extLst>
          </p:cNvPr>
          <p:cNvSpPr/>
          <p:nvPr/>
        </p:nvSpPr>
        <p:spPr>
          <a:xfrm>
            <a:off x="4468883" y="6570282"/>
            <a:ext cx="4572000" cy="246221"/>
          </a:xfrm>
          <a:prstGeom prst="rect">
            <a:avLst/>
          </a:prstGeom>
        </p:spPr>
        <p:txBody>
          <a:bodyPr>
            <a:spAutoFit/>
          </a:bodyPr>
          <a:lstStyle/>
          <a:p>
            <a:r>
              <a:rPr lang="en-US" sz="1000" dirty="0">
                <a:latin typeface="Andale Mono" panose="020B0509000000000004" pitchFamily="49" charset="0"/>
              </a:rPr>
              <a:t>https://</a:t>
            </a:r>
            <a:r>
              <a:rPr lang="en-US" sz="1000" dirty="0" err="1">
                <a:latin typeface="Andale Mono" panose="020B0509000000000004" pitchFamily="49" charset="0"/>
              </a:rPr>
              <a:t>github.com</a:t>
            </a:r>
            <a:r>
              <a:rPr lang="en-US" sz="1000" dirty="0">
                <a:latin typeface="Andale Mono" panose="020B0509000000000004" pitchFamily="49" charset="0"/>
              </a:rPr>
              <a:t>/</a:t>
            </a:r>
            <a:r>
              <a:rPr lang="en-US" sz="1000" dirty="0" err="1">
                <a:latin typeface="Andale Mono" panose="020B0509000000000004" pitchFamily="49" charset="0"/>
              </a:rPr>
              <a:t>giorginolab</a:t>
            </a:r>
            <a:r>
              <a:rPr lang="en-US" sz="1000" dirty="0">
                <a:latin typeface="Andale Mono" panose="020B0509000000000004" pitchFamily="49" charset="0"/>
              </a:rPr>
              <a:t>/Markov-Tutorial-UniPd-2022</a:t>
            </a:r>
            <a:endParaRPr lang="en-IT" sz="1000" dirty="0">
              <a:latin typeface="Andale Mono" panose="020B0509000000000004" pitchFamily="49" charset="0"/>
            </a:endParaRPr>
          </a:p>
        </p:txBody>
      </p:sp>
    </p:spTree>
    <p:custDataLst>
      <p:tags r:id="rId1"/>
    </p:custDataLst>
    <p:extLst>
      <p:ext uri="{BB962C8B-B14F-4D97-AF65-F5344CB8AC3E}">
        <p14:creationId xmlns:p14="http://schemas.microsoft.com/office/powerpoint/2010/main" val="2078878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30" grpId="0"/>
      <p:bldP spid="33"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A9F204E-3CDA-6647-8849-D284DB056EB9}"/>
              </a:ext>
            </a:extLst>
          </p:cNvPr>
          <p:cNvSpPr txBox="1">
            <a:spLocks/>
          </p:cNvSpPr>
          <p:nvPr/>
        </p:nvSpPr>
        <p:spPr>
          <a:xfrm>
            <a:off x="457200" y="76200"/>
            <a:ext cx="5029200" cy="914400"/>
          </a:xfrm>
          <a:prstGeom prst="rect">
            <a:avLst/>
          </a:prstGeom>
        </p:spPr>
        <p:txBody>
          <a:bodyPr/>
          <a:lstStyle>
            <a:lvl1pPr algn="l" defTabSz="457200" rtl="0" eaLnBrk="1" latinLnBrk="0" hangingPunct="1">
              <a:spcBef>
                <a:spcPct val="0"/>
              </a:spcBef>
              <a:buNone/>
              <a:defRPr sz="4400" kern="1200">
                <a:solidFill>
                  <a:schemeClr val="tx1"/>
                </a:solidFill>
                <a:latin typeface="Gill Sans"/>
                <a:ea typeface="+mj-ea"/>
                <a:cs typeface="Gill Sans"/>
              </a:defRPr>
            </a:lvl1pPr>
          </a:lstStyle>
          <a:p>
            <a:r>
              <a:rPr lang="it-IT" sz="3600" dirty="0">
                <a:latin typeface="Gill Sans MT"/>
                <a:cs typeface="Gill Sans MT"/>
              </a:rPr>
              <a:t>Equilibrium </a:t>
            </a:r>
            <a:r>
              <a:rPr lang="it-IT" sz="3600" dirty="0" err="1">
                <a:latin typeface="Gill Sans MT"/>
                <a:cs typeface="Gill Sans MT"/>
              </a:rPr>
              <a:t>probabilities</a:t>
            </a:r>
            <a:endParaRPr lang="it-IT" sz="3600" dirty="0">
              <a:latin typeface="Gill Sans MT"/>
              <a:cs typeface="Gill Sans MT"/>
            </a:endParaRPr>
          </a:p>
        </p:txBody>
      </p:sp>
      <p:pic>
        <p:nvPicPr>
          <p:cNvPr id="3" name="Immagine 1">
            <a:extLst>
              <a:ext uri="{FF2B5EF4-FFF2-40B4-BE49-F238E27FC236}">
                <a16:creationId xmlns:a16="http://schemas.microsoft.com/office/drawing/2014/main" id="{80AFD7BE-69A0-F94D-AF80-51EE6C3C288C}"/>
              </a:ext>
            </a:extLst>
          </p:cNvPr>
          <p:cNvPicPr>
            <a:picLocks noChangeAspect="1"/>
          </p:cNvPicPr>
          <p:nvPr/>
        </p:nvPicPr>
        <p:blipFill>
          <a:blip r:embed="rId3"/>
          <a:stretch>
            <a:fillRect/>
          </a:stretch>
        </p:blipFill>
        <p:spPr>
          <a:xfrm>
            <a:off x="5334000" y="228600"/>
            <a:ext cx="3199054" cy="3017774"/>
          </a:xfrm>
          <a:prstGeom prst="rect">
            <a:avLst/>
          </a:prstGeom>
        </p:spPr>
      </p:pic>
      <p:sp>
        <p:nvSpPr>
          <p:cNvPr id="6" name="TextBox 5">
            <a:extLst>
              <a:ext uri="{FF2B5EF4-FFF2-40B4-BE49-F238E27FC236}">
                <a16:creationId xmlns:a16="http://schemas.microsoft.com/office/drawing/2014/main" id="{EDC1B9AF-83D5-884C-89B0-5262B8CE0D77}"/>
              </a:ext>
            </a:extLst>
          </p:cNvPr>
          <p:cNvSpPr txBox="1"/>
          <p:nvPr/>
        </p:nvSpPr>
        <p:spPr>
          <a:xfrm>
            <a:off x="457200" y="1179946"/>
            <a:ext cx="4267200" cy="2308324"/>
          </a:xfrm>
          <a:prstGeom prst="rect">
            <a:avLst/>
          </a:prstGeom>
          <a:noFill/>
        </p:spPr>
        <p:txBody>
          <a:bodyPr wrap="square" rtlCol="0">
            <a:spAutoFit/>
          </a:bodyPr>
          <a:lstStyle/>
          <a:p>
            <a:pPr algn="l"/>
            <a:r>
              <a:rPr lang="en-IT" dirty="0">
                <a:solidFill>
                  <a:schemeClr val="accent2"/>
                </a:solidFill>
                <a:latin typeface="Gill Sans" panose="020B0502020104020203" pitchFamily="34" charset="-79"/>
                <a:cs typeface="Gill Sans" panose="020B0502020104020203" pitchFamily="34" charset="-79"/>
              </a:rPr>
              <a:t>Question: if we play the game </a:t>
            </a:r>
            <a:r>
              <a:rPr lang="en-IT" i="1" dirty="0">
                <a:solidFill>
                  <a:schemeClr val="accent2"/>
                </a:solidFill>
                <a:latin typeface="Gill Sans" panose="020B0502020104020203" pitchFamily="34" charset="-79"/>
                <a:cs typeface="Gill Sans" panose="020B0502020104020203" pitchFamily="34" charset="-79"/>
              </a:rPr>
              <a:t>a very long</a:t>
            </a:r>
            <a:br>
              <a:rPr lang="en-IT" i="1" dirty="0">
                <a:solidFill>
                  <a:schemeClr val="accent2"/>
                </a:solidFill>
                <a:latin typeface="Gill Sans" panose="020B0502020104020203" pitchFamily="34" charset="-79"/>
                <a:cs typeface="Gill Sans" panose="020B0502020104020203" pitchFamily="34" charset="-79"/>
              </a:rPr>
            </a:br>
            <a:r>
              <a:rPr lang="en-IT" dirty="0">
                <a:solidFill>
                  <a:schemeClr val="accent2"/>
                </a:solidFill>
                <a:latin typeface="Gill Sans" panose="020B0502020104020203" pitchFamily="34" charset="-79"/>
                <a:cs typeface="Gill Sans" panose="020B0502020104020203" pitchFamily="34" charset="-79"/>
              </a:rPr>
              <a:t>time, how much time would we spend </a:t>
            </a:r>
            <a:br>
              <a:rPr lang="en-IT" dirty="0">
                <a:solidFill>
                  <a:schemeClr val="accent2"/>
                </a:solidFill>
                <a:latin typeface="Gill Sans" panose="020B0502020104020203" pitchFamily="34" charset="-79"/>
                <a:cs typeface="Gill Sans" panose="020B0502020104020203" pitchFamily="34" charset="-79"/>
              </a:rPr>
            </a:br>
            <a:r>
              <a:rPr lang="en-IT" dirty="0">
                <a:solidFill>
                  <a:schemeClr val="accent2"/>
                </a:solidFill>
                <a:latin typeface="Gill Sans" panose="020B0502020104020203" pitchFamily="34" charset="-79"/>
                <a:cs typeface="Gill Sans" panose="020B0502020104020203" pitchFamily="34" charset="-79"/>
              </a:rPr>
              <a:t>in each state?</a:t>
            </a:r>
          </a:p>
          <a:p>
            <a:pPr marL="285750" indent="-285750" algn="l">
              <a:buFont typeface="Arial" panose="020B0604020202020204" pitchFamily="34" charset="0"/>
              <a:buChar char="•"/>
            </a:pPr>
            <a:r>
              <a:rPr lang="en-IT" dirty="0">
                <a:latin typeface="Gill Sans" panose="020B0502020104020203" pitchFamily="34" charset="-79"/>
                <a:cs typeface="Gill Sans" panose="020B0502020104020203" pitchFamily="34" charset="-79"/>
              </a:rPr>
              <a:t>That is the </a:t>
            </a:r>
            <a:r>
              <a:rPr lang="en-IT" i="1" dirty="0">
                <a:latin typeface="Gill Sans" panose="020B0502020104020203" pitchFamily="34" charset="-79"/>
                <a:cs typeface="Gill Sans" panose="020B0502020104020203" pitchFamily="34" charset="-79"/>
              </a:rPr>
              <a:t>asymptotic </a:t>
            </a:r>
            <a:r>
              <a:rPr lang="en-IT" dirty="0">
                <a:latin typeface="Gill Sans" panose="020B0502020104020203" pitchFamily="34" charset="-79"/>
                <a:cs typeface="Gill Sans" panose="020B0502020104020203" pitchFamily="34" charset="-79"/>
              </a:rPr>
              <a:t>(equilibrium) distribution.</a:t>
            </a:r>
          </a:p>
          <a:p>
            <a:pPr marL="285750" indent="-285750" algn="l">
              <a:buFont typeface="Arial" panose="020B0604020202020204" pitchFamily="34" charset="0"/>
              <a:buChar char="•"/>
            </a:pPr>
            <a:r>
              <a:rPr lang="en-IT" dirty="0">
                <a:latin typeface="Gill Sans" panose="020B0502020104020203" pitchFamily="34" charset="-79"/>
                <a:cs typeface="Gill Sans" panose="020B0502020104020203" pitchFamily="34" charset="-79"/>
              </a:rPr>
              <a:t>I.e., the probability of finding the system in a given state.</a:t>
            </a:r>
          </a:p>
          <a:p>
            <a:pPr marL="285750" indent="-285750" algn="l">
              <a:buFont typeface="Arial" panose="020B0604020202020204" pitchFamily="34" charset="0"/>
              <a:buChar char="•"/>
            </a:pPr>
            <a:r>
              <a:rPr lang="en-IT" dirty="0">
                <a:latin typeface="Gill Sans" panose="020B0502020104020203" pitchFamily="34" charset="-79"/>
                <a:cs typeface="Gill Sans" panose="020B0502020104020203" pitchFamily="34" charset="-79"/>
              </a:rPr>
              <a:t>I.e., the free energy (ΔG) of that state!</a:t>
            </a:r>
          </a:p>
        </p:txBody>
      </p:sp>
      <p:grpSp>
        <p:nvGrpSpPr>
          <p:cNvPr id="10" name="Group 9">
            <a:extLst>
              <a:ext uri="{FF2B5EF4-FFF2-40B4-BE49-F238E27FC236}">
                <a16:creationId xmlns:a16="http://schemas.microsoft.com/office/drawing/2014/main" id="{B0B1F0B0-4F0E-DD4F-932C-AB25B14B469B}"/>
              </a:ext>
            </a:extLst>
          </p:cNvPr>
          <p:cNvGrpSpPr/>
          <p:nvPr/>
        </p:nvGrpSpPr>
        <p:grpSpPr>
          <a:xfrm>
            <a:off x="5152968" y="568411"/>
            <a:ext cx="3713519" cy="2429798"/>
            <a:chOff x="1413245" y="1600200"/>
            <a:chExt cx="7476350" cy="4891860"/>
          </a:xfrm>
        </p:grpSpPr>
        <p:sp>
          <p:nvSpPr>
            <p:cNvPr id="7" name="Rectangle 6">
              <a:extLst>
                <a:ext uri="{FF2B5EF4-FFF2-40B4-BE49-F238E27FC236}">
                  <a16:creationId xmlns:a16="http://schemas.microsoft.com/office/drawing/2014/main" id="{8431D586-08B7-B942-8F76-172CF1F52257}"/>
                </a:ext>
              </a:extLst>
            </p:cNvPr>
            <p:cNvSpPr/>
            <p:nvPr/>
          </p:nvSpPr>
          <p:spPr>
            <a:xfrm>
              <a:off x="3523600" y="1600200"/>
              <a:ext cx="742924" cy="929460"/>
            </a:xfrm>
            <a:prstGeom prst="rect">
              <a:avLst/>
            </a:prstGeom>
          </p:spPr>
          <p:txBody>
            <a:bodyPr wrap="none">
              <a:spAutoFit/>
            </a:bodyPr>
            <a:lstStyle/>
            <a:p>
              <a:r>
                <a:rPr lang="mr-IN" sz="2400" b="1" dirty="0">
                  <a:latin typeface="Andale Mono" panose="020B0509000000000004" pitchFamily="49" charset="0"/>
                  <a:cs typeface="Andale Mono"/>
                </a:rPr>
                <a:t>1</a:t>
              </a:r>
              <a:endParaRPr lang="en-IT" sz="2400" b="1" dirty="0">
                <a:latin typeface="Andale Mono" panose="020B0509000000000004" pitchFamily="49" charset="0"/>
              </a:endParaRPr>
            </a:p>
          </p:txBody>
        </p:sp>
        <p:sp>
          <p:nvSpPr>
            <p:cNvPr id="8" name="Rectangle 7">
              <a:extLst>
                <a:ext uri="{FF2B5EF4-FFF2-40B4-BE49-F238E27FC236}">
                  <a16:creationId xmlns:a16="http://schemas.microsoft.com/office/drawing/2014/main" id="{B972DAC1-78E0-5647-91CE-336B771E3D9D}"/>
                </a:ext>
              </a:extLst>
            </p:cNvPr>
            <p:cNvSpPr/>
            <p:nvPr/>
          </p:nvSpPr>
          <p:spPr>
            <a:xfrm>
              <a:off x="8146671" y="5562600"/>
              <a:ext cx="742924" cy="929460"/>
            </a:xfrm>
            <a:prstGeom prst="rect">
              <a:avLst/>
            </a:prstGeom>
          </p:spPr>
          <p:txBody>
            <a:bodyPr wrap="none">
              <a:spAutoFit/>
            </a:bodyPr>
            <a:lstStyle/>
            <a:p>
              <a:r>
                <a:rPr lang="it-IT" sz="2400" b="1" dirty="0">
                  <a:latin typeface="Andale Mono" panose="020B0509000000000004" pitchFamily="49" charset="0"/>
                  <a:cs typeface="Andale Mono"/>
                </a:rPr>
                <a:t>3</a:t>
              </a:r>
              <a:endParaRPr lang="en-IT" sz="2400" b="1" dirty="0">
                <a:latin typeface="Andale Mono" panose="020B0509000000000004" pitchFamily="49" charset="0"/>
              </a:endParaRPr>
            </a:p>
          </p:txBody>
        </p:sp>
        <p:sp>
          <p:nvSpPr>
            <p:cNvPr id="9" name="Rectangle 8">
              <a:extLst>
                <a:ext uri="{FF2B5EF4-FFF2-40B4-BE49-F238E27FC236}">
                  <a16:creationId xmlns:a16="http://schemas.microsoft.com/office/drawing/2014/main" id="{1E014997-A981-4F42-8268-F823C6E11F58}"/>
                </a:ext>
              </a:extLst>
            </p:cNvPr>
            <p:cNvSpPr/>
            <p:nvPr/>
          </p:nvSpPr>
          <p:spPr>
            <a:xfrm>
              <a:off x="1413245" y="5100935"/>
              <a:ext cx="742924" cy="929460"/>
            </a:xfrm>
            <a:prstGeom prst="rect">
              <a:avLst/>
            </a:prstGeom>
          </p:spPr>
          <p:txBody>
            <a:bodyPr wrap="none">
              <a:spAutoFit/>
            </a:bodyPr>
            <a:lstStyle/>
            <a:p>
              <a:r>
                <a:rPr lang="it-IT" sz="2400" b="1" dirty="0">
                  <a:latin typeface="Andale Mono" panose="020B0509000000000004" pitchFamily="49" charset="0"/>
                  <a:cs typeface="Andale Mono"/>
                </a:rPr>
                <a:t>2</a:t>
              </a:r>
              <a:endParaRPr lang="en-IT" sz="2400" b="1" dirty="0">
                <a:latin typeface="Andale Mono" panose="020B0509000000000004" pitchFamily="49" charset="0"/>
              </a:endParaRPr>
            </a:p>
          </p:txBody>
        </p:sp>
      </p:grpSp>
      <p:sp>
        <p:nvSpPr>
          <p:cNvPr id="13" name="Rectangle 12">
            <a:extLst>
              <a:ext uri="{FF2B5EF4-FFF2-40B4-BE49-F238E27FC236}">
                <a16:creationId xmlns:a16="http://schemas.microsoft.com/office/drawing/2014/main" id="{AB0AA0CB-97C4-3841-8A46-2F654E772D30}"/>
              </a:ext>
            </a:extLst>
          </p:cNvPr>
          <p:cNvSpPr/>
          <p:nvPr/>
        </p:nvSpPr>
        <p:spPr>
          <a:xfrm>
            <a:off x="304800" y="3536626"/>
            <a:ext cx="8723726" cy="646331"/>
          </a:xfrm>
          <a:prstGeom prst="rect">
            <a:avLst/>
          </a:prstGeom>
        </p:spPr>
        <p:txBody>
          <a:bodyPr wrap="square">
            <a:spAutoFit/>
          </a:bodyPr>
          <a:lstStyle/>
          <a:p>
            <a:pPr algn="l"/>
            <a:r>
              <a:rPr lang="en-IT" dirty="0">
                <a:latin typeface="Andale Mono" panose="020B0509000000000004" pitchFamily="49" charset="0"/>
              </a:rPr>
              <a:t>1 1 1 2 2 3 3 1 1 1 2 2 2 2 1 1 1 1 1 1 3 1 1 1 1 2 3 1 1 3…</a:t>
            </a:r>
          </a:p>
          <a:p>
            <a:pPr algn="l"/>
            <a:endParaRPr lang="en-IT" dirty="0">
              <a:latin typeface="Andale Mono" panose="020B0509000000000004" pitchFamily="49" charset="0"/>
            </a:endParaRPr>
          </a:p>
        </p:txBody>
      </p:sp>
      <p:sp>
        <p:nvSpPr>
          <p:cNvPr id="4" name="TextBox 3">
            <a:extLst>
              <a:ext uri="{FF2B5EF4-FFF2-40B4-BE49-F238E27FC236}">
                <a16:creationId xmlns:a16="http://schemas.microsoft.com/office/drawing/2014/main" id="{356D6DFB-E76B-2A47-B4EA-E4F9B4FF556F}"/>
              </a:ext>
            </a:extLst>
          </p:cNvPr>
          <p:cNvSpPr txBox="1"/>
          <p:nvPr/>
        </p:nvSpPr>
        <p:spPr>
          <a:xfrm>
            <a:off x="7744858" y="3859791"/>
            <a:ext cx="1178528" cy="307777"/>
          </a:xfrm>
          <a:prstGeom prst="rect">
            <a:avLst/>
          </a:prstGeom>
          <a:noFill/>
        </p:spPr>
        <p:txBody>
          <a:bodyPr wrap="none" rtlCol="0">
            <a:spAutoFit/>
          </a:bodyPr>
          <a:lstStyle/>
          <a:p>
            <a:r>
              <a:rPr lang="en-IT" sz="1400" dirty="0"/>
              <a:t>(1000 times)</a:t>
            </a:r>
          </a:p>
        </p:txBody>
      </p:sp>
      <p:sp>
        <p:nvSpPr>
          <p:cNvPr id="26" name="Rectangle 25">
            <a:extLst>
              <a:ext uri="{FF2B5EF4-FFF2-40B4-BE49-F238E27FC236}">
                <a16:creationId xmlns:a16="http://schemas.microsoft.com/office/drawing/2014/main" id="{EFA99FF8-CB1C-5645-B6BA-445494E56884}"/>
              </a:ext>
            </a:extLst>
          </p:cNvPr>
          <p:cNvSpPr/>
          <p:nvPr/>
        </p:nvSpPr>
        <p:spPr>
          <a:xfrm>
            <a:off x="304800" y="4205845"/>
            <a:ext cx="1905000" cy="646331"/>
          </a:xfrm>
          <a:prstGeom prst="rect">
            <a:avLst/>
          </a:prstGeom>
        </p:spPr>
        <p:txBody>
          <a:bodyPr wrap="square">
            <a:spAutoFit/>
          </a:bodyPr>
          <a:lstStyle/>
          <a:p>
            <a:pPr algn="l"/>
            <a:r>
              <a:rPr lang="en-IT" dirty="0">
                <a:latin typeface="Andale Mono" panose="020B0509000000000004" pitchFamily="49" charset="0"/>
              </a:rPr>
              <a:t>1   2   3 </a:t>
            </a:r>
          </a:p>
          <a:p>
            <a:pPr algn="l"/>
            <a:r>
              <a:rPr lang="en-IT" dirty="0">
                <a:latin typeface="Andale Mono" panose="020B0509000000000004" pitchFamily="49" charset="0"/>
              </a:rPr>
              <a:t>431 220 349</a:t>
            </a:r>
          </a:p>
        </p:txBody>
      </p:sp>
      <p:sp>
        <p:nvSpPr>
          <p:cNvPr id="30" name="TextBox 29">
            <a:extLst>
              <a:ext uri="{FF2B5EF4-FFF2-40B4-BE49-F238E27FC236}">
                <a16:creationId xmlns:a16="http://schemas.microsoft.com/office/drawing/2014/main" id="{3A8038F9-D31A-3445-A2B5-6BD07DDB504B}"/>
              </a:ext>
            </a:extLst>
          </p:cNvPr>
          <p:cNvSpPr txBox="1"/>
          <p:nvPr/>
        </p:nvSpPr>
        <p:spPr>
          <a:xfrm>
            <a:off x="4119" y="5486400"/>
            <a:ext cx="2362200" cy="923330"/>
          </a:xfrm>
          <a:prstGeom prst="rect">
            <a:avLst/>
          </a:prstGeom>
          <a:noFill/>
        </p:spPr>
        <p:txBody>
          <a:bodyPr wrap="square" rtlCol="0">
            <a:spAutoFit/>
          </a:bodyPr>
          <a:lstStyle/>
          <a:p>
            <a:r>
              <a:rPr lang="en-IT" i="1" dirty="0"/>
              <a:t>p</a:t>
            </a:r>
            <a:r>
              <a:rPr lang="en-IT" baseline="-25000" dirty="0"/>
              <a:t>∞</a:t>
            </a:r>
            <a:r>
              <a:rPr lang="en-IT" dirty="0"/>
              <a:t>(1) = 0.431</a:t>
            </a:r>
          </a:p>
          <a:p>
            <a:r>
              <a:rPr lang="en-IT" i="1" dirty="0"/>
              <a:t>p</a:t>
            </a:r>
            <a:r>
              <a:rPr lang="en-IT" baseline="-25000" dirty="0"/>
              <a:t>∞</a:t>
            </a:r>
            <a:r>
              <a:rPr lang="en-IT" dirty="0"/>
              <a:t>(2) = 0.220</a:t>
            </a:r>
          </a:p>
          <a:p>
            <a:r>
              <a:rPr lang="en-IT" i="1" dirty="0"/>
              <a:t>p</a:t>
            </a:r>
            <a:r>
              <a:rPr lang="en-IT" baseline="-25000" dirty="0"/>
              <a:t>∞</a:t>
            </a:r>
            <a:r>
              <a:rPr lang="en-IT" dirty="0"/>
              <a:t>(3) = 0.349</a:t>
            </a:r>
          </a:p>
        </p:txBody>
      </p:sp>
      <p:pic>
        <p:nvPicPr>
          <p:cNvPr id="15" name="Graphic 14" descr="Arrow Straight">
            <a:extLst>
              <a:ext uri="{FF2B5EF4-FFF2-40B4-BE49-F238E27FC236}">
                <a16:creationId xmlns:a16="http://schemas.microsoft.com/office/drawing/2014/main" id="{13FA6251-C09D-2C4C-9E8C-8287ADA7575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951901" y="4950684"/>
            <a:ext cx="466636" cy="466636"/>
          </a:xfrm>
          <a:prstGeom prst="rect">
            <a:avLst/>
          </a:prstGeom>
        </p:spPr>
      </p:pic>
      <p:pic>
        <p:nvPicPr>
          <p:cNvPr id="31" name="Graphic 30" descr="Arrow Straight">
            <a:extLst>
              <a:ext uri="{FF2B5EF4-FFF2-40B4-BE49-F238E27FC236}">
                <a16:creationId xmlns:a16="http://schemas.microsoft.com/office/drawing/2014/main" id="{12F2004D-B1E4-DC4B-B51F-0FAE62229FA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0800000">
            <a:off x="2209800" y="5714747"/>
            <a:ext cx="466636" cy="466636"/>
          </a:xfrm>
          <a:prstGeom prst="rect">
            <a:avLst/>
          </a:prstGeom>
        </p:spPr>
      </p:pic>
      <p:sp>
        <p:nvSpPr>
          <p:cNvPr id="32" name="TextBox 31">
            <a:extLst>
              <a:ext uri="{FF2B5EF4-FFF2-40B4-BE49-F238E27FC236}">
                <a16:creationId xmlns:a16="http://schemas.microsoft.com/office/drawing/2014/main" id="{8A437BE1-D26B-1443-8429-E3F1ABF4C4C8}"/>
              </a:ext>
            </a:extLst>
          </p:cNvPr>
          <p:cNvSpPr txBox="1"/>
          <p:nvPr/>
        </p:nvSpPr>
        <p:spPr>
          <a:xfrm>
            <a:off x="2590800" y="5486400"/>
            <a:ext cx="3881482" cy="923330"/>
          </a:xfrm>
          <a:prstGeom prst="rect">
            <a:avLst/>
          </a:prstGeom>
          <a:noFill/>
        </p:spPr>
        <p:txBody>
          <a:bodyPr wrap="square" rtlCol="0">
            <a:spAutoFit/>
          </a:bodyPr>
          <a:lstStyle/>
          <a:p>
            <a:r>
              <a:rPr lang="en-IT" i="1" dirty="0"/>
              <a:t>G</a:t>
            </a:r>
            <a:r>
              <a:rPr lang="en-IT" baseline="-25000" dirty="0"/>
              <a:t>1</a:t>
            </a:r>
            <a:r>
              <a:rPr lang="en-IT" dirty="0"/>
              <a:t> = -</a:t>
            </a:r>
            <a:r>
              <a:rPr lang="en-IT" i="1" dirty="0"/>
              <a:t>k</a:t>
            </a:r>
            <a:r>
              <a:rPr lang="en-IT" baseline="-25000" dirty="0"/>
              <a:t>B</a:t>
            </a:r>
            <a:r>
              <a:rPr lang="en-IT" i="1" dirty="0"/>
              <a:t>T</a:t>
            </a:r>
            <a:r>
              <a:rPr lang="en-IT" dirty="0"/>
              <a:t> log(</a:t>
            </a:r>
            <a:r>
              <a:rPr lang="en-IT" i="1" dirty="0"/>
              <a:t>p</a:t>
            </a:r>
            <a:r>
              <a:rPr lang="en-IT" baseline="-25000" dirty="0"/>
              <a:t>1</a:t>
            </a:r>
            <a:r>
              <a:rPr lang="en-IT" dirty="0"/>
              <a:t>) ≃ 0.50 kcal/mol</a:t>
            </a:r>
          </a:p>
          <a:p>
            <a:r>
              <a:rPr lang="en-IT" i="1" dirty="0"/>
              <a:t>G</a:t>
            </a:r>
            <a:r>
              <a:rPr lang="en-IT" baseline="-25000" dirty="0"/>
              <a:t>2</a:t>
            </a:r>
            <a:r>
              <a:rPr lang="en-IT" dirty="0"/>
              <a:t> = -</a:t>
            </a:r>
            <a:r>
              <a:rPr lang="en-IT" i="1" dirty="0"/>
              <a:t>k</a:t>
            </a:r>
            <a:r>
              <a:rPr lang="en-IT" baseline="-25000" dirty="0"/>
              <a:t>B</a:t>
            </a:r>
            <a:r>
              <a:rPr lang="en-IT" i="1" dirty="0"/>
              <a:t>T</a:t>
            </a:r>
            <a:r>
              <a:rPr lang="en-IT" dirty="0"/>
              <a:t> log(</a:t>
            </a:r>
            <a:r>
              <a:rPr lang="en-IT" i="1" dirty="0"/>
              <a:t>p</a:t>
            </a:r>
            <a:r>
              <a:rPr lang="en-IT" baseline="-25000" dirty="0"/>
              <a:t>2</a:t>
            </a:r>
            <a:r>
              <a:rPr lang="en-IT" dirty="0"/>
              <a:t>) ≃ 0.91 kcal/mol</a:t>
            </a:r>
          </a:p>
          <a:p>
            <a:r>
              <a:rPr lang="en-IT" i="1" dirty="0"/>
              <a:t>G</a:t>
            </a:r>
            <a:r>
              <a:rPr lang="en-IT" baseline="-25000" dirty="0"/>
              <a:t>3</a:t>
            </a:r>
            <a:r>
              <a:rPr lang="en-IT" dirty="0"/>
              <a:t> = -</a:t>
            </a:r>
            <a:r>
              <a:rPr lang="en-IT" i="1" dirty="0"/>
              <a:t>k</a:t>
            </a:r>
            <a:r>
              <a:rPr lang="en-IT" baseline="-25000" dirty="0"/>
              <a:t>B</a:t>
            </a:r>
            <a:r>
              <a:rPr lang="en-IT" i="1" dirty="0"/>
              <a:t>T</a:t>
            </a:r>
            <a:r>
              <a:rPr lang="en-IT" dirty="0"/>
              <a:t> log(</a:t>
            </a:r>
            <a:r>
              <a:rPr lang="en-IT" i="1" dirty="0"/>
              <a:t>p</a:t>
            </a:r>
            <a:r>
              <a:rPr lang="en-IT" baseline="-25000" dirty="0"/>
              <a:t>3</a:t>
            </a:r>
            <a:r>
              <a:rPr lang="en-IT" dirty="0"/>
              <a:t>) ≃ 0.63 kcal/mol</a:t>
            </a:r>
          </a:p>
        </p:txBody>
      </p:sp>
      <p:sp>
        <p:nvSpPr>
          <p:cNvPr id="33" name="TextBox 32">
            <a:extLst>
              <a:ext uri="{FF2B5EF4-FFF2-40B4-BE49-F238E27FC236}">
                <a16:creationId xmlns:a16="http://schemas.microsoft.com/office/drawing/2014/main" id="{57F60FF8-3BB6-6140-AE6A-09C74E46A7C1}"/>
              </a:ext>
            </a:extLst>
          </p:cNvPr>
          <p:cNvSpPr txBox="1"/>
          <p:nvPr/>
        </p:nvSpPr>
        <p:spPr>
          <a:xfrm>
            <a:off x="0" y="6409730"/>
            <a:ext cx="2362200" cy="369332"/>
          </a:xfrm>
          <a:prstGeom prst="rect">
            <a:avLst/>
          </a:prstGeom>
          <a:noFill/>
        </p:spPr>
        <p:txBody>
          <a:bodyPr wrap="square" rtlCol="0">
            <a:spAutoFit/>
          </a:bodyPr>
          <a:lstStyle/>
          <a:p>
            <a:r>
              <a:rPr lang="en-IT" i="1" dirty="0"/>
              <a:t>Σ</a:t>
            </a:r>
            <a:r>
              <a:rPr lang="en-IT" i="1" baseline="-25000" dirty="0"/>
              <a:t>i</a:t>
            </a:r>
            <a:r>
              <a:rPr lang="en-IT" i="1" dirty="0"/>
              <a:t> p</a:t>
            </a:r>
            <a:r>
              <a:rPr lang="en-IT" baseline="-25000" dirty="0"/>
              <a:t>∞</a:t>
            </a:r>
            <a:r>
              <a:rPr lang="en-IT" dirty="0"/>
              <a:t>(i) = 1</a:t>
            </a:r>
          </a:p>
        </p:txBody>
      </p:sp>
      <p:sp>
        <p:nvSpPr>
          <p:cNvPr id="18" name="TextBox 17">
            <a:extLst>
              <a:ext uri="{FF2B5EF4-FFF2-40B4-BE49-F238E27FC236}">
                <a16:creationId xmlns:a16="http://schemas.microsoft.com/office/drawing/2014/main" id="{4341BFD1-246A-B742-BBD6-CECE06DE2382}"/>
              </a:ext>
            </a:extLst>
          </p:cNvPr>
          <p:cNvSpPr txBox="1"/>
          <p:nvPr/>
        </p:nvSpPr>
        <p:spPr>
          <a:xfrm>
            <a:off x="6603149" y="5486400"/>
            <a:ext cx="2425377" cy="923330"/>
          </a:xfrm>
          <a:prstGeom prst="rect">
            <a:avLst/>
          </a:prstGeom>
          <a:noFill/>
        </p:spPr>
        <p:txBody>
          <a:bodyPr wrap="square" rtlCol="0">
            <a:spAutoFit/>
          </a:bodyPr>
          <a:lstStyle/>
          <a:p>
            <a:pPr algn="l"/>
            <a:r>
              <a:rPr lang="en-IT" dirty="0">
                <a:solidFill>
                  <a:schemeClr val="tx2"/>
                </a:solidFill>
              </a:rPr>
              <a:t>Δ</a:t>
            </a:r>
            <a:r>
              <a:rPr lang="en-IT" i="1" dirty="0">
                <a:solidFill>
                  <a:schemeClr val="tx2"/>
                </a:solidFill>
              </a:rPr>
              <a:t>G</a:t>
            </a:r>
            <a:r>
              <a:rPr lang="en-IT" baseline="-25000" dirty="0">
                <a:solidFill>
                  <a:schemeClr val="tx2"/>
                </a:solidFill>
              </a:rPr>
              <a:t>11</a:t>
            </a:r>
            <a:r>
              <a:rPr lang="en-IT" dirty="0">
                <a:solidFill>
                  <a:schemeClr val="tx2"/>
                </a:solidFill>
              </a:rPr>
              <a:t> ≐ 0 kcal/mol</a:t>
            </a:r>
          </a:p>
          <a:p>
            <a:pPr algn="l"/>
            <a:r>
              <a:rPr lang="en-IT" dirty="0"/>
              <a:t>Δ</a:t>
            </a:r>
            <a:r>
              <a:rPr lang="en-IT" i="1" dirty="0"/>
              <a:t>G</a:t>
            </a:r>
            <a:r>
              <a:rPr lang="en-IT" baseline="-25000" dirty="0"/>
              <a:t>21</a:t>
            </a:r>
            <a:r>
              <a:rPr lang="en-IT" dirty="0"/>
              <a:t> ≃ 0.37 kcal/mol</a:t>
            </a:r>
          </a:p>
          <a:p>
            <a:pPr algn="l"/>
            <a:r>
              <a:rPr lang="en-IT" dirty="0"/>
              <a:t>Δ</a:t>
            </a:r>
            <a:r>
              <a:rPr lang="en-IT" i="1" dirty="0"/>
              <a:t>G</a:t>
            </a:r>
            <a:r>
              <a:rPr lang="en-IT" baseline="-25000" dirty="0"/>
              <a:t>31</a:t>
            </a:r>
            <a:r>
              <a:rPr lang="en-IT" dirty="0"/>
              <a:t> ≃ 0.18 kcal/mol</a:t>
            </a:r>
          </a:p>
        </p:txBody>
      </p:sp>
      <p:sp>
        <p:nvSpPr>
          <p:cNvPr id="19" name="Rectangle 18">
            <a:extLst>
              <a:ext uri="{FF2B5EF4-FFF2-40B4-BE49-F238E27FC236}">
                <a16:creationId xmlns:a16="http://schemas.microsoft.com/office/drawing/2014/main" id="{3E223FA1-3295-394B-B8C7-FB9C9CE36CE8}"/>
              </a:ext>
            </a:extLst>
          </p:cNvPr>
          <p:cNvSpPr/>
          <p:nvPr/>
        </p:nvSpPr>
        <p:spPr>
          <a:xfrm>
            <a:off x="4468883" y="6570282"/>
            <a:ext cx="4572000" cy="246221"/>
          </a:xfrm>
          <a:prstGeom prst="rect">
            <a:avLst/>
          </a:prstGeom>
        </p:spPr>
        <p:txBody>
          <a:bodyPr>
            <a:spAutoFit/>
          </a:bodyPr>
          <a:lstStyle/>
          <a:p>
            <a:r>
              <a:rPr lang="en-US" sz="1000" dirty="0">
                <a:latin typeface="Andale Mono" panose="020B0509000000000004" pitchFamily="49" charset="0"/>
              </a:rPr>
              <a:t>https://</a:t>
            </a:r>
            <a:r>
              <a:rPr lang="en-US" sz="1000" dirty="0" err="1">
                <a:latin typeface="Andale Mono" panose="020B0509000000000004" pitchFamily="49" charset="0"/>
              </a:rPr>
              <a:t>github.com</a:t>
            </a:r>
            <a:r>
              <a:rPr lang="en-US" sz="1000" dirty="0">
                <a:latin typeface="Andale Mono" panose="020B0509000000000004" pitchFamily="49" charset="0"/>
              </a:rPr>
              <a:t>/</a:t>
            </a:r>
            <a:r>
              <a:rPr lang="en-US" sz="1000" dirty="0" err="1">
                <a:latin typeface="Andale Mono" panose="020B0509000000000004" pitchFamily="49" charset="0"/>
              </a:rPr>
              <a:t>giorginolab</a:t>
            </a:r>
            <a:r>
              <a:rPr lang="en-US" sz="1000" dirty="0">
                <a:latin typeface="Andale Mono" panose="020B0509000000000004" pitchFamily="49" charset="0"/>
              </a:rPr>
              <a:t>/Markov-Tutorial-UniPd-2022</a:t>
            </a:r>
            <a:endParaRPr lang="en-IT" sz="1000" dirty="0">
              <a:latin typeface="Andale Mono" panose="020B0509000000000004" pitchFamily="49" charset="0"/>
            </a:endParaRPr>
          </a:p>
        </p:txBody>
      </p:sp>
    </p:spTree>
    <p:extLst>
      <p:ext uri="{BB962C8B-B14F-4D97-AF65-F5344CB8AC3E}">
        <p14:creationId xmlns:p14="http://schemas.microsoft.com/office/powerpoint/2010/main" val="41695320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GB" dirty="0"/>
              <a:t>Motivation</a:t>
            </a:r>
          </a:p>
        </p:txBody>
      </p:sp>
      <p:sp>
        <p:nvSpPr>
          <p:cNvPr id="3" name="Segnaposto contenuto 2"/>
          <p:cNvSpPr>
            <a:spLocks noGrp="1"/>
          </p:cNvSpPr>
          <p:nvPr>
            <p:ph idx="1"/>
          </p:nvPr>
        </p:nvSpPr>
        <p:spPr/>
        <p:txBody>
          <a:bodyPr anchor="ctr"/>
          <a:lstStyle/>
          <a:p>
            <a:r>
              <a:rPr lang="en-GB" dirty="0"/>
              <a:t>Can we use an </a:t>
            </a:r>
            <a:r>
              <a:rPr lang="en-GB" i="1" dirty="0"/>
              <a:t>ensemble</a:t>
            </a:r>
            <a:r>
              <a:rPr lang="en-GB" dirty="0"/>
              <a:t> of simulations to estimate dynamic behaviours which happen on timescales longer than each of the observed trajectories?</a:t>
            </a:r>
          </a:p>
          <a:p>
            <a:r>
              <a:rPr lang="en-GB" dirty="0"/>
              <a:t>In other words, can we leverage several “short-sighted” (non-equilibrium) observations to </a:t>
            </a:r>
            <a:r>
              <a:rPr lang="en-GB" i="1" dirty="0"/>
              <a:t>extrapolate</a:t>
            </a:r>
            <a:r>
              <a:rPr lang="en-GB" dirty="0"/>
              <a:t> long-time behaviour?</a:t>
            </a:r>
          </a:p>
        </p:txBody>
      </p:sp>
    </p:spTree>
    <p:extLst>
      <p:ext uri="{BB962C8B-B14F-4D97-AF65-F5344CB8AC3E}">
        <p14:creationId xmlns:p14="http://schemas.microsoft.com/office/powerpoint/2010/main" val="272817138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A9F204E-3CDA-6647-8849-D284DB056EB9}"/>
              </a:ext>
            </a:extLst>
          </p:cNvPr>
          <p:cNvSpPr txBox="1">
            <a:spLocks/>
          </p:cNvSpPr>
          <p:nvPr/>
        </p:nvSpPr>
        <p:spPr>
          <a:xfrm>
            <a:off x="457200" y="76200"/>
            <a:ext cx="5029200" cy="914400"/>
          </a:xfrm>
          <a:prstGeom prst="rect">
            <a:avLst/>
          </a:prstGeom>
        </p:spPr>
        <p:txBody>
          <a:bodyPr/>
          <a:lstStyle>
            <a:lvl1pPr algn="l" defTabSz="457200" rtl="0" eaLnBrk="1" latinLnBrk="0" hangingPunct="1">
              <a:spcBef>
                <a:spcPct val="0"/>
              </a:spcBef>
              <a:buNone/>
              <a:defRPr sz="4400" kern="1200">
                <a:solidFill>
                  <a:schemeClr val="tx1"/>
                </a:solidFill>
                <a:latin typeface="Gill Sans"/>
                <a:ea typeface="+mj-ea"/>
                <a:cs typeface="Gill Sans"/>
              </a:defRPr>
            </a:lvl1pPr>
          </a:lstStyle>
          <a:p>
            <a:r>
              <a:rPr lang="it-IT" sz="3600" dirty="0">
                <a:latin typeface="Gill Sans MT"/>
                <a:cs typeface="Gill Sans MT"/>
              </a:rPr>
              <a:t>Equilibrium </a:t>
            </a:r>
            <a:r>
              <a:rPr lang="it-IT" sz="3600" dirty="0" err="1">
                <a:latin typeface="Gill Sans MT"/>
                <a:cs typeface="Gill Sans MT"/>
              </a:rPr>
              <a:t>probabilities</a:t>
            </a:r>
            <a:endParaRPr lang="it-IT" sz="3600" dirty="0">
              <a:latin typeface="Gill Sans MT"/>
              <a:cs typeface="Gill Sans MT"/>
            </a:endParaRPr>
          </a:p>
        </p:txBody>
      </p:sp>
      <p:pic>
        <p:nvPicPr>
          <p:cNvPr id="3" name="Immagine 1">
            <a:extLst>
              <a:ext uri="{FF2B5EF4-FFF2-40B4-BE49-F238E27FC236}">
                <a16:creationId xmlns:a16="http://schemas.microsoft.com/office/drawing/2014/main" id="{80AFD7BE-69A0-F94D-AF80-51EE6C3C288C}"/>
              </a:ext>
            </a:extLst>
          </p:cNvPr>
          <p:cNvPicPr>
            <a:picLocks noChangeAspect="1"/>
          </p:cNvPicPr>
          <p:nvPr/>
        </p:nvPicPr>
        <p:blipFill>
          <a:blip r:embed="rId3"/>
          <a:stretch>
            <a:fillRect/>
          </a:stretch>
        </p:blipFill>
        <p:spPr>
          <a:xfrm>
            <a:off x="5334000" y="228600"/>
            <a:ext cx="3199054" cy="3017774"/>
          </a:xfrm>
          <a:prstGeom prst="rect">
            <a:avLst/>
          </a:prstGeom>
        </p:spPr>
      </p:pic>
      <p:grpSp>
        <p:nvGrpSpPr>
          <p:cNvPr id="10" name="Group 9">
            <a:extLst>
              <a:ext uri="{FF2B5EF4-FFF2-40B4-BE49-F238E27FC236}">
                <a16:creationId xmlns:a16="http://schemas.microsoft.com/office/drawing/2014/main" id="{B0B1F0B0-4F0E-DD4F-932C-AB25B14B469B}"/>
              </a:ext>
            </a:extLst>
          </p:cNvPr>
          <p:cNvGrpSpPr/>
          <p:nvPr/>
        </p:nvGrpSpPr>
        <p:grpSpPr>
          <a:xfrm>
            <a:off x="5152968" y="568411"/>
            <a:ext cx="3713519" cy="2429798"/>
            <a:chOff x="1413245" y="1600200"/>
            <a:chExt cx="7476350" cy="4891860"/>
          </a:xfrm>
        </p:grpSpPr>
        <p:sp>
          <p:nvSpPr>
            <p:cNvPr id="7" name="Rectangle 6">
              <a:extLst>
                <a:ext uri="{FF2B5EF4-FFF2-40B4-BE49-F238E27FC236}">
                  <a16:creationId xmlns:a16="http://schemas.microsoft.com/office/drawing/2014/main" id="{8431D586-08B7-B942-8F76-172CF1F52257}"/>
                </a:ext>
              </a:extLst>
            </p:cNvPr>
            <p:cNvSpPr/>
            <p:nvPr/>
          </p:nvSpPr>
          <p:spPr>
            <a:xfrm>
              <a:off x="3523600" y="1600200"/>
              <a:ext cx="742924" cy="929460"/>
            </a:xfrm>
            <a:prstGeom prst="rect">
              <a:avLst/>
            </a:prstGeom>
          </p:spPr>
          <p:txBody>
            <a:bodyPr wrap="none">
              <a:spAutoFit/>
            </a:bodyPr>
            <a:lstStyle/>
            <a:p>
              <a:r>
                <a:rPr lang="mr-IN" sz="2400" b="1" dirty="0">
                  <a:latin typeface="Andale Mono" panose="020B0509000000000004" pitchFamily="49" charset="0"/>
                  <a:cs typeface="Andale Mono"/>
                </a:rPr>
                <a:t>1</a:t>
              </a:r>
              <a:endParaRPr lang="en-IT" sz="2400" b="1" dirty="0">
                <a:latin typeface="Andale Mono" panose="020B0509000000000004" pitchFamily="49" charset="0"/>
              </a:endParaRPr>
            </a:p>
          </p:txBody>
        </p:sp>
        <p:sp>
          <p:nvSpPr>
            <p:cNvPr id="8" name="Rectangle 7">
              <a:extLst>
                <a:ext uri="{FF2B5EF4-FFF2-40B4-BE49-F238E27FC236}">
                  <a16:creationId xmlns:a16="http://schemas.microsoft.com/office/drawing/2014/main" id="{B972DAC1-78E0-5647-91CE-336B771E3D9D}"/>
                </a:ext>
              </a:extLst>
            </p:cNvPr>
            <p:cNvSpPr/>
            <p:nvPr/>
          </p:nvSpPr>
          <p:spPr>
            <a:xfrm>
              <a:off x="8146671" y="5562600"/>
              <a:ext cx="742924" cy="929460"/>
            </a:xfrm>
            <a:prstGeom prst="rect">
              <a:avLst/>
            </a:prstGeom>
          </p:spPr>
          <p:txBody>
            <a:bodyPr wrap="none">
              <a:spAutoFit/>
            </a:bodyPr>
            <a:lstStyle/>
            <a:p>
              <a:r>
                <a:rPr lang="it-IT" sz="2400" b="1" dirty="0">
                  <a:latin typeface="Andale Mono" panose="020B0509000000000004" pitchFamily="49" charset="0"/>
                  <a:cs typeface="Andale Mono"/>
                </a:rPr>
                <a:t>3</a:t>
              </a:r>
              <a:endParaRPr lang="en-IT" sz="2400" b="1" dirty="0">
                <a:latin typeface="Andale Mono" panose="020B0509000000000004" pitchFamily="49" charset="0"/>
              </a:endParaRPr>
            </a:p>
          </p:txBody>
        </p:sp>
        <p:sp>
          <p:nvSpPr>
            <p:cNvPr id="9" name="Rectangle 8">
              <a:extLst>
                <a:ext uri="{FF2B5EF4-FFF2-40B4-BE49-F238E27FC236}">
                  <a16:creationId xmlns:a16="http://schemas.microsoft.com/office/drawing/2014/main" id="{1E014997-A981-4F42-8268-F823C6E11F58}"/>
                </a:ext>
              </a:extLst>
            </p:cNvPr>
            <p:cNvSpPr/>
            <p:nvPr/>
          </p:nvSpPr>
          <p:spPr>
            <a:xfrm>
              <a:off x="1413245" y="5100935"/>
              <a:ext cx="742924" cy="929460"/>
            </a:xfrm>
            <a:prstGeom prst="rect">
              <a:avLst/>
            </a:prstGeom>
          </p:spPr>
          <p:txBody>
            <a:bodyPr wrap="none">
              <a:spAutoFit/>
            </a:bodyPr>
            <a:lstStyle/>
            <a:p>
              <a:r>
                <a:rPr lang="it-IT" sz="2400" b="1" dirty="0">
                  <a:latin typeface="Andale Mono" panose="020B0509000000000004" pitchFamily="49" charset="0"/>
                  <a:cs typeface="Andale Mono"/>
                </a:rPr>
                <a:t>2</a:t>
              </a:r>
              <a:endParaRPr lang="en-IT" sz="2400" b="1" dirty="0">
                <a:latin typeface="Andale Mono" panose="020B0509000000000004" pitchFamily="49" charset="0"/>
              </a:endParaRPr>
            </a:p>
          </p:txBody>
        </p:sp>
      </p:grpSp>
      <p:sp>
        <p:nvSpPr>
          <p:cNvPr id="13" name="Rectangle 12">
            <a:extLst>
              <a:ext uri="{FF2B5EF4-FFF2-40B4-BE49-F238E27FC236}">
                <a16:creationId xmlns:a16="http://schemas.microsoft.com/office/drawing/2014/main" id="{AB0AA0CB-97C4-3841-8A46-2F654E772D30}"/>
              </a:ext>
            </a:extLst>
          </p:cNvPr>
          <p:cNvSpPr/>
          <p:nvPr/>
        </p:nvSpPr>
        <p:spPr>
          <a:xfrm>
            <a:off x="304800" y="3536626"/>
            <a:ext cx="8723726" cy="646331"/>
          </a:xfrm>
          <a:prstGeom prst="rect">
            <a:avLst/>
          </a:prstGeom>
        </p:spPr>
        <p:txBody>
          <a:bodyPr wrap="square">
            <a:spAutoFit/>
          </a:bodyPr>
          <a:lstStyle/>
          <a:p>
            <a:pPr algn="l"/>
            <a:r>
              <a:rPr lang="en-IT" strike="sngStrike" dirty="0">
                <a:latin typeface="Andale Mono" panose="020B0509000000000004" pitchFamily="49" charset="0"/>
              </a:rPr>
              <a:t>1 1 1 2 2 3 3 1 1 1 2 2 2 2 1 1 1 1 1 1 3 1 1 1 1 2 3 1 1 3…</a:t>
            </a:r>
          </a:p>
          <a:p>
            <a:pPr algn="l"/>
            <a:endParaRPr lang="en-IT" dirty="0">
              <a:latin typeface="Andale Mono" panose="020B0509000000000004" pitchFamily="49" charset="0"/>
            </a:endParaRPr>
          </a:p>
        </p:txBody>
      </p:sp>
      <p:sp>
        <p:nvSpPr>
          <p:cNvPr id="4" name="TextBox 3">
            <a:extLst>
              <a:ext uri="{FF2B5EF4-FFF2-40B4-BE49-F238E27FC236}">
                <a16:creationId xmlns:a16="http://schemas.microsoft.com/office/drawing/2014/main" id="{356D6DFB-E76B-2A47-B4EA-E4F9B4FF556F}"/>
              </a:ext>
            </a:extLst>
          </p:cNvPr>
          <p:cNvSpPr txBox="1"/>
          <p:nvPr/>
        </p:nvSpPr>
        <p:spPr>
          <a:xfrm>
            <a:off x="7744858" y="3859791"/>
            <a:ext cx="1178528" cy="307777"/>
          </a:xfrm>
          <a:prstGeom prst="rect">
            <a:avLst/>
          </a:prstGeom>
          <a:noFill/>
        </p:spPr>
        <p:txBody>
          <a:bodyPr wrap="none" rtlCol="0">
            <a:spAutoFit/>
          </a:bodyPr>
          <a:lstStyle/>
          <a:p>
            <a:r>
              <a:rPr lang="en-IT" sz="1400" strike="sngStrike" dirty="0"/>
              <a:t>(1000 times)</a:t>
            </a:r>
          </a:p>
        </p:txBody>
      </p:sp>
      <p:sp>
        <p:nvSpPr>
          <p:cNvPr id="16" name="CasellaDiTesto 2">
            <a:extLst>
              <a:ext uri="{FF2B5EF4-FFF2-40B4-BE49-F238E27FC236}">
                <a16:creationId xmlns:a16="http://schemas.microsoft.com/office/drawing/2014/main" id="{2B9E9EDE-ADD9-ED40-A851-CA777E8763B3}"/>
              </a:ext>
            </a:extLst>
          </p:cNvPr>
          <p:cNvSpPr txBox="1"/>
          <p:nvPr/>
        </p:nvSpPr>
        <p:spPr>
          <a:xfrm>
            <a:off x="3429000" y="4563008"/>
            <a:ext cx="3276600" cy="1323439"/>
          </a:xfrm>
          <a:prstGeom prst="rect">
            <a:avLst/>
          </a:prstGeom>
          <a:noFill/>
        </p:spPr>
        <p:txBody>
          <a:bodyPr wrap="square" rtlCol="0">
            <a:spAutoFit/>
          </a:bodyPr>
          <a:lstStyle/>
          <a:p>
            <a:pPr algn="l"/>
            <a:r>
              <a:rPr lang="mr-IN" sz="2000" dirty="0">
                <a:latin typeface="Andale Mono"/>
                <a:cs typeface="Andale Mono"/>
              </a:rPr>
              <a:t> </a:t>
            </a:r>
            <a:r>
              <a:rPr lang="it-IT" sz="2000" dirty="0">
                <a:latin typeface="Andale Mono"/>
                <a:cs typeface="Andale Mono"/>
              </a:rPr>
              <a:t>    </a:t>
            </a:r>
            <a:r>
              <a:rPr lang="mr-IN" sz="2000" dirty="0">
                <a:solidFill>
                  <a:srgbClr val="C0504D"/>
                </a:solidFill>
                <a:latin typeface="Andale Mono"/>
                <a:cs typeface="Andale Mono"/>
              </a:rPr>
              <a:t>[,1] [,2] [,3]</a:t>
            </a:r>
          </a:p>
          <a:p>
            <a:pPr algn="l"/>
            <a:r>
              <a:rPr lang="mr-IN" sz="2000" dirty="0">
                <a:solidFill>
                  <a:srgbClr val="C0504D"/>
                </a:solidFill>
                <a:latin typeface="Andale Mono"/>
                <a:cs typeface="Andale Mono"/>
              </a:rPr>
              <a:t>[1,]  </a:t>
            </a:r>
            <a:r>
              <a:rPr lang="mr-IN" sz="2000" dirty="0">
                <a:latin typeface="Andale Mono"/>
                <a:cs typeface="Andale Mono"/>
              </a:rPr>
              <a:t>0.6  0.3  0.1</a:t>
            </a:r>
          </a:p>
          <a:p>
            <a:pPr algn="l"/>
            <a:r>
              <a:rPr lang="mr-IN" sz="2000" dirty="0">
                <a:solidFill>
                  <a:srgbClr val="C0504D"/>
                </a:solidFill>
                <a:latin typeface="Andale Mono"/>
                <a:cs typeface="Andale Mono"/>
              </a:rPr>
              <a:t>[2,]  </a:t>
            </a:r>
            <a:r>
              <a:rPr lang="mr-IN" sz="2000" dirty="0">
                <a:latin typeface="Andale Mono"/>
                <a:cs typeface="Andale Mono"/>
              </a:rPr>
              <a:t>0.2  0.3  0.5</a:t>
            </a:r>
          </a:p>
          <a:p>
            <a:pPr algn="l"/>
            <a:r>
              <a:rPr lang="mr-IN" sz="2000" dirty="0">
                <a:solidFill>
                  <a:srgbClr val="C0504D"/>
                </a:solidFill>
                <a:latin typeface="Andale Mono"/>
                <a:cs typeface="Andale Mono"/>
              </a:rPr>
              <a:t>[3,]  </a:t>
            </a:r>
            <a:r>
              <a:rPr lang="mr-IN" sz="2000" dirty="0">
                <a:latin typeface="Andale Mono"/>
                <a:cs typeface="Andale Mono"/>
              </a:rPr>
              <a:t>0.4  0.1  0.5</a:t>
            </a:r>
            <a:endParaRPr lang="it-IT" sz="2000" dirty="0">
              <a:latin typeface="Andale Mono"/>
              <a:cs typeface="Andale Mono"/>
            </a:endParaRPr>
          </a:p>
        </p:txBody>
      </p:sp>
      <p:pic>
        <p:nvPicPr>
          <p:cNvPr id="17" name="Graphic 16" descr="Arrow Straight">
            <a:extLst>
              <a:ext uri="{FF2B5EF4-FFF2-40B4-BE49-F238E27FC236}">
                <a16:creationId xmlns:a16="http://schemas.microsoft.com/office/drawing/2014/main" id="{186EFC39-992F-F946-944E-2C61195C8AE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0800000">
            <a:off x="6664599" y="5143301"/>
            <a:ext cx="466636" cy="466636"/>
          </a:xfrm>
          <a:prstGeom prst="rect">
            <a:avLst/>
          </a:prstGeom>
        </p:spPr>
      </p:pic>
      <p:sp>
        <p:nvSpPr>
          <p:cNvPr id="5" name="TextBox 4">
            <a:extLst>
              <a:ext uri="{FF2B5EF4-FFF2-40B4-BE49-F238E27FC236}">
                <a16:creationId xmlns:a16="http://schemas.microsoft.com/office/drawing/2014/main" id="{049452E2-063C-DB45-8797-01F1EE4DC317}"/>
              </a:ext>
            </a:extLst>
          </p:cNvPr>
          <p:cNvSpPr txBox="1"/>
          <p:nvPr/>
        </p:nvSpPr>
        <p:spPr>
          <a:xfrm>
            <a:off x="7327056" y="4790182"/>
            <a:ext cx="1273938" cy="1077218"/>
          </a:xfrm>
          <a:prstGeom prst="rect">
            <a:avLst/>
          </a:prstGeom>
          <a:noFill/>
        </p:spPr>
        <p:txBody>
          <a:bodyPr wrap="none" rtlCol="0">
            <a:spAutoFit/>
          </a:bodyPr>
          <a:lstStyle/>
          <a:p>
            <a:r>
              <a:rPr lang="en-IT" sz="1600" dirty="0">
                <a:latin typeface="Gill Sans" panose="020B0502020104020203" pitchFamily="34" charset="-79"/>
                <a:cs typeface="Gill Sans" panose="020B0502020104020203" pitchFamily="34" charset="-79"/>
              </a:rPr>
              <a:t>Compute</a:t>
            </a:r>
            <a:br>
              <a:rPr lang="en-IT" sz="1600" dirty="0">
                <a:latin typeface="Gill Sans" panose="020B0502020104020203" pitchFamily="34" charset="-79"/>
                <a:cs typeface="Gill Sans" panose="020B0502020104020203" pitchFamily="34" charset="-79"/>
              </a:rPr>
            </a:br>
            <a:r>
              <a:rPr lang="en-IT" sz="1600" dirty="0">
                <a:latin typeface="Gill Sans" panose="020B0502020104020203" pitchFamily="34" charset="-79"/>
                <a:cs typeface="Gill Sans" panose="020B0502020104020203" pitchFamily="34" charset="-79"/>
              </a:rPr>
              <a:t>eigenvectors:</a:t>
            </a:r>
            <a:br>
              <a:rPr lang="en-IT" sz="1600" dirty="0">
                <a:latin typeface="Gill Sans" panose="020B0502020104020203" pitchFamily="34" charset="-79"/>
                <a:cs typeface="Gill Sans" panose="020B0502020104020203" pitchFamily="34" charset="-79"/>
              </a:rPr>
            </a:br>
            <a:r>
              <a:rPr lang="en-IT" sz="1600" dirty="0">
                <a:latin typeface="Gill Sans" panose="020B0502020104020203" pitchFamily="34" charset="-79"/>
                <a:cs typeface="Gill Sans" panose="020B0502020104020203" pitchFamily="34" charset="-79"/>
              </a:rPr>
              <a:t>same result</a:t>
            </a:r>
            <a:br>
              <a:rPr lang="en-IT" sz="1600" dirty="0">
                <a:latin typeface="Gill Sans" panose="020B0502020104020203" pitchFamily="34" charset="-79"/>
                <a:cs typeface="Gill Sans" panose="020B0502020104020203" pitchFamily="34" charset="-79"/>
              </a:rPr>
            </a:br>
            <a:r>
              <a:rPr lang="en-IT" sz="1600" dirty="0">
                <a:latin typeface="Gill Sans" panose="020B0502020104020203" pitchFamily="34" charset="-79"/>
                <a:cs typeface="Gill Sans" panose="020B0502020104020203" pitchFamily="34" charset="-79"/>
              </a:rPr>
              <a:t>in one shot</a:t>
            </a:r>
          </a:p>
        </p:txBody>
      </p:sp>
      <p:grpSp>
        <p:nvGrpSpPr>
          <p:cNvPr id="11" name="Group 10">
            <a:extLst>
              <a:ext uri="{FF2B5EF4-FFF2-40B4-BE49-F238E27FC236}">
                <a16:creationId xmlns:a16="http://schemas.microsoft.com/office/drawing/2014/main" id="{1A678DB1-2380-DA4B-8B22-FD1C7E6C9B92}"/>
              </a:ext>
            </a:extLst>
          </p:cNvPr>
          <p:cNvGrpSpPr/>
          <p:nvPr/>
        </p:nvGrpSpPr>
        <p:grpSpPr>
          <a:xfrm>
            <a:off x="103117" y="4450449"/>
            <a:ext cx="2704427" cy="2415124"/>
            <a:chOff x="103117" y="4088446"/>
            <a:chExt cx="3115818" cy="2782506"/>
          </a:xfrm>
        </p:grpSpPr>
        <p:pic>
          <p:nvPicPr>
            <p:cNvPr id="6146" name="Picture 2" descr="High Quality Drake dislike like Blank Meme Template">
              <a:extLst>
                <a:ext uri="{FF2B5EF4-FFF2-40B4-BE49-F238E27FC236}">
                  <a16:creationId xmlns:a16="http://schemas.microsoft.com/office/drawing/2014/main" id="{DEDFF307-5A26-5846-8885-769686D80E9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3117" y="4088446"/>
              <a:ext cx="3115818" cy="2677607"/>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D9337951-AC23-7F41-91FA-78DE0ED7BAE3}"/>
                </a:ext>
              </a:extLst>
            </p:cNvPr>
            <p:cNvSpPr txBox="1"/>
            <p:nvPr/>
          </p:nvSpPr>
          <p:spPr>
            <a:xfrm>
              <a:off x="1858281" y="4373915"/>
              <a:ext cx="1178659" cy="673729"/>
            </a:xfrm>
            <a:prstGeom prst="rect">
              <a:avLst/>
            </a:prstGeom>
            <a:noFill/>
          </p:spPr>
          <p:txBody>
            <a:bodyPr wrap="none" rtlCol="0">
              <a:spAutoFit/>
            </a:bodyPr>
            <a:lstStyle/>
            <a:p>
              <a:r>
                <a:rPr lang="en-IT" sz="1600" dirty="0">
                  <a:latin typeface="Impact" panose="020B0806030902050204" pitchFamily="34" charset="0"/>
                </a:rPr>
                <a:t>Sample</a:t>
              </a:r>
              <a:br>
                <a:rPr lang="en-IT" sz="1600" dirty="0">
                  <a:latin typeface="Impact" panose="020B0806030902050204" pitchFamily="34" charset="0"/>
                </a:rPr>
              </a:br>
              <a:r>
                <a:rPr lang="en-IT" sz="1600" dirty="0">
                  <a:latin typeface="Impact" panose="020B0806030902050204" pitchFamily="34" charset="0"/>
                </a:rPr>
                <a:t>and count</a:t>
              </a:r>
            </a:p>
          </p:txBody>
        </p:sp>
        <p:sp>
          <p:nvSpPr>
            <p:cNvPr id="21" name="TextBox 20">
              <a:extLst>
                <a:ext uri="{FF2B5EF4-FFF2-40B4-BE49-F238E27FC236}">
                  <a16:creationId xmlns:a16="http://schemas.microsoft.com/office/drawing/2014/main" id="{C44D911B-B4B8-3541-86C2-41DFB388446F}"/>
                </a:ext>
              </a:extLst>
            </p:cNvPr>
            <p:cNvSpPr txBox="1"/>
            <p:nvPr/>
          </p:nvSpPr>
          <p:spPr>
            <a:xfrm>
              <a:off x="1702221" y="5629870"/>
              <a:ext cx="1490776" cy="1241082"/>
            </a:xfrm>
            <a:prstGeom prst="rect">
              <a:avLst/>
            </a:prstGeom>
            <a:noFill/>
          </p:spPr>
          <p:txBody>
            <a:bodyPr wrap="none" rtlCol="0">
              <a:spAutoFit/>
            </a:bodyPr>
            <a:lstStyle/>
            <a:p>
              <a:r>
                <a:rPr lang="en-IT" sz="1600" dirty="0">
                  <a:latin typeface="Impact" panose="020B0806030902050204" pitchFamily="34" charset="0"/>
                </a:rPr>
                <a:t>Compute</a:t>
              </a:r>
              <a:br>
                <a:rPr lang="en-IT" sz="1600" dirty="0">
                  <a:latin typeface="Impact" panose="020B0806030902050204" pitchFamily="34" charset="0"/>
                </a:rPr>
              </a:br>
              <a:r>
                <a:rPr lang="en-IT" sz="1600" dirty="0">
                  <a:latin typeface="Impact" panose="020B0806030902050204" pitchFamily="34" charset="0"/>
                </a:rPr>
                <a:t>eigenvectors</a:t>
              </a:r>
            </a:p>
            <a:p>
              <a:r>
                <a:rPr lang="en-IT" sz="1600" dirty="0">
                  <a:latin typeface="Impact" panose="020B0806030902050204" pitchFamily="34" charset="0"/>
                </a:rPr>
                <a:t>of matrix </a:t>
              </a:r>
              <a:r>
                <a:rPr lang="en-IT" sz="1600" i="1" dirty="0">
                  <a:latin typeface="Impact" panose="020B0806030902050204" pitchFamily="34" charset="0"/>
                </a:rPr>
                <a:t>P</a:t>
              </a:r>
              <a:br>
                <a:rPr lang="en-IT" sz="1600" dirty="0">
                  <a:latin typeface="Impact" panose="020B0806030902050204" pitchFamily="34" charset="0"/>
                </a:rPr>
              </a:br>
              <a:endParaRPr lang="en-IT" sz="1600" dirty="0">
                <a:latin typeface="Impact" panose="020B0806030902050204" pitchFamily="34" charset="0"/>
              </a:endParaRPr>
            </a:p>
          </p:txBody>
        </p:sp>
      </p:grpSp>
      <p:sp>
        <p:nvSpPr>
          <p:cNvPr id="23" name="TextBox 22">
            <a:extLst>
              <a:ext uri="{FF2B5EF4-FFF2-40B4-BE49-F238E27FC236}">
                <a16:creationId xmlns:a16="http://schemas.microsoft.com/office/drawing/2014/main" id="{26311A4E-711A-D84B-8B2C-46DB7970DEF6}"/>
              </a:ext>
            </a:extLst>
          </p:cNvPr>
          <p:cNvSpPr txBox="1"/>
          <p:nvPr/>
        </p:nvSpPr>
        <p:spPr>
          <a:xfrm>
            <a:off x="457200" y="1179946"/>
            <a:ext cx="4267200" cy="2308324"/>
          </a:xfrm>
          <a:prstGeom prst="rect">
            <a:avLst/>
          </a:prstGeom>
          <a:noFill/>
        </p:spPr>
        <p:txBody>
          <a:bodyPr wrap="square" rtlCol="0">
            <a:spAutoFit/>
          </a:bodyPr>
          <a:lstStyle/>
          <a:p>
            <a:pPr algn="l"/>
            <a:r>
              <a:rPr lang="en-IT" dirty="0">
                <a:solidFill>
                  <a:schemeClr val="accent2"/>
                </a:solidFill>
                <a:latin typeface="Gill Sans" panose="020B0502020104020203" pitchFamily="34" charset="-79"/>
                <a:cs typeface="Gill Sans" panose="020B0502020104020203" pitchFamily="34" charset="-79"/>
              </a:rPr>
              <a:t>Question: if we play the game </a:t>
            </a:r>
            <a:r>
              <a:rPr lang="en-IT" i="1" dirty="0">
                <a:solidFill>
                  <a:schemeClr val="accent2"/>
                </a:solidFill>
                <a:latin typeface="Gill Sans" panose="020B0502020104020203" pitchFamily="34" charset="-79"/>
                <a:cs typeface="Gill Sans" panose="020B0502020104020203" pitchFamily="34" charset="-79"/>
              </a:rPr>
              <a:t>a very long</a:t>
            </a:r>
            <a:br>
              <a:rPr lang="en-IT" i="1" dirty="0">
                <a:solidFill>
                  <a:schemeClr val="accent2"/>
                </a:solidFill>
                <a:latin typeface="Gill Sans" panose="020B0502020104020203" pitchFamily="34" charset="-79"/>
                <a:cs typeface="Gill Sans" panose="020B0502020104020203" pitchFamily="34" charset="-79"/>
              </a:rPr>
            </a:br>
            <a:r>
              <a:rPr lang="en-IT" dirty="0">
                <a:solidFill>
                  <a:schemeClr val="accent2"/>
                </a:solidFill>
                <a:latin typeface="Gill Sans" panose="020B0502020104020203" pitchFamily="34" charset="-79"/>
                <a:cs typeface="Gill Sans" panose="020B0502020104020203" pitchFamily="34" charset="-79"/>
              </a:rPr>
              <a:t>time, how much time would we spend </a:t>
            </a:r>
            <a:br>
              <a:rPr lang="en-IT" dirty="0">
                <a:solidFill>
                  <a:schemeClr val="accent2"/>
                </a:solidFill>
                <a:latin typeface="Gill Sans" panose="020B0502020104020203" pitchFamily="34" charset="-79"/>
                <a:cs typeface="Gill Sans" panose="020B0502020104020203" pitchFamily="34" charset="-79"/>
              </a:rPr>
            </a:br>
            <a:r>
              <a:rPr lang="en-IT" dirty="0">
                <a:solidFill>
                  <a:schemeClr val="accent2"/>
                </a:solidFill>
                <a:latin typeface="Gill Sans" panose="020B0502020104020203" pitchFamily="34" charset="-79"/>
                <a:cs typeface="Gill Sans" panose="020B0502020104020203" pitchFamily="34" charset="-79"/>
              </a:rPr>
              <a:t>in each state?</a:t>
            </a:r>
          </a:p>
          <a:p>
            <a:pPr marL="285750" indent="-285750" algn="l">
              <a:buFont typeface="Arial" panose="020B0604020202020204" pitchFamily="34" charset="0"/>
              <a:buChar char="•"/>
            </a:pPr>
            <a:r>
              <a:rPr lang="en-IT" dirty="0">
                <a:latin typeface="Gill Sans" panose="020B0502020104020203" pitchFamily="34" charset="-79"/>
                <a:cs typeface="Gill Sans" panose="020B0502020104020203" pitchFamily="34" charset="-79"/>
              </a:rPr>
              <a:t>That is the </a:t>
            </a:r>
            <a:r>
              <a:rPr lang="en-IT" i="1" dirty="0">
                <a:latin typeface="Gill Sans" panose="020B0502020104020203" pitchFamily="34" charset="-79"/>
                <a:cs typeface="Gill Sans" panose="020B0502020104020203" pitchFamily="34" charset="-79"/>
              </a:rPr>
              <a:t>asymptotic </a:t>
            </a:r>
            <a:r>
              <a:rPr lang="en-IT" dirty="0">
                <a:latin typeface="Gill Sans" panose="020B0502020104020203" pitchFamily="34" charset="-79"/>
                <a:cs typeface="Gill Sans" panose="020B0502020104020203" pitchFamily="34" charset="-79"/>
              </a:rPr>
              <a:t>(equilibrium) distribution.</a:t>
            </a:r>
          </a:p>
          <a:p>
            <a:pPr marL="285750" indent="-285750" algn="l">
              <a:buFont typeface="Arial" panose="020B0604020202020204" pitchFamily="34" charset="0"/>
              <a:buChar char="•"/>
            </a:pPr>
            <a:r>
              <a:rPr lang="en-IT" dirty="0">
                <a:latin typeface="Gill Sans" panose="020B0502020104020203" pitchFamily="34" charset="-79"/>
                <a:cs typeface="Gill Sans" panose="020B0502020104020203" pitchFamily="34" charset="-79"/>
              </a:rPr>
              <a:t>I.e., the probability of finding the system in a given state.</a:t>
            </a:r>
          </a:p>
          <a:p>
            <a:pPr marL="285750" indent="-285750" algn="l">
              <a:buFont typeface="Arial" panose="020B0604020202020204" pitchFamily="34" charset="0"/>
              <a:buChar char="•"/>
            </a:pPr>
            <a:r>
              <a:rPr lang="en-IT" dirty="0">
                <a:latin typeface="Gill Sans" panose="020B0502020104020203" pitchFamily="34" charset="-79"/>
                <a:cs typeface="Gill Sans" panose="020B0502020104020203" pitchFamily="34" charset="-79"/>
              </a:rPr>
              <a:t>I.e., the free energy (ΔG) of that state!</a:t>
            </a:r>
          </a:p>
        </p:txBody>
      </p:sp>
      <p:sp>
        <p:nvSpPr>
          <p:cNvPr id="19" name="Rectangle 18">
            <a:extLst>
              <a:ext uri="{FF2B5EF4-FFF2-40B4-BE49-F238E27FC236}">
                <a16:creationId xmlns:a16="http://schemas.microsoft.com/office/drawing/2014/main" id="{A431DDAF-A637-5C4C-BC51-9B0F2322CDEE}"/>
              </a:ext>
            </a:extLst>
          </p:cNvPr>
          <p:cNvSpPr/>
          <p:nvPr/>
        </p:nvSpPr>
        <p:spPr>
          <a:xfrm>
            <a:off x="4468883" y="6570282"/>
            <a:ext cx="4572000" cy="246221"/>
          </a:xfrm>
          <a:prstGeom prst="rect">
            <a:avLst/>
          </a:prstGeom>
        </p:spPr>
        <p:txBody>
          <a:bodyPr>
            <a:spAutoFit/>
          </a:bodyPr>
          <a:lstStyle/>
          <a:p>
            <a:r>
              <a:rPr lang="en-US" sz="1000" dirty="0">
                <a:latin typeface="Andale Mono" panose="020B0509000000000004" pitchFamily="49" charset="0"/>
              </a:rPr>
              <a:t>https://</a:t>
            </a:r>
            <a:r>
              <a:rPr lang="en-US" sz="1000" dirty="0" err="1">
                <a:latin typeface="Andale Mono" panose="020B0509000000000004" pitchFamily="49" charset="0"/>
              </a:rPr>
              <a:t>github.com</a:t>
            </a:r>
            <a:r>
              <a:rPr lang="en-US" sz="1000" dirty="0">
                <a:latin typeface="Andale Mono" panose="020B0509000000000004" pitchFamily="49" charset="0"/>
              </a:rPr>
              <a:t>/</a:t>
            </a:r>
            <a:r>
              <a:rPr lang="en-US" sz="1000" dirty="0" err="1">
                <a:latin typeface="Andale Mono" panose="020B0509000000000004" pitchFamily="49" charset="0"/>
              </a:rPr>
              <a:t>giorginolab</a:t>
            </a:r>
            <a:r>
              <a:rPr lang="en-US" sz="1000" dirty="0">
                <a:latin typeface="Andale Mono" panose="020B0509000000000004" pitchFamily="49" charset="0"/>
              </a:rPr>
              <a:t>/Markov-Tutorial-UniPd-2022</a:t>
            </a:r>
            <a:endParaRPr lang="en-IT" sz="1000" dirty="0">
              <a:latin typeface="Andale Mono" panose="020B0509000000000004" pitchFamily="49" charset="0"/>
            </a:endParaRPr>
          </a:p>
        </p:txBody>
      </p:sp>
    </p:spTree>
    <p:extLst>
      <p:ext uri="{BB962C8B-B14F-4D97-AF65-F5344CB8AC3E}">
        <p14:creationId xmlns:p14="http://schemas.microsoft.com/office/powerpoint/2010/main" val="21455131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041B93B-9079-1F44-A33C-6D5FDC49F2C7}"/>
              </a:ext>
            </a:extLst>
          </p:cNvPr>
          <p:cNvPicPr>
            <a:picLocks noChangeAspect="1"/>
          </p:cNvPicPr>
          <p:nvPr/>
        </p:nvPicPr>
        <p:blipFill>
          <a:blip r:embed="rId4"/>
          <a:stretch>
            <a:fillRect/>
          </a:stretch>
        </p:blipFill>
        <p:spPr>
          <a:xfrm>
            <a:off x="2743200" y="152400"/>
            <a:ext cx="6196853" cy="5334000"/>
          </a:xfrm>
          <a:prstGeom prst="rect">
            <a:avLst/>
          </a:prstGeom>
          <a:solidFill>
            <a:schemeClr val="bg1"/>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Picture 5">
            <a:extLst>
              <a:ext uri="{FF2B5EF4-FFF2-40B4-BE49-F238E27FC236}">
                <a16:creationId xmlns:a16="http://schemas.microsoft.com/office/drawing/2014/main" id="{66E34BF7-C33D-6343-8073-3FE2C6F69DAF}"/>
              </a:ext>
            </a:extLst>
          </p:cNvPr>
          <p:cNvPicPr>
            <a:picLocks noChangeAspect="1"/>
          </p:cNvPicPr>
          <p:nvPr/>
        </p:nvPicPr>
        <p:blipFill>
          <a:blip r:embed="rId5"/>
          <a:stretch>
            <a:fillRect/>
          </a:stretch>
        </p:blipFill>
        <p:spPr>
          <a:xfrm>
            <a:off x="533400" y="3470189"/>
            <a:ext cx="7843845" cy="3241589"/>
          </a:xfrm>
          <a:prstGeom prst="rect">
            <a:avLst/>
          </a:prstGeom>
          <a:solidFill>
            <a:schemeClr val="bg1"/>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7" name="Titolo 1">
            <a:extLst>
              <a:ext uri="{FF2B5EF4-FFF2-40B4-BE49-F238E27FC236}">
                <a16:creationId xmlns:a16="http://schemas.microsoft.com/office/drawing/2014/main" id="{84486E5F-BDA3-C843-A060-3008C5C14391}"/>
              </a:ext>
            </a:extLst>
          </p:cNvPr>
          <p:cNvSpPr txBox="1">
            <a:spLocks/>
          </p:cNvSpPr>
          <p:nvPr/>
        </p:nvSpPr>
        <p:spPr>
          <a:xfrm>
            <a:off x="203946" y="164757"/>
            <a:ext cx="2615453" cy="914400"/>
          </a:xfrm>
          <a:prstGeom prst="rect">
            <a:avLst/>
          </a:prstGeom>
        </p:spPr>
        <p:txBody>
          <a:bodyPr/>
          <a:lstStyle>
            <a:lvl1pPr algn="l" defTabSz="457200" rtl="0" eaLnBrk="1" latinLnBrk="0" hangingPunct="1">
              <a:spcBef>
                <a:spcPct val="0"/>
              </a:spcBef>
              <a:buNone/>
              <a:defRPr sz="4400" kern="1200">
                <a:solidFill>
                  <a:schemeClr val="tx1"/>
                </a:solidFill>
                <a:latin typeface="Gill Sans"/>
                <a:ea typeface="+mj-ea"/>
                <a:cs typeface="Gill Sans"/>
              </a:defRPr>
            </a:lvl1pPr>
          </a:lstStyle>
          <a:p>
            <a:r>
              <a:rPr lang="it-IT" sz="3600" dirty="0">
                <a:latin typeface="Gill Sans MT"/>
                <a:cs typeface="Gill Sans MT"/>
              </a:rPr>
              <a:t>Intermezzo</a:t>
            </a:r>
          </a:p>
        </p:txBody>
      </p:sp>
      <p:sp>
        <p:nvSpPr>
          <p:cNvPr id="8" name="TextBox 7">
            <a:extLst>
              <a:ext uri="{FF2B5EF4-FFF2-40B4-BE49-F238E27FC236}">
                <a16:creationId xmlns:a16="http://schemas.microsoft.com/office/drawing/2014/main" id="{50808097-CCF4-8746-B1B8-7ADC35AF3B7E}"/>
              </a:ext>
            </a:extLst>
          </p:cNvPr>
          <p:cNvSpPr txBox="1"/>
          <p:nvPr/>
        </p:nvSpPr>
        <p:spPr>
          <a:xfrm>
            <a:off x="203946" y="724241"/>
            <a:ext cx="2187086" cy="369332"/>
          </a:xfrm>
          <a:prstGeom prst="rect">
            <a:avLst/>
          </a:prstGeom>
          <a:noFill/>
        </p:spPr>
        <p:txBody>
          <a:bodyPr wrap="square" rtlCol="0">
            <a:spAutoFit/>
          </a:bodyPr>
          <a:lstStyle/>
          <a:p>
            <a:pPr algn="l"/>
            <a:r>
              <a:rPr lang="en-IT" dirty="0">
                <a:latin typeface="Gill Sans" panose="020B0502020104020203" pitchFamily="34" charset="-79"/>
                <a:cs typeface="Gill Sans" panose="020B0502020104020203" pitchFamily="34" charset="-79"/>
              </a:rPr>
              <a:t>Google’s PageRank</a:t>
            </a:r>
          </a:p>
        </p:txBody>
      </p:sp>
    </p:spTree>
    <p:custDataLst>
      <p:tags r:id="rId1"/>
    </p:custDataLst>
    <p:extLst>
      <p:ext uri="{BB962C8B-B14F-4D97-AF65-F5344CB8AC3E}">
        <p14:creationId xmlns:p14="http://schemas.microsoft.com/office/powerpoint/2010/main" val="3014458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A9F204E-3CDA-6647-8849-D284DB056EB9}"/>
              </a:ext>
            </a:extLst>
          </p:cNvPr>
          <p:cNvSpPr txBox="1">
            <a:spLocks/>
          </p:cNvSpPr>
          <p:nvPr/>
        </p:nvSpPr>
        <p:spPr>
          <a:xfrm>
            <a:off x="457200" y="76200"/>
            <a:ext cx="5029200" cy="914400"/>
          </a:xfrm>
          <a:prstGeom prst="rect">
            <a:avLst/>
          </a:prstGeom>
        </p:spPr>
        <p:txBody>
          <a:bodyPr/>
          <a:lstStyle>
            <a:lvl1pPr algn="l" defTabSz="457200" rtl="0" eaLnBrk="1" latinLnBrk="0" hangingPunct="1">
              <a:spcBef>
                <a:spcPct val="0"/>
              </a:spcBef>
              <a:buNone/>
              <a:defRPr sz="4400" kern="1200">
                <a:solidFill>
                  <a:schemeClr val="tx1"/>
                </a:solidFill>
                <a:latin typeface="Gill Sans"/>
                <a:ea typeface="+mj-ea"/>
                <a:cs typeface="Gill Sans"/>
              </a:defRPr>
            </a:lvl1pPr>
          </a:lstStyle>
          <a:p>
            <a:r>
              <a:rPr lang="it-IT" sz="3600" dirty="0" err="1">
                <a:latin typeface="Gill Sans MT"/>
                <a:cs typeface="Gill Sans MT"/>
              </a:rPr>
              <a:t>Kinetics</a:t>
            </a:r>
            <a:endParaRPr lang="it-IT" sz="3600" dirty="0">
              <a:latin typeface="Gill Sans MT"/>
              <a:cs typeface="Gill Sans MT"/>
            </a:endParaRPr>
          </a:p>
        </p:txBody>
      </p:sp>
      <p:pic>
        <p:nvPicPr>
          <p:cNvPr id="3" name="Immagine 1">
            <a:extLst>
              <a:ext uri="{FF2B5EF4-FFF2-40B4-BE49-F238E27FC236}">
                <a16:creationId xmlns:a16="http://schemas.microsoft.com/office/drawing/2014/main" id="{80AFD7BE-69A0-F94D-AF80-51EE6C3C288C}"/>
              </a:ext>
            </a:extLst>
          </p:cNvPr>
          <p:cNvPicPr>
            <a:picLocks noChangeAspect="1"/>
          </p:cNvPicPr>
          <p:nvPr/>
        </p:nvPicPr>
        <p:blipFill>
          <a:blip r:embed="rId3"/>
          <a:stretch>
            <a:fillRect/>
          </a:stretch>
        </p:blipFill>
        <p:spPr>
          <a:xfrm>
            <a:off x="5334000" y="228600"/>
            <a:ext cx="3199054" cy="3017774"/>
          </a:xfrm>
          <a:prstGeom prst="rect">
            <a:avLst/>
          </a:prstGeom>
        </p:spPr>
      </p:pic>
      <p:sp>
        <p:nvSpPr>
          <p:cNvPr id="6" name="TextBox 5">
            <a:extLst>
              <a:ext uri="{FF2B5EF4-FFF2-40B4-BE49-F238E27FC236}">
                <a16:creationId xmlns:a16="http://schemas.microsoft.com/office/drawing/2014/main" id="{EDC1B9AF-83D5-884C-89B0-5262B8CE0D77}"/>
              </a:ext>
            </a:extLst>
          </p:cNvPr>
          <p:cNvSpPr txBox="1"/>
          <p:nvPr/>
        </p:nvSpPr>
        <p:spPr>
          <a:xfrm>
            <a:off x="457200" y="1179946"/>
            <a:ext cx="4267200" cy="1477328"/>
          </a:xfrm>
          <a:prstGeom prst="rect">
            <a:avLst/>
          </a:prstGeom>
          <a:noFill/>
        </p:spPr>
        <p:txBody>
          <a:bodyPr wrap="square" rtlCol="0">
            <a:spAutoFit/>
          </a:bodyPr>
          <a:lstStyle/>
          <a:p>
            <a:pPr algn="l"/>
            <a:r>
              <a:rPr lang="en-IT" dirty="0">
                <a:solidFill>
                  <a:schemeClr val="accent2"/>
                </a:solidFill>
                <a:latin typeface="Gill Sans" panose="020B0502020104020203" pitchFamily="34" charset="-79"/>
                <a:cs typeface="Gill Sans" panose="020B0502020104020203" pitchFamily="34" charset="-79"/>
              </a:rPr>
              <a:t>Question: if we start from 1, how many steps </a:t>
            </a:r>
            <a:r>
              <a:rPr lang="en-IT" i="1" dirty="0">
                <a:solidFill>
                  <a:schemeClr val="accent2"/>
                </a:solidFill>
                <a:latin typeface="Gill Sans" panose="020B0502020104020203" pitchFamily="34" charset="-79"/>
                <a:cs typeface="Gill Sans" panose="020B0502020104020203" pitchFamily="34" charset="-79"/>
              </a:rPr>
              <a:t>on average</a:t>
            </a:r>
            <a:r>
              <a:rPr lang="en-IT" dirty="0">
                <a:solidFill>
                  <a:schemeClr val="accent2"/>
                </a:solidFill>
                <a:latin typeface="Gill Sans" panose="020B0502020104020203" pitchFamily="34" charset="-79"/>
                <a:cs typeface="Gill Sans" panose="020B0502020104020203" pitchFamily="34" charset="-79"/>
              </a:rPr>
              <a:t> do I wait to reach 2?</a:t>
            </a:r>
          </a:p>
          <a:p>
            <a:pPr marL="285750" indent="-285750" algn="l">
              <a:buFont typeface="Arial" panose="020B0604020202020204" pitchFamily="34" charset="0"/>
              <a:buChar char="•"/>
            </a:pPr>
            <a:r>
              <a:rPr lang="en-IT" dirty="0">
                <a:latin typeface="Gill Sans" panose="020B0502020104020203" pitchFamily="34" charset="-79"/>
                <a:cs typeface="Gill Sans" panose="020B0502020104020203" pitchFamily="34" charset="-79"/>
              </a:rPr>
              <a:t>This is the 1</a:t>
            </a:r>
            <a:r>
              <a:rPr lang="en-IT" i="1" dirty="0">
                <a:latin typeface="Gill Sans" panose="020B0502020104020203" pitchFamily="34" charset="-79"/>
                <a:cs typeface="Gill Sans" panose="020B0502020104020203" pitchFamily="34" charset="-79"/>
              </a:rPr>
              <a:t> → </a:t>
            </a:r>
            <a:r>
              <a:rPr lang="en-IT" dirty="0">
                <a:latin typeface="Gill Sans" panose="020B0502020104020203" pitchFamily="34" charset="-79"/>
                <a:cs typeface="Gill Sans" panose="020B0502020104020203" pitchFamily="34" charset="-79"/>
              </a:rPr>
              <a:t>2 </a:t>
            </a:r>
            <a:r>
              <a:rPr lang="en-IT" i="1" u="sng" dirty="0">
                <a:latin typeface="Gill Sans" panose="020B0502020104020203" pitchFamily="34" charset="-79"/>
                <a:cs typeface="Gill Sans" panose="020B0502020104020203" pitchFamily="34" charset="-79"/>
              </a:rPr>
              <a:t>mean first passage time</a:t>
            </a:r>
          </a:p>
          <a:p>
            <a:pPr marL="285750" indent="-285750" algn="l">
              <a:buFont typeface="Arial" panose="020B0604020202020204" pitchFamily="34" charset="0"/>
              <a:buChar char="•"/>
            </a:pPr>
            <a:r>
              <a:rPr lang="en-IT" dirty="0">
                <a:latin typeface="Gill Sans" panose="020B0502020104020203" pitchFamily="34" charset="-79"/>
                <a:cs typeface="Gill Sans" panose="020B0502020104020203" pitchFamily="34" charset="-79"/>
              </a:rPr>
              <a:t>I.e., the (inverse) transition rate (1/k</a:t>
            </a:r>
            <a:r>
              <a:rPr lang="en-IT" baseline="-25000" dirty="0">
                <a:latin typeface="Gill Sans" panose="020B0502020104020203" pitchFamily="34" charset="-79"/>
                <a:cs typeface="Gill Sans" panose="020B0502020104020203" pitchFamily="34" charset="-79"/>
              </a:rPr>
              <a:t>on</a:t>
            </a:r>
            <a:r>
              <a:rPr lang="en-IT" dirty="0">
                <a:latin typeface="Gill Sans" panose="020B0502020104020203" pitchFamily="34" charset="-79"/>
                <a:cs typeface="Gill Sans" panose="020B0502020104020203" pitchFamily="34" charset="-79"/>
              </a:rPr>
              <a:t>) between those states! </a:t>
            </a:r>
          </a:p>
        </p:txBody>
      </p:sp>
      <p:grpSp>
        <p:nvGrpSpPr>
          <p:cNvPr id="10" name="Group 9">
            <a:extLst>
              <a:ext uri="{FF2B5EF4-FFF2-40B4-BE49-F238E27FC236}">
                <a16:creationId xmlns:a16="http://schemas.microsoft.com/office/drawing/2014/main" id="{B0B1F0B0-4F0E-DD4F-932C-AB25B14B469B}"/>
              </a:ext>
            </a:extLst>
          </p:cNvPr>
          <p:cNvGrpSpPr/>
          <p:nvPr/>
        </p:nvGrpSpPr>
        <p:grpSpPr>
          <a:xfrm>
            <a:off x="5152968" y="568411"/>
            <a:ext cx="3713519" cy="2429798"/>
            <a:chOff x="1413245" y="1600200"/>
            <a:chExt cx="7476350" cy="4891860"/>
          </a:xfrm>
        </p:grpSpPr>
        <p:sp>
          <p:nvSpPr>
            <p:cNvPr id="7" name="Rectangle 6">
              <a:extLst>
                <a:ext uri="{FF2B5EF4-FFF2-40B4-BE49-F238E27FC236}">
                  <a16:creationId xmlns:a16="http://schemas.microsoft.com/office/drawing/2014/main" id="{8431D586-08B7-B942-8F76-172CF1F52257}"/>
                </a:ext>
              </a:extLst>
            </p:cNvPr>
            <p:cNvSpPr/>
            <p:nvPr/>
          </p:nvSpPr>
          <p:spPr>
            <a:xfrm>
              <a:off x="3523600" y="1600200"/>
              <a:ext cx="742924" cy="929460"/>
            </a:xfrm>
            <a:prstGeom prst="rect">
              <a:avLst/>
            </a:prstGeom>
          </p:spPr>
          <p:txBody>
            <a:bodyPr wrap="none">
              <a:spAutoFit/>
            </a:bodyPr>
            <a:lstStyle/>
            <a:p>
              <a:r>
                <a:rPr lang="mr-IN" sz="2400" b="1" dirty="0">
                  <a:latin typeface="Andale Mono" panose="020B0509000000000004" pitchFamily="49" charset="0"/>
                  <a:cs typeface="Andale Mono"/>
                </a:rPr>
                <a:t>1</a:t>
              </a:r>
              <a:endParaRPr lang="en-IT" sz="2400" b="1" dirty="0">
                <a:latin typeface="Andale Mono" panose="020B0509000000000004" pitchFamily="49" charset="0"/>
              </a:endParaRPr>
            </a:p>
          </p:txBody>
        </p:sp>
        <p:sp>
          <p:nvSpPr>
            <p:cNvPr id="8" name="Rectangle 7">
              <a:extLst>
                <a:ext uri="{FF2B5EF4-FFF2-40B4-BE49-F238E27FC236}">
                  <a16:creationId xmlns:a16="http://schemas.microsoft.com/office/drawing/2014/main" id="{B972DAC1-78E0-5647-91CE-336B771E3D9D}"/>
                </a:ext>
              </a:extLst>
            </p:cNvPr>
            <p:cNvSpPr/>
            <p:nvPr/>
          </p:nvSpPr>
          <p:spPr>
            <a:xfrm>
              <a:off x="8146671" y="5562600"/>
              <a:ext cx="742924" cy="929460"/>
            </a:xfrm>
            <a:prstGeom prst="rect">
              <a:avLst/>
            </a:prstGeom>
          </p:spPr>
          <p:txBody>
            <a:bodyPr wrap="none">
              <a:spAutoFit/>
            </a:bodyPr>
            <a:lstStyle/>
            <a:p>
              <a:r>
                <a:rPr lang="it-IT" sz="2400" b="1" dirty="0">
                  <a:latin typeface="Andale Mono" panose="020B0509000000000004" pitchFamily="49" charset="0"/>
                  <a:cs typeface="Andale Mono"/>
                </a:rPr>
                <a:t>3</a:t>
              </a:r>
              <a:endParaRPr lang="en-IT" sz="2400" b="1" dirty="0">
                <a:latin typeface="Andale Mono" panose="020B0509000000000004" pitchFamily="49" charset="0"/>
              </a:endParaRPr>
            </a:p>
          </p:txBody>
        </p:sp>
        <p:sp>
          <p:nvSpPr>
            <p:cNvPr id="9" name="Rectangle 8">
              <a:extLst>
                <a:ext uri="{FF2B5EF4-FFF2-40B4-BE49-F238E27FC236}">
                  <a16:creationId xmlns:a16="http://schemas.microsoft.com/office/drawing/2014/main" id="{1E014997-A981-4F42-8268-F823C6E11F58}"/>
                </a:ext>
              </a:extLst>
            </p:cNvPr>
            <p:cNvSpPr/>
            <p:nvPr/>
          </p:nvSpPr>
          <p:spPr>
            <a:xfrm>
              <a:off x="1413245" y="5100935"/>
              <a:ext cx="742924" cy="929460"/>
            </a:xfrm>
            <a:prstGeom prst="rect">
              <a:avLst/>
            </a:prstGeom>
          </p:spPr>
          <p:txBody>
            <a:bodyPr wrap="none">
              <a:spAutoFit/>
            </a:bodyPr>
            <a:lstStyle/>
            <a:p>
              <a:r>
                <a:rPr lang="it-IT" sz="2400" b="1" dirty="0">
                  <a:latin typeface="Andale Mono" panose="020B0509000000000004" pitchFamily="49" charset="0"/>
                  <a:cs typeface="Andale Mono"/>
                </a:rPr>
                <a:t>2</a:t>
              </a:r>
              <a:endParaRPr lang="en-IT" sz="2400" b="1" dirty="0">
                <a:latin typeface="Andale Mono" panose="020B0509000000000004" pitchFamily="49" charset="0"/>
              </a:endParaRPr>
            </a:p>
          </p:txBody>
        </p:sp>
      </p:grpSp>
      <p:sp>
        <p:nvSpPr>
          <p:cNvPr id="13" name="Rectangle 12">
            <a:extLst>
              <a:ext uri="{FF2B5EF4-FFF2-40B4-BE49-F238E27FC236}">
                <a16:creationId xmlns:a16="http://schemas.microsoft.com/office/drawing/2014/main" id="{AB0AA0CB-97C4-3841-8A46-2F654E772D30}"/>
              </a:ext>
            </a:extLst>
          </p:cNvPr>
          <p:cNvSpPr/>
          <p:nvPr/>
        </p:nvSpPr>
        <p:spPr>
          <a:xfrm>
            <a:off x="304800" y="3536626"/>
            <a:ext cx="8723726" cy="646331"/>
          </a:xfrm>
          <a:prstGeom prst="rect">
            <a:avLst/>
          </a:prstGeom>
        </p:spPr>
        <p:txBody>
          <a:bodyPr wrap="square">
            <a:spAutoFit/>
          </a:bodyPr>
          <a:lstStyle/>
          <a:p>
            <a:pPr algn="l"/>
            <a:r>
              <a:rPr lang="en-IT" dirty="0">
                <a:latin typeface="Andale Mono" panose="020B0509000000000004" pitchFamily="49" charset="0"/>
              </a:rPr>
              <a:t>1 1 1 2 2 3 3 1 1 1 2 2 2 2 1 1 1 1 1 1 3 1 1 1 1 2 3 1 1 3…</a:t>
            </a:r>
          </a:p>
          <a:p>
            <a:pPr algn="l"/>
            <a:endParaRPr lang="en-IT" dirty="0">
              <a:latin typeface="Andale Mono" panose="020B0509000000000004" pitchFamily="49" charset="0"/>
            </a:endParaRPr>
          </a:p>
        </p:txBody>
      </p:sp>
      <p:sp>
        <p:nvSpPr>
          <p:cNvPr id="5" name="Left Bracket 4">
            <a:extLst>
              <a:ext uri="{FF2B5EF4-FFF2-40B4-BE49-F238E27FC236}">
                <a16:creationId xmlns:a16="http://schemas.microsoft.com/office/drawing/2014/main" id="{0F32693B-FA87-AB4B-AEF5-4659CE1F75E5}"/>
              </a:ext>
            </a:extLst>
          </p:cNvPr>
          <p:cNvSpPr/>
          <p:nvPr/>
        </p:nvSpPr>
        <p:spPr>
          <a:xfrm rot="16200000">
            <a:off x="806667" y="3626067"/>
            <a:ext cx="139266" cy="838200"/>
          </a:xfrm>
          <a:prstGeom prst="leftBracket">
            <a:avLst/>
          </a:prstGeom>
          <a:ln>
            <a:head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IT"/>
          </a:p>
        </p:txBody>
      </p:sp>
      <p:sp>
        <p:nvSpPr>
          <p:cNvPr id="19" name="Left Bracket 18">
            <a:extLst>
              <a:ext uri="{FF2B5EF4-FFF2-40B4-BE49-F238E27FC236}">
                <a16:creationId xmlns:a16="http://schemas.microsoft.com/office/drawing/2014/main" id="{170FD79E-5792-3944-879A-31FE196933B1}"/>
              </a:ext>
            </a:extLst>
          </p:cNvPr>
          <p:cNvSpPr/>
          <p:nvPr/>
        </p:nvSpPr>
        <p:spPr>
          <a:xfrm rot="16200000">
            <a:off x="914400" y="4038600"/>
            <a:ext cx="152400" cy="609600"/>
          </a:xfrm>
          <a:prstGeom prst="leftBracket">
            <a:avLst/>
          </a:prstGeom>
          <a:ln>
            <a:head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IT"/>
          </a:p>
        </p:txBody>
      </p:sp>
      <p:sp>
        <p:nvSpPr>
          <p:cNvPr id="20" name="Left Bracket 19">
            <a:extLst>
              <a:ext uri="{FF2B5EF4-FFF2-40B4-BE49-F238E27FC236}">
                <a16:creationId xmlns:a16="http://schemas.microsoft.com/office/drawing/2014/main" id="{7356B12E-EDC6-7146-88C9-4A49744416DC}"/>
              </a:ext>
            </a:extLst>
          </p:cNvPr>
          <p:cNvSpPr/>
          <p:nvPr/>
        </p:nvSpPr>
        <p:spPr>
          <a:xfrm rot="16200000">
            <a:off x="2711667" y="3612933"/>
            <a:ext cx="139266" cy="838200"/>
          </a:xfrm>
          <a:prstGeom prst="leftBracket">
            <a:avLst/>
          </a:prstGeom>
          <a:ln>
            <a:head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IT"/>
          </a:p>
        </p:txBody>
      </p:sp>
      <p:sp>
        <p:nvSpPr>
          <p:cNvPr id="21" name="Left Bracket 20">
            <a:extLst>
              <a:ext uri="{FF2B5EF4-FFF2-40B4-BE49-F238E27FC236}">
                <a16:creationId xmlns:a16="http://schemas.microsoft.com/office/drawing/2014/main" id="{1EEC6189-890A-824A-9FE7-D914FD979561}"/>
              </a:ext>
            </a:extLst>
          </p:cNvPr>
          <p:cNvSpPr/>
          <p:nvPr/>
        </p:nvSpPr>
        <p:spPr>
          <a:xfrm rot="16200000">
            <a:off x="2857500" y="4013634"/>
            <a:ext cx="152400" cy="533400"/>
          </a:xfrm>
          <a:prstGeom prst="leftBracket">
            <a:avLst/>
          </a:prstGeom>
          <a:ln>
            <a:head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IT"/>
          </a:p>
        </p:txBody>
      </p:sp>
      <p:sp>
        <p:nvSpPr>
          <p:cNvPr id="22" name="Left Bracket 21">
            <a:extLst>
              <a:ext uri="{FF2B5EF4-FFF2-40B4-BE49-F238E27FC236}">
                <a16:creationId xmlns:a16="http://schemas.microsoft.com/office/drawing/2014/main" id="{F817C199-C4C7-164C-B075-A001BF0DB5CB}"/>
              </a:ext>
            </a:extLst>
          </p:cNvPr>
          <p:cNvSpPr/>
          <p:nvPr/>
        </p:nvSpPr>
        <p:spPr>
          <a:xfrm rot="16200000">
            <a:off x="2980553" y="4405761"/>
            <a:ext cx="152400" cy="287295"/>
          </a:xfrm>
          <a:prstGeom prst="leftBracket">
            <a:avLst/>
          </a:prstGeom>
          <a:ln>
            <a:head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IT"/>
          </a:p>
        </p:txBody>
      </p:sp>
      <p:sp>
        <p:nvSpPr>
          <p:cNvPr id="23" name="Left Bracket 22">
            <a:extLst>
              <a:ext uri="{FF2B5EF4-FFF2-40B4-BE49-F238E27FC236}">
                <a16:creationId xmlns:a16="http://schemas.microsoft.com/office/drawing/2014/main" id="{8EBBA146-DA57-3C41-8984-86143311BBBC}"/>
              </a:ext>
            </a:extLst>
          </p:cNvPr>
          <p:cNvSpPr/>
          <p:nvPr/>
        </p:nvSpPr>
        <p:spPr>
          <a:xfrm rot="16200000">
            <a:off x="5729636" y="2499965"/>
            <a:ext cx="123131" cy="3048001"/>
          </a:xfrm>
          <a:prstGeom prst="leftBracket">
            <a:avLst/>
          </a:prstGeom>
          <a:ln>
            <a:head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IT"/>
          </a:p>
        </p:txBody>
      </p:sp>
      <p:sp>
        <p:nvSpPr>
          <p:cNvPr id="11" name="TextBox 10">
            <a:extLst>
              <a:ext uri="{FF2B5EF4-FFF2-40B4-BE49-F238E27FC236}">
                <a16:creationId xmlns:a16="http://schemas.microsoft.com/office/drawing/2014/main" id="{652A614B-2174-5047-A512-9F135B6E2201}"/>
              </a:ext>
            </a:extLst>
          </p:cNvPr>
          <p:cNvSpPr txBox="1"/>
          <p:nvPr/>
        </p:nvSpPr>
        <p:spPr>
          <a:xfrm>
            <a:off x="1316148" y="3885768"/>
            <a:ext cx="284052" cy="307777"/>
          </a:xfrm>
          <a:prstGeom prst="rect">
            <a:avLst/>
          </a:prstGeom>
          <a:noFill/>
        </p:spPr>
        <p:txBody>
          <a:bodyPr wrap="none" rtlCol="0">
            <a:spAutoFit/>
          </a:bodyPr>
          <a:lstStyle/>
          <a:p>
            <a:r>
              <a:rPr lang="en-IT" sz="1400" dirty="0">
                <a:solidFill>
                  <a:schemeClr val="accent2"/>
                </a:solidFill>
              </a:rPr>
              <a:t>3</a:t>
            </a:r>
          </a:p>
        </p:txBody>
      </p:sp>
      <p:sp>
        <p:nvSpPr>
          <p:cNvPr id="25" name="TextBox 24">
            <a:extLst>
              <a:ext uri="{FF2B5EF4-FFF2-40B4-BE49-F238E27FC236}">
                <a16:creationId xmlns:a16="http://schemas.microsoft.com/office/drawing/2014/main" id="{4112D121-B93C-6142-8EBA-3DA22E1CC155}"/>
              </a:ext>
            </a:extLst>
          </p:cNvPr>
          <p:cNvSpPr txBox="1"/>
          <p:nvPr/>
        </p:nvSpPr>
        <p:spPr>
          <a:xfrm>
            <a:off x="1316148" y="4191000"/>
            <a:ext cx="284052" cy="307777"/>
          </a:xfrm>
          <a:prstGeom prst="rect">
            <a:avLst/>
          </a:prstGeom>
          <a:noFill/>
        </p:spPr>
        <p:txBody>
          <a:bodyPr wrap="none" rtlCol="0">
            <a:spAutoFit/>
          </a:bodyPr>
          <a:lstStyle/>
          <a:p>
            <a:r>
              <a:rPr lang="en-IT" sz="1400" dirty="0">
                <a:solidFill>
                  <a:schemeClr val="accent2"/>
                </a:solidFill>
              </a:rPr>
              <a:t>2</a:t>
            </a:r>
          </a:p>
        </p:txBody>
      </p:sp>
      <p:sp>
        <p:nvSpPr>
          <p:cNvPr id="28" name="Left Bracket 27">
            <a:extLst>
              <a:ext uri="{FF2B5EF4-FFF2-40B4-BE49-F238E27FC236}">
                <a16:creationId xmlns:a16="http://schemas.microsoft.com/office/drawing/2014/main" id="{6CA1751F-8045-A44F-9799-CB1041E2E5A3}"/>
              </a:ext>
            </a:extLst>
          </p:cNvPr>
          <p:cNvSpPr/>
          <p:nvPr/>
        </p:nvSpPr>
        <p:spPr>
          <a:xfrm rot="16200000">
            <a:off x="1058048" y="4478217"/>
            <a:ext cx="152400" cy="287295"/>
          </a:xfrm>
          <a:prstGeom prst="leftBracket">
            <a:avLst/>
          </a:prstGeom>
          <a:ln>
            <a:head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IT"/>
          </a:p>
        </p:txBody>
      </p:sp>
      <p:sp>
        <p:nvSpPr>
          <p:cNvPr id="34" name="TextBox 33">
            <a:extLst>
              <a:ext uri="{FF2B5EF4-FFF2-40B4-BE49-F238E27FC236}">
                <a16:creationId xmlns:a16="http://schemas.microsoft.com/office/drawing/2014/main" id="{346B7371-920F-CF4E-89E8-8256012E80CF}"/>
              </a:ext>
            </a:extLst>
          </p:cNvPr>
          <p:cNvSpPr txBox="1"/>
          <p:nvPr/>
        </p:nvSpPr>
        <p:spPr>
          <a:xfrm>
            <a:off x="1316148" y="4499210"/>
            <a:ext cx="284052" cy="307777"/>
          </a:xfrm>
          <a:prstGeom prst="rect">
            <a:avLst/>
          </a:prstGeom>
          <a:noFill/>
        </p:spPr>
        <p:txBody>
          <a:bodyPr wrap="none" rtlCol="0">
            <a:spAutoFit/>
          </a:bodyPr>
          <a:lstStyle/>
          <a:p>
            <a:r>
              <a:rPr lang="en-IT" sz="1400" dirty="0">
                <a:solidFill>
                  <a:schemeClr val="accent2"/>
                </a:solidFill>
              </a:rPr>
              <a:t>1</a:t>
            </a:r>
          </a:p>
        </p:txBody>
      </p:sp>
      <p:sp>
        <p:nvSpPr>
          <p:cNvPr id="35" name="TextBox 34">
            <a:extLst>
              <a:ext uri="{FF2B5EF4-FFF2-40B4-BE49-F238E27FC236}">
                <a16:creationId xmlns:a16="http://schemas.microsoft.com/office/drawing/2014/main" id="{66720E86-D3BF-E04F-9263-28958FE57106}"/>
              </a:ext>
            </a:extLst>
          </p:cNvPr>
          <p:cNvSpPr txBox="1"/>
          <p:nvPr/>
        </p:nvSpPr>
        <p:spPr>
          <a:xfrm>
            <a:off x="7369124" y="3917301"/>
            <a:ext cx="370101" cy="307777"/>
          </a:xfrm>
          <a:prstGeom prst="rect">
            <a:avLst/>
          </a:prstGeom>
          <a:noFill/>
        </p:spPr>
        <p:txBody>
          <a:bodyPr wrap="none" rtlCol="0">
            <a:spAutoFit/>
          </a:bodyPr>
          <a:lstStyle/>
          <a:p>
            <a:r>
              <a:rPr lang="en-IT" sz="1400" dirty="0">
                <a:solidFill>
                  <a:schemeClr val="accent2"/>
                </a:solidFill>
              </a:rPr>
              <a:t>11</a:t>
            </a:r>
          </a:p>
        </p:txBody>
      </p:sp>
      <p:sp>
        <p:nvSpPr>
          <p:cNvPr id="36" name="TextBox 35">
            <a:extLst>
              <a:ext uri="{FF2B5EF4-FFF2-40B4-BE49-F238E27FC236}">
                <a16:creationId xmlns:a16="http://schemas.microsoft.com/office/drawing/2014/main" id="{8B1A305A-A5E2-3348-ACC3-A7F1046C0597}"/>
              </a:ext>
            </a:extLst>
          </p:cNvPr>
          <p:cNvSpPr txBox="1"/>
          <p:nvPr/>
        </p:nvSpPr>
        <p:spPr>
          <a:xfrm>
            <a:off x="7486754" y="4451864"/>
            <a:ext cx="1170513" cy="307777"/>
          </a:xfrm>
          <a:prstGeom prst="rect">
            <a:avLst/>
          </a:prstGeom>
          <a:noFill/>
        </p:spPr>
        <p:txBody>
          <a:bodyPr wrap="none" rtlCol="0">
            <a:spAutoFit/>
          </a:bodyPr>
          <a:lstStyle/>
          <a:p>
            <a:r>
              <a:rPr lang="en-IT" sz="1400" i="1" dirty="0"/>
              <a:t>And so on…</a:t>
            </a:r>
          </a:p>
        </p:txBody>
      </p:sp>
      <p:sp>
        <p:nvSpPr>
          <p:cNvPr id="37" name="TextBox 36">
            <a:extLst>
              <a:ext uri="{FF2B5EF4-FFF2-40B4-BE49-F238E27FC236}">
                <a16:creationId xmlns:a16="http://schemas.microsoft.com/office/drawing/2014/main" id="{18BAFB19-AC9B-A540-AACE-8CF669976706}"/>
              </a:ext>
            </a:extLst>
          </p:cNvPr>
          <p:cNvSpPr txBox="1"/>
          <p:nvPr/>
        </p:nvSpPr>
        <p:spPr>
          <a:xfrm>
            <a:off x="5029200" y="5306911"/>
            <a:ext cx="4267200" cy="923330"/>
          </a:xfrm>
          <a:prstGeom prst="rect">
            <a:avLst/>
          </a:prstGeom>
          <a:noFill/>
        </p:spPr>
        <p:txBody>
          <a:bodyPr wrap="square" rtlCol="0">
            <a:spAutoFit/>
          </a:bodyPr>
          <a:lstStyle/>
          <a:p>
            <a:pPr marL="285750" indent="-285750" algn="l">
              <a:buFont typeface="Arial" panose="020B0604020202020204" pitchFamily="34" charset="0"/>
              <a:buChar char="•"/>
            </a:pPr>
            <a:r>
              <a:rPr lang="en-IT" dirty="0">
                <a:latin typeface="Gill Sans" panose="020B0502020104020203" pitchFamily="34" charset="-79"/>
                <a:cs typeface="Gill Sans" panose="020B0502020104020203" pitchFamily="34" charset="-79"/>
              </a:rPr>
              <a:t>Obviously one can ask the same question about any </a:t>
            </a:r>
            <a:r>
              <a:rPr lang="en-US" i="1" dirty="0" err="1">
                <a:latin typeface="Gill Sans" panose="020B0502020104020203" pitchFamily="34" charset="-79"/>
                <a:cs typeface="Gill Sans" panose="020B0502020104020203" pitchFamily="34" charset="-79"/>
              </a:rPr>
              <a:t>i</a:t>
            </a:r>
            <a:r>
              <a:rPr lang="en-IT" dirty="0">
                <a:latin typeface="Gill Sans" panose="020B0502020104020203" pitchFamily="34" charset="-79"/>
                <a:cs typeface="Gill Sans" panose="020B0502020104020203" pitchFamily="34" charset="-79"/>
              </a:rPr>
              <a:t> → </a:t>
            </a:r>
            <a:r>
              <a:rPr lang="en-IT" i="1" dirty="0">
                <a:latin typeface="Gill Sans" panose="020B0502020104020203" pitchFamily="34" charset="-79"/>
                <a:cs typeface="Gill Sans" panose="020B0502020104020203" pitchFamily="34" charset="-79"/>
              </a:rPr>
              <a:t>j</a:t>
            </a:r>
          </a:p>
          <a:p>
            <a:pPr marL="285750" indent="-285750" algn="l">
              <a:buFont typeface="Arial" panose="020B0604020202020204" pitchFamily="34" charset="0"/>
              <a:buChar char="•"/>
            </a:pPr>
            <a:r>
              <a:rPr lang="en-IT" dirty="0">
                <a:latin typeface="Gill Sans" panose="020B0502020104020203" pitchFamily="34" charset="-79"/>
                <a:cs typeface="Gill Sans" panose="020B0502020104020203" pitchFamily="34" charset="-79"/>
              </a:rPr>
              <a:t>Remember that time is steps × τ</a:t>
            </a:r>
          </a:p>
        </p:txBody>
      </p:sp>
      <p:sp>
        <p:nvSpPr>
          <p:cNvPr id="38" name="TextBox 37">
            <a:extLst>
              <a:ext uri="{FF2B5EF4-FFF2-40B4-BE49-F238E27FC236}">
                <a16:creationId xmlns:a16="http://schemas.microsoft.com/office/drawing/2014/main" id="{0EE21350-96A9-C84B-8432-75DC9ED74F68}"/>
              </a:ext>
            </a:extLst>
          </p:cNvPr>
          <p:cNvSpPr txBox="1"/>
          <p:nvPr/>
        </p:nvSpPr>
        <p:spPr>
          <a:xfrm>
            <a:off x="3232589" y="3870584"/>
            <a:ext cx="284052" cy="307777"/>
          </a:xfrm>
          <a:prstGeom prst="rect">
            <a:avLst/>
          </a:prstGeom>
          <a:noFill/>
        </p:spPr>
        <p:txBody>
          <a:bodyPr wrap="none" rtlCol="0">
            <a:spAutoFit/>
          </a:bodyPr>
          <a:lstStyle/>
          <a:p>
            <a:r>
              <a:rPr lang="en-IT" sz="1400" dirty="0">
                <a:solidFill>
                  <a:schemeClr val="accent2"/>
                </a:solidFill>
              </a:rPr>
              <a:t>3</a:t>
            </a:r>
          </a:p>
        </p:txBody>
      </p:sp>
      <p:sp>
        <p:nvSpPr>
          <p:cNvPr id="39" name="TextBox 38">
            <a:extLst>
              <a:ext uri="{FF2B5EF4-FFF2-40B4-BE49-F238E27FC236}">
                <a16:creationId xmlns:a16="http://schemas.microsoft.com/office/drawing/2014/main" id="{3533A812-E622-2945-A088-E4D71FB98230}"/>
              </a:ext>
            </a:extLst>
          </p:cNvPr>
          <p:cNvSpPr txBox="1"/>
          <p:nvPr/>
        </p:nvSpPr>
        <p:spPr>
          <a:xfrm>
            <a:off x="3232589" y="4175816"/>
            <a:ext cx="284052" cy="307777"/>
          </a:xfrm>
          <a:prstGeom prst="rect">
            <a:avLst/>
          </a:prstGeom>
          <a:noFill/>
        </p:spPr>
        <p:txBody>
          <a:bodyPr wrap="none" rtlCol="0">
            <a:spAutoFit/>
          </a:bodyPr>
          <a:lstStyle/>
          <a:p>
            <a:r>
              <a:rPr lang="en-IT" sz="1400" dirty="0">
                <a:solidFill>
                  <a:schemeClr val="accent2"/>
                </a:solidFill>
              </a:rPr>
              <a:t>2</a:t>
            </a:r>
          </a:p>
        </p:txBody>
      </p:sp>
      <p:sp>
        <p:nvSpPr>
          <p:cNvPr id="40" name="TextBox 39">
            <a:extLst>
              <a:ext uri="{FF2B5EF4-FFF2-40B4-BE49-F238E27FC236}">
                <a16:creationId xmlns:a16="http://schemas.microsoft.com/office/drawing/2014/main" id="{99440F75-457B-594A-9D1A-F8C4EA973B8A}"/>
              </a:ext>
            </a:extLst>
          </p:cNvPr>
          <p:cNvSpPr txBox="1"/>
          <p:nvPr/>
        </p:nvSpPr>
        <p:spPr>
          <a:xfrm>
            <a:off x="3232589" y="4484026"/>
            <a:ext cx="284052" cy="307777"/>
          </a:xfrm>
          <a:prstGeom prst="rect">
            <a:avLst/>
          </a:prstGeom>
          <a:noFill/>
        </p:spPr>
        <p:txBody>
          <a:bodyPr wrap="none" rtlCol="0">
            <a:spAutoFit/>
          </a:bodyPr>
          <a:lstStyle/>
          <a:p>
            <a:r>
              <a:rPr lang="en-IT" sz="1400" dirty="0">
                <a:solidFill>
                  <a:schemeClr val="accent2"/>
                </a:solidFill>
              </a:rPr>
              <a:t>1</a:t>
            </a:r>
          </a:p>
        </p:txBody>
      </p:sp>
      <p:sp>
        <p:nvSpPr>
          <p:cNvPr id="41" name="TextBox 40">
            <a:extLst>
              <a:ext uri="{FF2B5EF4-FFF2-40B4-BE49-F238E27FC236}">
                <a16:creationId xmlns:a16="http://schemas.microsoft.com/office/drawing/2014/main" id="{E91D8006-EEDE-9E45-B33C-59A92BCAE8FF}"/>
              </a:ext>
            </a:extLst>
          </p:cNvPr>
          <p:cNvSpPr txBox="1"/>
          <p:nvPr/>
        </p:nvSpPr>
        <p:spPr>
          <a:xfrm>
            <a:off x="457200" y="5306911"/>
            <a:ext cx="4267200" cy="923330"/>
          </a:xfrm>
          <a:prstGeom prst="rect">
            <a:avLst/>
          </a:prstGeom>
          <a:noFill/>
        </p:spPr>
        <p:txBody>
          <a:bodyPr wrap="square" rtlCol="0">
            <a:spAutoFit/>
          </a:bodyPr>
          <a:lstStyle/>
          <a:p>
            <a:pPr algn="l"/>
            <a:r>
              <a:rPr lang="en-IT" dirty="0">
                <a:latin typeface="Gill Sans" panose="020B0502020104020203" pitchFamily="34" charset="-79"/>
                <a:cs typeface="Gill Sans" panose="020B0502020104020203" pitchFamily="34" charset="-79"/>
              </a:rPr>
              <a:t>Answer: average all the numbers in red.</a:t>
            </a:r>
          </a:p>
          <a:p>
            <a:pPr algn="l"/>
            <a:endParaRPr lang="en-IT" dirty="0">
              <a:latin typeface="Gill Sans" panose="020B0502020104020203" pitchFamily="34" charset="-79"/>
              <a:cs typeface="Gill Sans" panose="020B0502020104020203" pitchFamily="34" charset="-79"/>
            </a:endParaRPr>
          </a:p>
          <a:p>
            <a:pPr algn="l"/>
            <a:r>
              <a:rPr lang="en-IT" dirty="0">
                <a:latin typeface="Gill Sans" panose="020B0502020104020203" pitchFamily="34" charset="-79"/>
                <a:cs typeface="Gill Sans" panose="020B0502020104020203" pitchFamily="34" charset="-79"/>
              </a:rPr>
              <a:t>(Actually done mathematically on </a:t>
            </a:r>
            <a:r>
              <a:rPr lang="en-IT" i="1" dirty="0">
                <a:latin typeface="Gill Sans" panose="020B0502020104020203" pitchFamily="34" charset="-79"/>
                <a:cs typeface="Gill Sans" panose="020B0502020104020203" pitchFamily="34" charset="-79"/>
              </a:rPr>
              <a:t>P</a:t>
            </a:r>
            <a:r>
              <a:rPr lang="en-IT" i="1" baseline="-25000" dirty="0">
                <a:latin typeface="Gill Sans" panose="020B0502020104020203" pitchFamily="34" charset="-79"/>
                <a:cs typeface="Gill Sans" panose="020B0502020104020203" pitchFamily="34" charset="-79"/>
              </a:rPr>
              <a:t>ij</a:t>
            </a:r>
            <a:r>
              <a:rPr lang="en-IT" dirty="0">
                <a:latin typeface="Gill Sans" panose="020B0502020104020203" pitchFamily="34" charset="-79"/>
                <a:cs typeface="Gill Sans" panose="020B0502020104020203" pitchFamily="34" charset="-79"/>
              </a:rPr>
              <a:t>)</a:t>
            </a:r>
          </a:p>
        </p:txBody>
      </p:sp>
      <p:sp>
        <p:nvSpPr>
          <p:cNvPr id="30" name="Rectangle 29">
            <a:extLst>
              <a:ext uri="{FF2B5EF4-FFF2-40B4-BE49-F238E27FC236}">
                <a16:creationId xmlns:a16="http://schemas.microsoft.com/office/drawing/2014/main" id="{0ADC86FF-BA05-9144-AF54-63E08BD2727F}"/>
              </a:ext>
            </a:extLst>
          </p:cNvPr>
          <p:cNvSpPr/>
          <p:nvPr/>
        </p:nvSpPr>
        <p:spPr>
          <a:xfrm>
            <a:off x="4468883" y="6570282"/>
            <a:ext cx="4572000" cy="246221"/>
          </a:xfrm>
          <a:prstGeom prst="rect">
            <a:avLst/>
          </a:prstGeom>
        </p:spPr>
        <p:txBody>
          <a:bodyPr>
            <a:spAutoFit/>
          </a:bodyPr>
          <a:lstStyle/>
          <a:p>
            <a:r>
              <a:rPr lang="en-US" sz="1000" dirty="0">
                <a:latin typeface="Andale Mono" panose="020B0509000000000004" pitchFamily="49" charset="0"/>
              </a:rPr>
              <a:t>https://</a:t>
            </a:r>
            <a:r>
              <a:rPr lang="en-US" sz="1000" dirty="0" err="1">
                <a:latin typeface="Andale Mono" panose="020B0509000000000004" pitchFamily="49" charset="0"/>
              </a:rPr>
              <a:t>github.com</a:t>
            </a:r>
            <a:r>
              <a:rPr lang="en-US" sz="1000" dirty="0">
                <a:latin typeface="Andale Mono" panose="020B0509000000000004" pitchFamily="49" charset="0"/>
              </a:rPr>
              <a:t>/</a:t>
            </a:r>
            <a:r>
              <a:rPr lang="en-US" sz="1000" dirty="0" err="1">
                <a:latin typeface="Andale Mono" panose="020B0509000000000004" pitchFamily="49" charset="0"/>
              </a:rPr>
              <a:t>giorginolab</a:t>
            </a:r>
            <a:r>
              <a:rPr lang="en-US" sz="1000" dirty="0">
                <a:latin typeface="Andale Mono" panose="020B0509000000000004" pitchFamily="49" charset="0"/>
              </a:rPr>
              <a:t>/Markov-Tutorial-UniPd-2022</a:t>
            </a:r>
            <a:endParaRPr lang="en-IT" sz="1000" dirty="0">
              <a:latin typeface="Andale Mono" panose="020B0509000000000004" pitchFamily="49" charset="0"/>
            </a:endParaRPr>
          </a:p>
        </p:txBody>
      </p:sp>
    </p:spTree>
    <p:custDataLst>
      <p:tags r:id="rId1"/>
    </p:custDataLst>
    <p:extLst>
      <p:ext uri="{BB962C8B-B14F-4D97-AF65-F5344CB8AC3E}">
        <p14:creationId xmlns:p14="http://schemas.microsoft.com/office/powerpoint/2010/main" val="2651252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A9F204E-3CDA-6647-8849-D284DB056EB9}"/>
              </a:ext>
            </a:extLst>
          </p:cNvPr>
          <p:cNvSpPr txBox="1">
            <a:spLocks/>
          </p:cNvSpPr>
          <p:nvPr/>
        </p:nvSpPr>
        <p:spPr>
          <a:xfrm>
            <a:off x="457200" y="76200"/>
            <a:ext cx="5029200" cy="914400"/>
          </a:xfrm>
          <a:prstGeom prst="rect">
            <a:avLst/>
          </a:prstGeom>
        </p:spPr>
        <p:txBody>
          <a:bodyPr/>
          <a:lstStyle>
            <a:lvl1pPr algn="l" defTabSz="457200" rtl="0" eaLnBrk="1" latinLnBrk="0" hangingPunct="1">
              <a:spcBef>
                <a:spcPct val="0"/>
              </a:spcBef>
              <a:buNone/>
              <a:defRPr sz="4400" kern="1200">
                <a:solidFill>
                  <a:schemeClr val="tx1"/>
                </a:solidFill>
                <a:latin typeface="Gill Sans"/>
                <a:ea typeface="+mj-ea"/>
                <a:cs typeface="Gill Sans"/>
              </a:defRPr>
            </a:lvl1pPr>
          </a:lstStyle>
          <a:p>
            <a:r>
              <a:rPr lang="it-IT" sz="3600" dirty="0" err="1">
                <a:latin typeface="Gill Sans MT"/>
                <a:cs typeface="Gill Sans MT"/>
              </a:rPr>
              <a:t>Committor</a:t>
            </a:r>
            <a:endParaRPr lang="it-IT" sz="3600" dirty="0">
              <a:latin typeface="Gill Sans MT"/>
              <a:cs typeface="Gill Sans MT"/>
            </a:endParaRPr>
          </a:p>
        </p:txBody>
      </p:sp>
      <p:pic>
        <p:nvPicPr>
          <p:cNvPr id="3" name="Immagine 1">
            <a:extLst>
              <a:ext uri="{FF2B5EF4-FFF2-40B4-BE49-F238E27FC236}">
                <a16:creationId xmlns:a16="http://schemas.microsoft.com/office/drawing/2014/main" id="{80AFD7BE-69A0-F94D-AF80-51EE6C3C288C}"/>
              </a:ext>
            </a:extLst>
          </p:cNvPr>
          <p:cNvPicPr>
            <a:picLocks noChangeAspect="1"/>
          </p:cNvPicPr>
          <p:nvPr/>
        </p:nvPicPr>
        <p:blipFill>
          <a:blip r:embed="rId3"/>
          <a:stretch>
            <a:fillRect/>
          </a:stretch>
        </p:blipFill>
        <p:spPr>
          <a:xfrm>
            <a:off x="5334000" y="228600"/>
            <a:ext cx="3199054" cy="3017774"/>
          </a:xfrm>
          <a:prstGeom prst="rect">
            <a:avLst/>
          </a:prstGeom>
        </p:spPr>
      </p:pic>
      <p:sp>
        <p:nvSpPr>
          <p:cNvPr id="6" name="TextBox 5">
            <a:extLst>
              <a:ext uri="{FF2B5EF4-FFF2-40B4-BE49-F238E27FC236}">
                <a16:creationId xmlns:a16="http://schemas.microsoft.com/office/drawing/2014/main" id="{EDC1B9AF-83D5-884C-89B0-5262B8CE0D77}"/>
              </a:ext>
            </a:extLst>
          </p:cNvPr>
          <p:cNvSpPr txBox="1"/>
          <p:nvPr/>
        </p:nvSpPr>
        <p:spPr>
          <a:xfrm>
            <a:off x="457199" y="1179946"/>
            <a:ext cx="4362335" cy="2031325"/>
          </a:xfrm>
          <a:prstGeom prst="rect">
            <a:avLst/>
          </a:prstGeom>
          <a:noFill/>
        </p:spPr>
        <p:txBody>
          <a:bodyPr wrap="square" rtlCol="0">
            <a:spAutoFit/>
          </a:bodyPr>
          <a:lstStyle/>
          <a:p>
            <a:pPr algn="l"/>
            <a:r>
              <a:rPr lang="en-IT" dirty="0">
                <a:solidFill>
                  <a:schemeClr val="accent2"/>
                </a:solidFill>
                <a:latin typeface="Gill Sans" panose="020B0502020104020203" pitchFamily="34" charset="-79"/>
                <a:cs typeface="Gill Sans" panose="020B0502020104020203" pitchFamily="34" charset="-79"/>
              </a:rPr>
              <a:t>Question: if we start from 1, what is the probability to pass through 2 w.r.t. 3 first? (regardless of the path)</a:t>
            </a:r>
          </a:p>
          <a:p>
            <a:pPr marL="285750" indent="-285750" algn="l">
              <a:buFont typeface="Arial" panose="020B0604020202020204" pitchFamily="34" charset="0"/>
              <a:buChar char="•"/>
            </a:pPr>
            <a:r>
              <a:rPr lang="en-IT" dirty="0">
                <a:latin typeface="Gill Sans" panose="020B0502020104020203" pitchFamily="34" charset="-79"/>
                <a:cs typeface="Gill Sans" panose="020B0502020104020203" pitchFamily="34" charset="-79"/>
              </a:rPr>
              <a:t>This is the 1</a:t>
            </a:r>
            <a:r>
              <a:rPr lang="en-IT" i="1" dirty="0">
                <a:latin typeface="Gill Sans" panose="020B0502020104020203" pitchFamily="34" charset="-79"/>
                <a:cs typeface="Gill Sans" panose="020B0502020104020203" pitchFamily="34" charset="-79"/>
              </a:rPr>
              <a:t> → </a:t>
            </a:r>
            <a:r>
              <a:rPr lang="en-IT" dirty="0">
                <a:latin typeface="Gill Sans" panose="020B0502020104020203" pitchFamily="34" charset="-79"/>
                <a:cs typeface="Gill Sans" panose="020B0502020104020203" pitchFamily="34" charset="-79"/>
              </a:rPr>
              <a:t>{2,3} </a:t>
            </a:r>
            <a:r>
              <a:rPr lang="en-IT" i="1" u="sng" dirty="0">
                <a:latin typeface="Gill Sans" panose="020B0502020104020203" pitchFamily="34" charset="-79"/>
                <a:cs typeface="Gill Sans" panose="020B0502020104020203" pitchFamily="34" charset="-79"/>
              </a:rPr>
              <a:t>committor probability</a:t>
            </a:r>
          </a:p>
          <a:p>
            <a:pPr marL="285750" indent="-285750" algn="l">
              <a:buFont typeface="Arial" panose="020B0604020202020204" pitchFamily="34" charset="0"/>
              <a:buChar char="•"/>
            </a:pPr>
            <a:r>
              <a:rPr lang="en-IT" dirty="0">
                <a:latin typeface="Gill Sans" panose="020B0502020104020203" pitchFamily="34" charset="-79"/>
                <a:cs typeface="Gill Sans" panose="020B0502020104020203" pitchFamily="34" charset="-79"/>
              </a:rPr>
              <a:t>States which are equally probable to fall back to the “reactants” or advance to “product” state form the </a:t>
            </a:r>
            <a:r>
              <a:rPr lang="en-IT" i="1" dirty="0">
                <a:latin typeface="Gill Sans" panose="020B0502020104020203" pitchFamily="34" charset="-79"/>
                <a:cs typeface="Gill Sans" panose="020B0502020104020203" pitchFamily="34" charset="-79"/>
              </a:rPr>
              <a:t>transition state.</a:t>
            </a:r>
            <a:endParaRPr lang="en-IT" dirty="0">
              <a:latin typeface="Gill Sans" panose="020B0502020104020203" pitchFamily="34" charset="-79"/>
              <a:cs typeface="Gill Sans" panose="020B0502020104020203" pitchFamily="34" charset="-79"/>
            </a:endParaRPr>
          </a:p>
        </p:txBody>
      </p:sp>
      <p:grpSp>
        <p:nvGrpSpPr>
          <p:cNvPr id="10" name="Group 9">
            <a:extLst>
              <a:ext uri="{FF2B5EF4-FFF2-40B4-BE49-F238E27FC236}">
                <a16:creationId xmlns:a16="http://schemas.microsoft.com/office/drawing/2014/main" id="{B0B1F0B0-4F0E-DD4F-932C-AB25B14B469B}"/>
              </a:ext>
            </a:extLst>
          </p:cNvPr>
          <p:cNvGrpSpPr/>
          <p:nvPr/>
        </p:nvGrpSpPr>
        <p:grpSpPr>
          <a:xfrm>
            <a:off x="5152968" y="568411"/>
            <a:ext cx="3713519" cy="2429798"/>
            <a:chOff x="1413245" y="1600200"/>
            <a:chExt cx="7476350" cy="4891860"/>
          </a:xfrm>
        </p:grpSpPr>
        <p:sp>
          <p:nvSpPr>
            <p:cNvPr id="7" name="Rectangle 6">
              <a:extLst>
                <a:ext uri="{FF2B5EF4-FFF2-40B4-BE49-F238E27FC236}">
                  <a16:creationId xmlns:a16="http://schemas.microsoft.com/office/drawing/2014/main" id="{8431D586-08B7-B942-8F76-172CF1F52257}"/>
                </a:ext>
              </a:extLst>
            </p:cNvPr>
            <p:cNvSpPr/>
            <p:nvPr/>
          </p:nvSpPr>
          <p:spPr>
            <a:xfrm>
              <a:off x="3523600" y="1600200"/>
              <a:ext cx="742924" cy="929460"/>
            </a:xfrm>
            <a:prstGeom prst="rect">
              <a:avLst/>
            </a:prstGeom>
          </p:spPr>
          <p:txBody>
            <a:bodyPr wrap="none">
              <a:spAutoFit/>
            </a:bodyPr>
            <a:lstStyle/>
            <a:p>
              <a:r>
                <a:rPr lang="mr-IN" sz="2400" b="1" dirty="0">
                  <a:latin typeface="Andale Mono" panose="020B0509000000000004" pitchFamily="49" charset="0"/>
                  <a:cs typeface="Andale Mono"/>
                </a:rPr>
                <a:t>1</a:t>
              </a:r>
              <a:endParaRPr lang="en-IT" sz="2400" b="1" dirty="0">
                <a:latin typeface="Andale Mono" panose="020B0509000000000004" pitchFamily="49" charset="0"/>
              </a:endParaRPr>
            </a:p>
          </p:txBody>
        </p:sp>
        <p:sp>
          <p:nvSpPr>
            <p:cNvPr id="8" name="Rectangle 7">
              <a:extLst>
                <a:ext uri="{FF2B5EF4-FFF2-40B4-BE49-F238E27FC236}">
                  <a16:creationId xmlns:a16="http://schemas.microsoft.com/office/drawing/2014/main" id="{B972DAC1-78E0-5647-91CE-336B771E3D9D}"/>
                </a:ext>
              </a:extLst>
            </p:cNvPr>
            <p:cNvSpPr/>
            <p:nvPr/>
          </p:nvSpPr>
          <p:spPr>
            <a:xfrm>
              <a:off x="8146671" y="5562600"/>
              <a:ext cx="742924" cy="929460"/>
            </a:xfrm>
            <a:prstGeom prst="rect">
              <a:avLst/>
            </a:prstGeom>
          </p:spPr>
          <p:txBody>
            <a:bodyPr wrap="none">
              <a:spAutoFit/>
            </a:bodyPr>
            <a:lstStyle/>
            <a:p>
              <a:r>
                <a:rPr lang="it-IT" sz="2400" b="1" dirty="0">
                  <a:latin typeface="Andale Mono" panose="020B0509000000000004" pitchFamily="49" charset="0"/>
                  <a:cs typeface="Andale Mono"/>
                </a:rPr>
                <a:t>3</a:t>
              </a:r>
              <a:endParaRPr lang="en-IT" sz="2400" b="1" dirty="0">
                <a:latin typeface="Andale Mono" panose="020B0509000000000004" pitchFamily="49" charset="0"/>
              </a:endParaRPr>
            </a:p>
          </p:txBody>
        </p:sp>
        <p:sp>
          <p:nvSpPr>
            <p:cNvPr id="9" name="Rectangle 8">
              <a:extLst>
                <a:ext uri="{FF2B5EF4-FFF2-40B4-BE49-F238E27FC236}">
                  <a16:creationId xmlns:a16="http://schemas.microsoft.com/office/drawing/2014/main" id="{1E014997-A981-4F42-8268-F823C6E11F58}"/>
                </a:ext>
              </a:extLst>
            </p:cNvPr>
            <p:cNvSpPr/>
            <p:nvPr/>
          </p:nvSpPr>
          <p:spPr>
            <a:xfrm>
              <a:off x="1413245" y="5100935"/>
              <a:ext cx="742924" cy="929460"/>
            </a:xfrm>
            <a:prstGeom prst="rect">
              <a:avLst/>
            </a:prstGeom>
          </p:spPr>
          <p:txBody>
            <a:bodyPr wrap="none">
              <a:spAutoFit/>
            </a:bodyPr>
            <a:lstStyle/>
            <a:p>
              <a:r>
                <a:rPr lang="it-IT" sz="2400" b="1" dirty="0">
                  <a:latin typeface="Andale Mono" panose="020B0509000000000004" pitchFamily="49" charset="0"/>
                  <a:cs typeface="Andale Mono"/>
                </a:rPr>
                <a:t>2</a:t>
              </a:r>
              <a:endParaRPr lang="en-IT" sz="2400" b="1" dirty="0">
                <a:latin typeface="Andale Mono" panose="020B0509000000000004" pitchFamily="49" charset="0"/>
              </a:endParaRPr>
            </a:p>
          </p:txBody>
        </p:sp>
      </p:grpSp>
      <p:sp>
        <p:nvSpPr>
          <p:cNvPr id="13" name="Rectangle 12">
            <a:extLst>
              <a:ext uri="{FF2B5EF4-FFF2-40B4-BE49-F238E27FC236}">
                <a16:creationId xmlns:a16="http://schemas.microsoft.com/office/drawing/2014/main" id="{AB0AA0CB-97C4-3841-8A46-2F654E772D30}"/>
              </a:ext>
            </a:extLst>
          </p:cNvPr>
          <p:cNvSpPr/>
          <p:nvPr/>
        </p:nvSpPr>
        <p:spPr>
          <a:xfrm>
            <a:off x="304800" y="3536626"/>
            <a:ext cx="8723726" cy="646331"/>
          </a:xfrm>
          <a:prstGeom prst="rect">
            <a:avLst/>
          </a:prstGeom>
        </p:spPr>
        <p:txBody>
          <a:bodyPr wrap="square">
            <a:spAutoFit/>
          </a:bodyPr>
          <a:lstStyle/>
          <a:p>
            <a:pPr algn="l"/>
            <a:r>
              <a:rPr lang="en-IT" dirty="0">
                <a:latin typeface="Andale Mono" panose="020B0509000000000004" pitchFamily="49" charset="0"/>
              </a:rPr>
              <a:t>1 1 1 2 2 3 3 1 1 1 2 2 2 2 1 1 1 1 1 1 3 1 1 1 1 2 3 1 1 3…</a:t>
            </a:r>
          </a:p>
          <a:p>
            <a:pPr algn="l"/>
            <a:endParaRPr lang="en-IT" dirty="0">
              <a:latin typeface="Andale Mono" panose="020B0509000000000004" pitchFamily="49" charset="0"/>
            </a:endParaRPr>
          </a:p>
        </p:txBody>
      </p:sp>
      <p:sp>
        <p:nvSpPr>
          <p:cNvPr id="5" name="Left Bracket 4">
            <a:extLst>
              <a:ext uri="{FF2B5EF4-FFF2-40B4-BE49-F238E27FC236}">
                <a16:creationId xmlns:a16="http://schemas.microsoft.com/office/drawing/2014/main" id="{0F32693B-FA87-AB4B-AEF5-4659CE1F75E5}"/>
              </a:ext>
            </a:extLst>
          </p:cNvPr>
          <p:cNvSpPr/>
          <p:nvPr/>
        </p:nvSpPr>
        <p:spPr>
          <a:xfrm rot="16200000">
            <a:off x="806667" y="3626067"/>
            <a:ext cx="139266" cy="838200"/>
          </a:xfrm>
          <a:prstGeom prst="leftBracket">
            <a:avLst/>
          </a:prstGeom>
          <a:ln>
            <a:head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IT"/>
          </a:p>
        </p:txBody>
      </p:sp>
      <p:sp>
        <p:nvSpPr>
          <p:cNvPr id="19" name="Left Bracket 18">
            <a:extLst>
              <a:ext uri="{FF2B5EF4-FFF2-40B4-BE49-F238E27FC236}">
                <a16:creationId xmlns:a16="http://schemas.microsoft.com/office/drawing/2014/main" id="{170FD79E-5792-3944-879A-31FE196933B1}"/>
              </a:ext>
            </a:extLst>
          </p:cNvPr>
          <p:cNvSpPr/>
          <p:nvPr/>
        </p:nvSpPr>
        <p:spPr>
          <a:xfrm rot="16200000">
            <a:off x="914400" y="4038600"/>
            <a:ext cx="152400" cy="609600"/>
          </a:xfrm>
          <a:prstGeom prst="leftBracket">
            <a:avLst/>
          </a:prstGeom>
          <a:ln>
            <a:head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IT"/>
          </a:p>
        </p:txBody>
      </p:sp>
      <p:sp>
        <p:nvSpPr>
          <p:cNvPr id="20" name="Left Bracket 19">
            <a:extLst>
              <a:ext uri="{FF2B5EF4-FFF2-40B4-BE49-F238E27FC236}">
                <a16:creationId xmlns:a16="http://schemas.microsoft.com/office/drawing/2014/main" id="{7356B12E-EDC6-7146-88C9-4A49744416DC}"/>
              </a:ext>
            </a:extLst>
          </p:cNvPr>
          <p:cNvSpPr/>
          <p:nvPr/>
        </p:nvSpPr>
        <p:spPr>
          <a:xfrm rot="16200000">
            <a:off x="2711667" y="3612933"/>
            <a:ext cx="139266" cy="838200"/>
          </a:xfrm>
          <a:prstGeom prst="leftBracket">
            <a:avLst/>
          </a:prstGeom>
          <a:ln>
            <a:head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IT"/>
          </a:p>
        </p:txBody>
      </p:sp>
      <p:sp>
        <p:nvSpPr>
          <p:cNvPr id="21" name="Left Bracket 20">
            <a:extLst>
              <a:ext uri="{FF2B5EF4-FFF2-40B4-BE49-F238E27FC236}">
                <a16:creationId xmlns:a16="http://schemas.microsoft.com/office/drawing/2014/main" id="{1EEC6189-890A-824A-9FE7-D914FD979561}"/>
              </a:ext>
            </a:extLst>
          </p:cNvPr>
          <p:cNvSpPr/>
          <p:nvPr/>
        </p:nvSpPr>
        <p:spPr>
          <a:xfrm rot="16200000">
            <a:off x="2857500" y="4013634"/>
            <a:ext cx="152400" cy="533400"/>
          </a:xfrm>
          <a:prstGeom prst="leftBracket">
            <a:avLst/>
          </a:prstGeom>
          <a:ln>
            <a:head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IT"/>
          </a:p>
        </p:txBody>
      </p:sp>
      <p:sp>
        <p:nvSpPr>
          <p:cNvPr id="22" name="Left Bracket 21">
            <a:extLst>
              <a:ext uri="{FF2B5EF4-FFF2-40B4-BE49-F238E27FC236}">
                <a16:creationId xmlns:a16="http://schemas.microsoft.com/office/drawing/2014/main" id="{F817C199-C4C7-164C-B075-A001BF0DB5CB}"/>
              </a:ext>
            </a:extLst>
          </p:cNvPr>
          <p:cNvSpPr/>
          <p:nvPr/>
        </p:nvSpPr>
        <p:spPr>
          <a:xfrm rot="16200000">
            <a:off x="2980553" y="4405761"/>
            <a:ext cx="152400" cy="287295"/>
          </a:xfrm>
          <a:prstGeom prst="leftBracket">
            <a:avLst/>
          </a:prstGeom>
          <a:ln>
            <a:head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IT"/>
          </a:p>
        </p:txBody>
      </p:sp>
      <p:sp>
        <p:nvSpPr>
          <p:cNvPr id="23" name="Left Bracket 22">
            <a:extLst>
              <a:ext uri="{FF2B5EF4-FFF2-40B4-BE49-F238E27FC236}">
                <a16:creationId xmlns:a16="http://schemas.microsoft.com/office/drawing/2014/main" id="{8EBBA146-DA57-3C41-8984-86143311BBBC}"/>
              </a:ext>
            </a:extLst>
          </p:cNvPr>
          <p:cNvSpPr/>
          <p:nvPr/>
        </p:nvSpPr>
        <p:spPr>
          <a:xfrm rot="16200000">
            <a:off x="5043834" y="3185766"/>
            <a:ext cx="123133" cy="1676399"/>
          </a:xfrm>
          <a:prstGeom prst="leftBracket">
            <a:avLst/>
          </a:prstGeom>
          <a:ln>
            <a:head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IT"/>
          </a:p>
        </p:txBody>
      </p:sp>
      <p:sp>
        <p:nvSpPr>
          <p:cNvPr id="11" name="TextBox 10">
            <a:extLst>
              <a:ext uri="{FF2B5EF4-FFF2-40B4-BE49-F238E27FC236}">
                <a16:creationId xmlns:a16="http://schemas.microsoft.com/office/drawing/2014/main" id="{652A614B-2174-5047-A512-9F135B6E2201}"/>
              </a:ext>
            </a:extLst>
          </p:cNvPr>
          <p:cNvSpPr txBox="1"/>
          <p:nvPr/>
        </p:nvSpPr>
        <p:spPr>
          <a:xfrm>
            <a:off x="1327588" y="3866045"/>
            <a:ext cx="284052" cy="307777"/>
          </a:xfrm>
          <a:prstGeom prst="rect">
            <a:avLst/>
          </a:prstGeom>
          <a:noFill/>
        </p:spPr>
        <p:txBody>
          <a:bodyPr wrap="none" rtlCol="0">
            <a:spAutoFit/>
          </a:bodyPr>
          <a:lstStyle/>
          <a:p>
            <a:r>
              <a:rPr lang="en-IT" sz="1400" dirty="0">
                <a:solidFill>
                  <a:schemeClr val="tx2"/>
                </a:solidFill>
              </a:rPr>
              <a:t>2</a:t>
            </a:r>
          </a:p>
        </p:txBody>
      </p:sp>
      <p:sp>
        <p:nvSpPr>
          <p:cNvPr id="25" name="TextBox 24">
            <a:extLst>
              <a:ext uri="{FF2B5EF4-FFF2-40B4-BE49-F238E27FC236}">
                <a16:creationId xmlns:a16="http://schemas.microsoft.com/office/drawing/2014/main" id="{4112D121-B93C-6142-8EBA-3DA22E1CC155}"/>
              </a:ext>
            </a:extLst>
          </p:cNvPr>
          <p:cNvSpPr txBox="1"/>
          <p:nvPr/>
        </p:nvSpPr>
        <p:spPr>
          <a:xfrm>
            <a:off x="1327588" y="4171277"/>
            <a:ext cx="284052" cy="307777"/>
          </a:xfrm>
          <a:prstGeom prst="rect">
            <a:avLst/>
          </a:prstGeom>
          <a:noFill/>
        </p:spPr>
        <p:txBody>
          <a:bodyPr wrap="none" rtlCol="0">
            <a:spAutoFit/>
          </a:bodyPr>
          <a:lstStyle/>
          <a:p>
            <a:r>
              <a:rPr lang="en-IT" sz="1400" dirty="0">
                <a:solidFill>
                  <a:schemeClr val="tx2"/>
                </a:solidFill>
              </a:rPr>
              <a:t>2</a:t>
            </a:r>
          </a:p>
        </p:txBody>
      </p:sp>
      <p:sp>
        <p:nvSpPr>
          <p:cNvPr id="28" name="Left Bracket 27">
            <a:extLst>
              <a:ext uri="{FF2B5EF4-FFF2-40B4-BE49-F238E27FC236}">
                <a16:creationId xmlns:a16="http://schemas.microsoft.com/office/drawing/2014/main" id="{6CA1751F-8045-A44F-9799-CB1041E2E5A3}"/>
              </a:ext>
            </a:extLst>
          </p:cNvPr>
          <p:cNvSpPr/>
          <p:nvPr/>
        </p:nvSpPr>
        <p:spPr>
          <a:xfrm rot="16200000">
            <a:off x="1058048" y="4478217"/>
            <a:ext cx="152400" cy="287295"/>
          </a:xfrm>
          <a:prstGeom prst="leftBracket">
            <a:avLst/>
          </a:prstGeom>
          <a:ln>
            <a:head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IT"/>
          </a:p>
        </p:txBody>
      </p:sp>
      <p:sp>
        <p:nvSpPr>
          <p:cNvPr id="34" name="TextBox 33">
            <a:extLst>
              <a:ext uri="{FF2B5EF4-FFF2-40B4-BE49-F238E27FC236}">
                <a16:creationId xmlns:a16="http://schemas.microsoft.com/office/drawing/2014/main" id="{346B7371-920F-CF4E-89E8-8256012E80CF}"/>
              </a:ext>
            </a:extLst>
          </p:cNvPr>
          <p:cNvSpPr txBox="1"/>
          <p:nvPr/>
        </p:nvSpPr>
        <p:spPr>
          <a:xfrm>
            <a:off x="1327588" y="4479487"/>
            <a:ext cx="284052" cy="307777"/>
          </a:xfrm>
          <a:prstGeom prst="rect">
            <a:avLst/>
          </a:prstGeom>
          <a:noFill/>
        </p:spPr>
        <p:txBody>
          <a:bodyPr wrap="none" rtlCol="0">
            <a:spAutoFit/>
          </a:bodyPr>
          <a:lstStyle/>
          <a:p>
            <a:r>
              <a:rPr lang="en-IT" sz="1400" dirty="0">
                <a:solidFill>
                  <a:schemeClr val="tx2"/>
                </a:solidFill>
              </a:rPr>
              <a:t>2</a:t>
            </a:r>
          </a:p>
        </p:txBody>
      </p:sp>
      <p:sp>
        <p:nvSpPr>
          <p:cNvPr id="35" name="TextBox 34">
            <a:extLst>
              <a:ext uri="{FF2B5EF4-FFF2-40B4-BE49-F238E27FC236}">
                <a16:creationId xmlns:a16="http://schemas.microsoft.com/office/drawing/2014/main" id="{66720E86-D3BF-E04F-9263-28958FE57106}"/>
              </a:ext>
            </a:extLst>
          </p:cNvPr>
          <p:cNvSpPr txBox="1"/>
          <p:nvPr/>
        </p:nvSpPr>
        <p:spPr>
          <a:xfrm>
            <a:off x="6067077" y="3895694"/>
            <a:ext cx="284052" cy="307777"/>
          </a:xfrm>
          <a:prstGeom prst="rect">
            <a:avLst/>
          </a:prstGeom>
          <a:noFill/>
        </p:spPr>
        <p:txBody>
          <a:bodyPr wrap="none" rtlCol="0">
            <a:spAutoFit/>
          </a:bodyPr>
          <a:lstStyle/>
          <a:p>
            <a:r>
              <a:rPr lang="en-IT" sz="1400" dirty="0">
                <a:solidFill>
                  <a:schemeClr val="accent3">
                    <a:lumMod val="75000"/>
                  </a:schemeClr>
                </a:solidFill>
              </a:rPr>
              <a:t>3</a:t>
            </a:r>
          </a:p>
        </p:txBody>
      </p:sp>
      <p:sp>
        <p:nvSpPr>
          <p:cNvPr id="36" name="TextBox 35">
            <a:extLst>
              <a:ext uri="{FF2B5EF4-FFF2-40B4-BE49-F238E27FC236}">
                <a16:creationId xmlns:a16="http://schemas.microsoft.com/office/drawing/2014/main" id="{8B1A305A-A5E2-3348-ACC3-A7F1046C0597}"/>
              </a:ext>
            </a:extLst>
          </p:cNvPr>
          <p:cNvSpPr txBox="1"/>
          <p:nvPr/>
        </p:nvSpPr>
        <p:spPr>
          <a:xfrm>
            <a:off x="7089652" y="4141825"/>
            <a:ext cx="1170513" cy="307777"/>
          </a:xfrm>
          <a:prstGeom prst="rect">
            <a:avLst/>
          </a:prstGeom>
          <a:noFill/>
        </p:spPr>
        <p:txBody>
          <a:bodyPr wrap="none" rtlCol="0">
            <a:spAutoFit/>
          </a:bodyPr>
          <a:lstStyle/>
          <a:p>
            <a:r>
              <a:rPr lang="en-IT" sz="1400" i="1" dirty="0"/>
              <a:t>And so on…</a:t>
            </a:r>
          </a:p>
        </p:txBody>
      </p:sp>
      <p:sp>
        <p:nvSpPr>
          <p:cNvPr id="24" name="TextBox 23">
            <a:extLst>
              <a:ext uri="{FF2B5EF4-FFF2-40B4-BE49-F238E27FC236}">
                <a16:creationId xmlns:a16="http://schemas.microsoft.com/office/drawing/2014/main" id="{A8005E3E-F341-AC43-8ED1-7112580C561A}"/>
              </a:ext>
            </a:extLst>
          </p:cNvPr>
          <p:cNvSpPr txBox="1"/>
          <p:nvPr/>
        </p:nvSpPr>
        <p:spPr>
          <a:xfrm>
            <a:off x="3250093" y="3838422"/>
            <a:ext cx="284052" cy="307777"/>
          </a:xfrm>
          <a:prstGeom prst="rect">
            <a:avLst/>
          </a:prstGeom>
          <a:noFill/>
        </p:spPr>
        <p:txBody>
          <a:bodyPr wrap="none" rtlCol="0">
            <a:spAutoFit/>
          </a:bodyPr>
          <a:lstStyle/>
          <a:p>
            <a:r>
              <a:rPr lang="en-IT" sz="1400" dirty="0">
                <a:solidFill>
                  <a:schemeClr val="tx2"/>
                </a:solidFill>
              </a:rPr>
              <a:t>2</a:t>
            </a:r>
          </a:p>
        </p:txBody>
      </p:sp>
      <p:sp>
        <p:nvSpPr>
          <p:cNvPr id="26" name="TextBox 25">
            <a:extLst>
              <a:ext uri="{FF2B5EF4-FFF2-40B4-BE49-F238E27FC236}">
                <a16:creationId xmlns:a16="http://schemas.microsoft.com/office/drawing/2014/main" id="{0A911C4E-483B-4444-B81C-AE647A774ADD}"/>
              </a:ext>
            </a:extLst>
          </p:cNvPr>
          <p:cNvSpPr txBox="1"/>
          <p:nvPr/>
        </p:nvSpPr>
        <p:spPr>
          <a:xfrm>
            <a:off x="3250093" y="4143654"/>
            <a:ext cx="284052" cy="307777"/>
          </a:xfrm>
          <a:prstGeom prst="rect">
            <a:avLst/>
          </a:prstGeom>
          <a:noFill/>
        </p:spPr>
        <p:txBody>
          <a:bodyPr wrap="none" rtlCol="0">
            <a:spAutoFit/>
          </a:bodyPr>
          <a:lstStyle/>
          <a:p>
            <a:r>
              <a:rPr lang="en-IT" sz="1400" dirty="0">
                <a:solidFill>
                  <a:schemeClr val="tx2"/>
                </a:solidFill>
              </a:rPr>
              <a:t>2</a:t>
            </a:r>
          </a:p>
        </p:txBody>
      </p:sp>
      <p:sp>
        <p:nvSpPr>
          <p:cNvPr id="27" name="TextBox 26">
            <a:extLst>
              <a:ext uri="{FF2B5EF4-FFF2-40B4-BE49-F238E27FC236}">
                <a16:creationId xmlns:a16="http://schemas.microsoft.com/office/drawing/2014/main" id="{6CBFF6CE-EAA6-C74B-A9CB-46BB784A7597}"/>
              </a:ext>
            </a:extLst>
          </p:cNvPr>
          <p:cNvSpPr txBox="1"/>
          <p:nvPr/>
        </p:nvSpPr>
        <p:spPr>
          <a:xfrm>
            <a:off x="3250093" y="4451864"/>
            <a:ext cx="284052" cy="307777"/>
          </a:xfrm>
          <a:prstGeom prst="rect">
            <a:avLst/>
          </a:prstGeom>
          <a:noFill/>
        </p:spPr>
        <p:txBody>
          <a:bodyPr wrap="none" rtlCol="0">
            <a:spAutoFit/>
          </a:bodyPr>
          <a:lstStyle/>
          <a:p>
            <a:r>
              <a:rPr lang="en-IT" sz="1400" dirty="0">
                <a:solidFill>
                  <a:schemeClr val="tx2"/>
                </a:solidFill>
              </a:rPr>
              <a:t>2</a:t>
            </a:r>
          </a:p>
        </p:txBody>
      </p:sp>
      <p:sp>
        <p:nvSpPr>
          <p:cNvPr id="30" name="Left Bracket 29">
            <a:extLst>
              <a:ext uri="{FF2B5EF4-FFF2-40B4-BE49-F238E27FC236}">
                <a16:creationId xmlns:a16="http://schemas.microsoft.com/office/drawing/2014/main" id="{FF7F1FC5-9F49-4448-8297-3DDDC78EE45F}"/>
              </a:ext>
            </a:extLst>
          </p:cNvPr>
          <p:cNvSpPr/>
          <p:nvPr/>
        </p:nvSpPr>
        <p:spPr>
          <a:xfrm rot="16200000">
            <a:off x="5161182" y="3637180"/>
            <a:ext cx="156002" cy="1408837"/>
          </a:xfrm>
          <a:prstGeom prst="leftBracket">
            <a:avLst/>
          </a:prstGeom>
          <a:ln>
            <a:head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IT"/>
          </a:p>
        </p:txBody>
      </p:sp>
      <p:sp>
        <p:nvSpPr>
          <p:cNvPr id="31" name="TextBox 30">
            <a:extLst>
              <a:ext uri="{FF2B5EF4-FFF2-40B4-BE49-F238E27FC236}">
                <a16:creationId xmlns:a16="http://schemas.microsoft.com/office/drawing/2014/main" id="{98391189-4CEF-6847-9A7E-CF0152DAD971}"/>
              </a:ext>
            </a:extLst>
          </p:cNvPr>
          <p:cNvSpPr txBox="1"/>
          <p:nvPr/>
        </p:nvSpPr>
        <p:spPr>
          <a:xfrm>
            <a:off x="6096000" y="4188023"/>
            <a:ext cx="284052" cy="307777"/>
          </a:xfrm>
          <a:prstGeom prst="rect">
            <a:avLst/>
          </a:prstGeom>
          <a:noFill/>
        </p:spPr>
        <p:txBody>
          <a:bodyPr wrap="none" rtlCol="0">
            <a:spAutoFit/>
          </a:bodyPr>
          <a:lstStyle/>
          <a:p>
            <a:r>
              <a:rPr lang="en-IT" sz="1400" dirty="0">
                <a:solidFill>
                  <a:schemeClr val="accent3">
                    <a:lumMod val="75000"/>
                  </a:schemeClr>
                </a:solidFill>
              </a:rPr>
              <a:t>3</a:t>
            </a:r>
          </a:p>
        </p:txBody>
      </p:sp>
      <p:sp>
        <p:nvSpPr>
          <p:cNvPr id="32" name="TextBox 31">
            <a:extLst>
              <a:ext uri="{FF2B5EF4-FFF2-40B4-BE49-F238E27FC236}">
                <a16:creationId xmlns:a16="http://schemas.microsoft.com/office/drawing/2014/main" id="{06133988-B155-8940-A4A9-7C56389937F9}"/>
              </a:ext>
            </a:extLst>
          </p:cNvPr>
          <p:cNvSpPr txBox="1"/>
          <p:nvPr/>
        </p:nvSpPr>
        <p:spPr>
          <a:xfrm>
            <a:off x="457200" y="5306911"/>
            <a:ext cx="5922852" cy="923330"/>
          </a:xfrm>
          <a:prstGeom prst="rect">
            <a:avLst/>
          </a:prstGeom>
          <a:noFill/>
        </p:spPr>
        <p:txBody>
          <a:bodyPr wrap="square" rtlCol="0">
            <a:spAutoFit/>
          </a:bodyPr>
          <a:lstStyle/>
          <a:p>
            <a:pPr algn="l"/>
            <a:r>
              <a:rPr lang="en-IT" dirty="0">
                <a:latin typeface="Gill Sans" panose="020B0502020104020203" pitchFamily="34" charset="-79"/>
                <a:cs typeface="Gill Sans" panose="020B0502020104020203" pitchFamily="34" charset="-79"/>
              </a:rPr>
              <a:t>Answer: compute the fraction of </a:t>
            </a:r>
            <a:r>
              <a:rPr lang="en-IT" dirty="0">
                <a:solidFill>
                  <a:schemeClr val="tx2"/>
                </a:solidFill>
                <a:latin typeface="Gill Sans" panose="020B0502020104020203" pitchFamily="34" charset="-79"/>
                <a:cs typeface="Gill Sans" panose="020B0502020104020203" pitchFamily="34" charset="-79"/>
              </a:rPr>
              <a:t>end-in-2</a:t>
            </a:r>
            <a:r>
              <a:rPr lang="en-IT" dirty="0">
                <a:latin typeface="Gill Sans" panose="020B0502020104020203" pitchFamily="34" charset="-79"/>
                <a:cs typeface="Gill Sans" panose="020B0502020104020203" pitchFamily="34" charset="-79"/>
              </a:rPr>
              <a:t> vs </a:t>
            </a:r>
            <a:r>
              <a:rPr lang="en-IT" dirty="0">
                <a:solidFill>
                  <a:schemeClr val="accent3">
                    <a:lumMod val="75000"/>
                  </a:schemeClr>
                </a:solidFill>
                <a:latin typeface="Gill Sans" panose="020B0502020104020203" pitchFamily="34" charset="-79"/>
                <a:cs typeface="Gill Sans" panose="020B0502020104020203" pitchFamily="34" charset="-79"/>
              </a:rPr>
              <a:t>end-in-3.</a:t>
            </a:r>
          </a:p>
          <a:p>
            <a:pPr algn="l"/>
            <a:endParaRPr lang="en-IT" dirty="0">
              <a:latin typeface="Gill Sans" panose="020B0502020104020203" pitchFamily="34" charset="-79"/>
              <a:cs typeface="Gill Sans" panose="020B0502020104020203" pitchFamily="34" charset="-79"/>
            </a:endParaRPr>
          </a:p>
          <a:p>
            <a:pPr algn="l"/>
            <a:r>
              <a:rPr lang="en-IT" dirty="0">
                <a:latin typeface="Gill Sans" panose="020B0502020104020203" pitchFamily="34" charset="-79"/>
                <a:cs typeface="Gill Sans" panose="020B0502020104020203" pitchFamily="34" charset="-79"/>
              </a:rPr>
              <a:t>(Actually done mathematically on </a:t>
            </a:r>
            <a:r>
              <a:rPr lang="en-IT" i="1" dirty="0">
                <a:latin typeface="Gill Sans" panose="020B0502020104020203" pitchFamily="34" charset="-79"/>
                <a:cs typeface="Gill Sans" panose="020B0502020104020203" pitchFamily="34" charset="-79"/>
              </a:rPr>
              <a:t>P</a:t>
            </a:r>
            <a:r>
              <a:rPr lang="en-IT" i="1" baseline="-25000" dirty="0">
                <a:latin typeface="Gill Sans" panose="020B0502020104020203" pitchFamily="34" charset="-79"/>
                <a:cs typeface="Gill Sans" panose="020B0502020104020203" pitchFamily="34" charset="-79"/>
              </a:rPr>
              <a:t>ij</a:t>
            </a:r>
            <a:r>
              <a:rPr lang="en-IT" dirty="0">
                <a:latin typeface="Gill Sans" panose="020B0502020104020203" pitchFamily="34" charset="-79"/>
                <a:cs typeface="Gill Sans" panose="020B0502020104020203" pitchFamily="34" charset="-79"/>
              </a:rPr>
              <a:t>)</a:t>
            </a:r>
          </a:p>
        </p:txBody>
      </p:sp>
      <p:sp>
        <p:nvSpPr>
          <p:cNvPr id="33" name="Rectangle 32">
            <a:extLst>
              <a:ext uri="{FF2B5EF4-FFF2-40B4-BE49-F238E27FC236}">
                <a16:creationId xmlns:a16="http://schemas.microsoft.com/office/drawing/2014/main" id="{42B2F988-1EA0-E748-A797-496D5E5D44CE}"/>
              </a:ext>
            </a:extLst>
          </p:cNvPr>
          <p:cNvSpPr/>
          <p:nvPr/>
        </p:nvSpPr>
        <p:spPr>
          <a:xfrm>
            <a:off x="4468883" y="6570282"/>
            <a:ext cx="4572000" cy="246221"/>
          </a:xfrm>
          <a:prstGeom prst="rect">
            <a:avLst/>
          </a:prstGeom>
        </p:spPr>
        <p:txBody>
          <a:bodyPr>
            <a:spAutoFit/>
          </a:bodyPr>
          <a:lstStyle/>
          <a:p>
            <a:r>
              <a:rPr lang="en-US" sz="1000" dirty="0">
                <a:latin typeface="Andale Mono" panose="020B0509000000000004" pitchFamily="49" charset="0"/>
              </a:rPr>
              <a:t>https://</a:t>
            </a:r>
            <a:r>
              <a:rPr lang="en-US" sz="1000" dirty="0" err="1">
                <a:latin typeface="Andale Mono" panose="020B0509000000000004" pitchFamily="49" charset="0"/>
              </a:rPr>
              <a:t>github.com</a:t>
            </a:r>
            <a:r>
              <a:rPr lang="en-US" sz="1000" dirty="0">
                <a:latin typeface="Andale Mono" panose="020B0509000000000004" pitchFamily="49" charset="0"/>
              </a:rPr>
              <a:t>/</a:t>
            </a:r>
            <a:r>
              <a:rPr lang="en-US" sz="1000" dirty="0" err="1">
                <a:latin typeface="Andale Mono" panose="020B0509000000000004" pitchFamily="49" charset="0"/>
              </a:rPr>
              <a:t>giorginolab</a:t>
            </a:r>
            <a:r>
              <a:rPr lang="en-US" sz="1000" dirty="0">
                <a:latin typeface="Andale Mono" panose="020B0509000000000004" pitchFamily="49" charset="0"/>
              </a:rPr>
              <a:t>/Markov-Tutorial-UniPd-2022</a:t>
            </a:r>
            <a:endParaRPr lang="en-IT" sz="1000" dirty="0">
              <a:latin typeface="Andale Mono" panose="020B0509000000000004" pitchFamily="49" charset="0"/>
            </a:endParaRPr>
          </a:p>
        </p:txBody>
      </p:sp>
    </p:spTree>
    <p:custDataLst>
      <p:tags r:id="rId1"/>
    </p:custDataLst>
    <p:extLst>
      <p:ext uri="{BB962C8B-B14F-4D97-AF65-F5344CB8AC3E}">
        <p14:creationId xmlns:p14="http://schemas.microsoft.com/office/powerpoint/2010/main" val="3684096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a:t>Markovianity</a:t>
            </a:r>
            <a:endParaRPr lang="it-IT" dirty="0"/>
          </a:p>
        </p:txBody>
      </p:sp>
      <p:sp>
        <p:nvSpPr>
          <p:cNvPr id="3" name="Segnaposto contenuto 2"/>
          <p:cNvSpPr>
            <a:spLocks noGrp="1"/>
          </p:cNvSpPr>
          <p:nvPr>
            <p:ph idx="1"/>
          </p:nvPr>
        </p:nvSpPr>
        <p:spPr/>
        <p:txBody>
          <a:bodyPr/>
          <a:lstStyle/>
          <a:p>
            <a:r>
              <a:rPr lang="it-IT" dirty="0"/>
              <a:t>The state </a:t>
            </a:r>
            <a:r>
              <a:rPr lang="it-IT" dirty="0" err="1"/>
              <a:t>transition</a:t>
            </a:r>
            <a:r>
              <a:rPr lang="it-IT" dirty="0"/>
              <a:t> </a:t>
            </a:r>
            <a:r>
              <a:rPr lang="it-IT" dirty="0" err="1"/>
              <a:t>probabilities</a:t>
            </a:r>
            <a:r>
              <a:rPr lang="it-IT" dirty="0"/>
              <a:t> </a:t>
            </a:r>
            <a:r>
              <a:rPr lang="it-IT" dirty="0" err="1"/>
              <a:t>only</a:t>
            </a:r>
            <a:r>
              <a:rPr lang="it-IT" dirty="0"/>
              <a:t> </a:t>
            </a:r>
            <a:r>
              <a:rPr lang="it-IT" dirty="0" err="1"/>
              <a:t>depend</a:t>
            </a:r>
            <a:r>
              <a:rPr lang="it-IT" dirty="0"/>
              <a:t> on the </a:t>
            </a:r>
            <a:r>
              <a:rPr lang="it-IT" dirty="0" err="1"/>
              <a:t>current</a:t>
            </a:r>
            <a:r>
              <a:rPr lang="it-IT" dirty="0"/>
              <a:t> state. </a:t>
            </a:r>
            <a:r>
              <a:rPr lang="it-IT" dirty="0" err="1"/>
              <a:t>Examples</a:t>
            </a:r>
            <a:r>
              <a:rPr lang="it-IT" dirty="0"/>
              <a:t>:</a:t>
            </a:r>
          </a:p>
          <a:p>
            <a:pPr lvl="1"/>
            <a:r>
              <a:rPr lang="it-IT" dirty="0" err="1"/>
              <a:t>Today’s</a:t>
            </a:r>
            <a:r>
              <a:rPr lang="it-IT" dirty="0"/>
              <a:t> </a:t>
            </a:r>
            <a:r>
              <a:rPr lang="it-IT" dirty="0" err="1"/>
              <a:t>weather</a:t>
            </a:r>
            <a:r>
              <a:rPr lang="it-IT" dirty="0"/>
              <a:t>, </a:t>
            </a:r>
            <a:r>
              <a:rPr lang="it-IT" dirty="0" err="1"/>
              <a:t>not</a:t>
            </a:r>
            <a:r>
              <a:rPr lang="it-IT" dirty="0"/>
              <a:t> </a:t>
            </a:r>
            <a:r>
              <a:rPr lang="it-IT" dirty="0" err="1"/>
              <a:t>yesterday’s</a:t>
            </a:r>
            <a:endParaRPr lang="it-IT" dirty="0"/>
          </a:p>
          <a:p>
            <a:pPr lvl="1"/>
            <a:r>
              <a:rPr lang="it-IT" dirty="0" err="1"/>
              <a:t>Where</a:t>
            </a:r>
            <a:r>
              <a:rPr lang="it-IT" dirty="0"/>
              <a:t> the </a:t>
            </a:r>
            <a:r>
              <a:rPr lang="it-IT" dirty="0" err="1"/>
              <a:t>ligand</a:t>
            </a:r>
            <a:r>
              <a:rPr lang="it-IT" dirty="0"/>
              <a:t> </a:t>
            </a:r>
            <a:r>
              <a:rPr lang="it-IT" dirty="0" err="1"/>
              <a:t>is</a:t>
            </a:r>
            <a:r>
              <a:rPr lang="it-IT" dirty="0"/>
              <a:t>, </a:t>
            </a:r>
            <a:r>
              <a:rPr lang="it-IT" dirty="0" err="1"/>
              <a:t>not</a:t>
            </a:r>
            <a:r>
              <a:rPr lang="it-IT" dirty="0"/>
              <a:t> </a:t>
            </a:r>
            <a:r>
              <a:rPr lang="it-IT" dirty="0" err="1"/>
              <a:t>how</a:t>
            </a:r>
            <a:r>
              <a:rPr lang="it-IT" dirty="0"/>
              <a:t> </a:t>
            </a:r>
            <a:r>
              <a:rPr lang="it-IT" dirty="0" err="1"/>
              <a:t>did</a:t>
            </a:r>
            <a:r>
              <a:rPr lang="it-IT" dirty="0"/>
              <a:t> </a:t>
            </a:r>
            <a:r>
              <a:rPr lang="it-IT" dirty="0" err="1"/>
              <a:t>it</a:t>
            </a:r>
            <a:r>
              <a:rPr lang="it-IT" dirty="0"/>
              <a:t> </a:t>
            </a:r>
            <a:r>
              <a:rPr lang="it-IT" dirty="0" err="1"/>
              <a:t>got</a:t>
            </a:r>
            <a:r>
              <a:rPr lang="it-IT" dirty="0"/>
              <a:t> </a:t>
            </a:r>
            <a:r>
              <a:rPr lang="it-IT" dirty="0" err="1"/>
              <a:t>there</a:t>
            </a:r>
            <a:endParaRPr lang="it-IT" dirty="0"/>
          </a:p>
          <a:p>
            <a:r>
              <a:rPr lang="it-IT" dirty="0"/>
              <a:t>The </a:t>
            </a:r>
            <a:r>
              <a:rPr lang="it-IT" dirty="0" err="1"/>
              <a:t>property</a:t>
            </a:r>
            <a:r>
              <a:rPr lang="it-IT" dirty="0"/>
              <a:t> </a:t>
            </a:r>
            <a:r>
              <a:rPr lang="it-IT" dirty="0" err="1"/>
              <a:t>may</a:t>
            </a:r>
            <a:r>
              <a:rPr lang="it-IT" dirty="0"/>
              <a:t> be false </a:t>
            </a:r>
            <a:r>
              <a:rPr lang="it-IT" dirty="0" err="1"/>
              <a:t>at</a:t>
            </a:r>
            <a:r>
              <a:rPr lang="it-IT" dirty="0"/>
              <a:t> short </a:t>
            </a:r>
            <a:r>
              <a:rPr lang="it-IT" dirty="0" err="1"/>
              <a:t>timescales</a:t>
            </a:r>
            <a:r>
              <a:rPr lang="it-IT" dirty="0"/>
              <a:t> </a:t>
            </a:r>
            <a:r>
              <a:rPr lang="it-IT" dirty="0" err="1"/>
              <a:t>but</a:t>
            </a:r>
            <a:r>
              <a:rPr lang="it-IT" dirty="0"/>
              <a:t> </a:t>
            </a:r>
            <a:r>
              <a:rPr lang="it-IT" dirty="0" err="1"/>
              <a:t>true</a:t>
            </a:r>
            <a:r>
              <a:rPr lang="it-IT" dirty="0"/>
              <a:t> </a:t>
            </a:r>
            <a:r>
              <a:rPr lang="it-IT" dirty="0" err="1"/>
              <a:t>at</a:t>
            </a:r>
            <a:r>
              <a:rPr lang="it-IT" dirty="0"/>
              <a:t> </a:t>
            </a:r>
            <a:r>
              <a:rPr lang="it-IT" dirty="0" err="1"/>
              <a:t>longer</a:t>
            </a:r>
            <a:r>
              <a:rPr lang="it-IT" dirty="0"/>
              <a:t> </a:t>
            </a:r>
            <a:r>
              <a:rPr lang="it-IT" dirty="0" err="1"/>
              <a:t>ones</a:t>
            </a:r>
            <a:r>
              <a:rPr lang="it-IT" dirty="0"/>
              <a:t>: </a:t>
            </a:r>
            <a:r>
              <a:rPr lang="it-IT" dirty="0" err="1"/>
              <a:t>study</a:t>
            </a:r>
            <a:r>
              <a:rPr lang="it-IT" dirty="0"/>
              <a:t> </a:t>
            </a:r>
            <a:r>
              <a:rPr lang="it-IT" dirty="0" err="1"/>
              <a:t>varying</a:t>
            </a:r>
            <a:r>
              <a:rPr lang="it-IT" dirty="0"/>
              <a:t> </a:t>
            </a:r>
            <a:r>
              <a:rPr lang="it-IT" dirty="0" err="1"/>
              <a:t>τ</a:t>
            </a:r>
            <a:endParaRPr lang="it-IT" dirty="0"/>
          </a:p>
          <a:p>
            <a:r>
              <a:rPr lang="it-IT" dirty="0" err="1"/>
              <a:t>It</a:t>
            </a:r>
            <a:r>
              <a:rPr lang="it-IT" dirty="0"/>
              <a:t> </a:t>
            </a:r>
            <a:r>
              <a:rPr lang="it-IT" dirty="0" err="1"/>
              <a:t>does</a:t>
            </a:r>
            <a:r>
              <a:rPr lang="it-IT" dirty="0"/>
              <a:t> </a:t>
            </a:r>
            <a:r>
              <a:rPr lang="it-IT" dirty="0" err="1"/>
              <a:t>depend</a:t>
            </a:r>
            <a:r>
              <a:rPr lang="it-IT" dirty="0"/>
              <a:t> on the </a:t>
            </a:r>
            <a:r>
              <a:rPr lang="it-IT" dirty="0" err="1"/>
              <a:t>chosen</a:t>
            </a:r>
            <a:r>
              <a:rPr lang="it-IT" dirty="0"/>
              <a:t> </a:t>
            </a:r>
            <a:r>
              <a:rPr lang="it-IT" dirty="0" err="1"/>
              <a:t>states</a:t>
            </a:r>
            <a:r>
              <a:rPr lang="it-IT" dirty="0"/>
              <a:t>: </a:t>
            </a:r>
            <a:r>
              <a:rPr lang="it-IT" dirty="0" err="1"/>
              <a:t>study</a:t>
            </a:r>
            <a:r>
              <a:rPr lang="it-IT" dirty="0"/>
              <a:t> </a:t>
            </a:r>
            <a:r>
              <a:rPr lang="it-IT" dirty="0" err="1"/>
              <a:t>varying</a:t>
            </a:r>
            <a:r>
              <a:rPr lang="it-IT" dirty="0"/>
              <a:t> state </a:t>
            </a:r>
            <a:r>
              <a:rPr lang="it-IT" dirty="0" err="1"/>
              <a:t>discretization</a:t>
            </a:r>
            <a:endParaRPr lang="it-IT" dirty="0"/>
          </a:p>
        </p:txBody>
      </p:sp>
    </p:spTree>
    <p:extLst>
      <p:ext uri="{BB962C8B-B14F-4D97-AF65-F5344CB8AC3E}">
        <p14:creationId xmlns:p14="http://schemas.microsoft.com/office/powerpoint/2010/main" val="26714224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testo 2"/>
          <p:cNvSpPr>
            <a:spLocks noGrp="1"/>
          </p:cNvSpPr>
          <p:nvPr>
            <p:ph type="body" idx="1"/>
          </p:nvPr>
        </p:nvSpPr>
        <p:spPr/>
        <p:txBody>
          <a:bodyPr/>
          <a:lstStyle/>
          <a:p>
            <a:r>
              <a:rPr lang="it-IT" altLang="x-none" dirty="0"/>
              <a:t>Back to </a:t>
            </a:r>
            <a:r>
              <a:rPr lang="it-IT" altLang="x-none" dirty="0" err="1"/>
              <a:t>molecules</a:t>
            </a:r>
            <a:r>
              <a:rPr lang="it-IT" altLang="x-none" dirty="0"/>
              <a:t>:</a:t>
            </a:r>
          </a:p>
          <a:p>
            <a:r>
              <a:rPr lang="it-IT" dirty="0"/>
              <a:t>&gt;&gt; 1 </a:t>
            </a:r>
            <a:r>
              <a:rPr lang="it-IT" dirty="0" err="1"/>
              <a:t>dimension</a:t>
            </a:r>
            <a:endParaRPr lang="en-US" dirty="0"/>
          </a:p>
        </p:txBody>
      </p:sp>
    </p:spTree>
    <p:extLst>
      <p:ext uri="{BB962C8B-B14F-4D97-AF65-F5344CB8AC3E}">
        <p14:creationId xmlns:p14="http://schemas.microsoft.com/office/powerpoint/2010/main" val="152177700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asellaDiTesto 2"/>
          <p:cNvSpPr txBox="1"/>
          <p:nvPr/>
        </p:nvSpPr>
        <p:spPr>
          <a:xfrm>
            <a:off x="1247523" y="850652"/>
            <a:ext cx="6719575" cy="4585861"/>
          </a:xfrm>
          <a:prstGeom prst="rect">
            <a:avLst/>
          </a:prstGeom>
          <a:noFill/>
        </p:spPr>
        <p:txBody>
          <a:bodyPr wrap="none" lIns="91430" tIns="45715" rIns="91430" bIns="45715" rtlCol="0">
            <a:spAutoFit/>
          </a:bodyPr>
          <a:lstStyle/>
          <a:p>
            <a:r>
              <a:rPr lang="en-US" sz="3200" dirty="0">
                <a:latin typeface="Gill Sans MT"/>
                <a:cs typeface="Gill Sans MT"/>
              </a:rPr>
              <a:t>Handling real trajectory data </a:t>
            </a:r>
            <a:br>
              <a:rPr lang="en-US" sz="3200" dirty="0">
                <a:latin typeface="Gill Sans MT"/>
                <a:cs typeface="Gill Sans MT"/>
              </a:rPr>
            </a:br>
            <a:r>
              <a:rPr lang="en-US" sz="3200" dirty="0">
                <a:latin typeface="Gill Sans MT"/>
                <a:cs typeface="Gill Sans MT"/>
              </a:rPr>
              <a:t>is far more complex</a:t>
            </a:r>
          </a:p>
          <a:p>
            <a:endParaRPr lang="en-US" sz="3200" dirty="0">
              <a:latin typeface="Gill Sans MT"/>
              <a:cs typeface="Gill Sans MT"/>
            </a:endParaRPr>
          </a:p>
          <a:p>
            <a:pPr marL="514350" indent="-514350">
              <a:buFont typeface="Arial" panose="020B0604020202020204" pitchFamily="34" charset="0"/>
              <a:buChar char="•"/>
            </a:pPr>
            <a:r>
              <a:rPr lang="en-US" sz="2800" dirty="0">
                <a:latin typeface="Gill Sans MT"/>
                <a:cs typeface="Gill Sans MT"/>
              </a:rPr>
              <a:t>The system has </a:t>
            </a:r>
            <a:r>
              <a:rPr lang="en-US" sz="2800" i="1" dirty="0">
                <a:latin typeface="Gill Sans MT"/>
                <a:cs typeface="Gill Sans MT"/>
              </a:rPr>
              <a:t>continuous </a:t>
            </a:r>
            <a:r>
              <a:rPr lang="en-US" sz="2800" dirty="0">
                <a:latin typeface="Gill Sans MT"/>
                <a:cs typeface="Gill Sans MT"/>
              </a:rPr>
              <a:t>degrees of</a:t>
            </a:r>
            <a:br>
              <a:rPr lang="en-US" sz="2800" dirty="0">
                <a:latin typeface="Gill Sans MT"/>
                <a:cs typeface="Gill Sans MT"/>
              </a:rPr>
            </a:br>
            <a:r>
              <a:rPr lang="en-US" sz="2800" dirty="0">
                <a:latin typeface="Gill Sans MT"/>
                <a:cs typeface="Gill Sans MT"/>
              </a:rPr>
              <a:t>freedom (e.g. angles, positions)</a:t>
            </a:r>
          </a:p>
          <a:p>
            <a:pPr marL="457200" indent="-457200">
              <a:buFont typeface="Arial" panose="020B0604020202020204" pitchFamily="34" charset="0"/>
              <a:buChar char="•"/>
            </a:pPr>
            <a:r>
              <a:rPr lang="en-US" sz="2800" dirty="0">
                <a:latin typeface="Gill Sans MT"/>
                <a:cs typeface="Gill Sans MT"/>
              </a:rPr>
              <a:t>There are </a:t>
            </a:r>
            <a:r>
              <a:rPr lang="en-US" sz="2800" i="1" dirty="0">
                <a:latin typeface="Gill Sans MT"/>
                <a:cs typeface="Gill Sans MT"/>
              </a:rPr>
              <a:t>many</a:t>
            </a:r>
            <a:r>
              <a:rPr lang="en-US" sz="2800" dirty="0">
                <a:latin typeface="Gill Sans MT"/>
                <a:cs typeface="Gill Sans MT"/>
              </a:rPr>
              <a:t> of them (thousands)</a:t>
            </a:r>
          </a:p>
          <a:p>
            <a:pPr marL="457200" indent="-457200">
              <a:buFont typeface="Arial" panose="020B0604020202020204" pitchFamily="34" charset="0"/>
              <a:buChar char="•"/>
            </a:pPr>
            <a:r>
              <a:rPr lang="en-US" sz="2800" dirty="0">
                <a:latin typeface="Gill Sans MT"/>
                <a:cs typeface="Gill Sans MT"/>
              </a:rPr>
              <a:t>The number of discrete states we can</a:t>
            </a:r>
            <a:br>
              <a:rPr lang="en-US" sz="2800" dirty="0">
                <a:latin typeface="Gill Sans MT"/>
                <a:cs typeface="Gill Sans MT"/>
              </a:rPr>
            </a:br>
            <a:r>
              <a:rPr lang="en-US" sz="2800" dirty="0">
                <a:latin typeface="Gill Sans MT"/>
                <a:cs typeface="Gill Sans MT"/>
              </a:rPr>
              <a:t>handle it O(10,000) maximum</a:t>
            </a:r>
          </a:p>
          <a:p>
            <a:pPr marL="457200" indent="-457200">
              <a:buFont typeface="Arial" panose="020B0604020202020204" pitchFamily="34" charset="0"/>
              <a:buChar char="•"/>
            </a:pPr>
            <a:r>
              <a:rPr lang="en-US" sz="2800" dirty="0">
                <a:latin typeface="Gill Sans MT"/>
                <a:cs typeface="Gill Sans MT"/>
              </a:rPr>
              <a:t>Too many states → they won’t be visited, </a:t>
            </a:r>
            <a:br>
              <a:rPr lang="en-US" sz="2800" dirty="0">
                <a:latin typeface="Gill Sans MT"/>
                <a:cs typeface="Gill Sans MT"/>
              </a:rPr>
            </a:br>
            <a:r>
              <a:rPr lang="en-US" sz="2800" dirty="0">
                <a:latin typeface="Gill Sans MT"/>
                <a:cs typeface="Gill Sans MT"/>
              </a:rPr>
              <a:t>insufficient counts</a:t>
            </a:r>
            <a:endParaRPr lang="en-US" sz="2400" dirty="0">
              <a:latin typeface="Gill Sans MT"/>
              <a:cs typeface="Gill Sans MT"/>
            </a:endParaRPr>
          </a:p>
        </p:txBody>
      </p:sp>
    </p:spTree>
    <p:extLst>
      <p:ext uri="{BB962C8B-B14F-4D97-AF65-F5344CB8AC3E}">
        <p14:creationId xmlns:p14="http://schemas.microsoft.com/office/powerpoint/2010/main" val="296593848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ounded Rectangle 7">
            <a:extLst>
              <a:ext uri="{FF2B5EF4-FFF2-40B4-BE49-F238E27FC236}">
                <a16:creationId xmlns:a16="http://schemas.microsoft.com/office/drawing/2014/main" id="{E9FA728F-9F3C-504E-A7CA-F0EAD2098098}"/>
              </a:ext>
            </a:extLst>
          </p:cNvPr>
          <p:cNvSpPr/>
          <p:nvPr/>
        </p:nvSpPr>
        <p:spPr>
          <a:xfrm>
            <a:off x="0" y="3886200"/>
            <a:ext cx="5867400" cy="1828800"/>
          </a:xfrm>
          <a:prstGeom prst="roundRect">
            <a:avLst>
              <a:gd name="adj" fmla="val 10611"/>
            </a:avLst>
          </a:prstGeom>
          <a:solidFill>
            <a:schemeClr val="accent1">
              <a:lumMod val="20000"/>
              <a:lumOff val="80000"/>
            </a:schemeClr>
          </a:solidFill>
          <a:ln w="47625">
            <a:solidFill>
              <a:schemeClr val="accent1"/>
            </a:solidFill>
            <a:prstDash val="dash"/>
          </a:ln>
        </p:spPr>
        <p:style>
          <a:lnRef idx="2">
            <a:schemeClr val="accent2"/>
          </a:lnRef>
          <a:fillRef idx="1">
            <a:schemeClr val="lt1"/>
          </a:fillRef>
          <a:effectRef idx="0">
            <a:schemeClr val="accent2"/>
          </a:effectRef>
          <a:fontRef idx="minor">
            <a:schemeClr val="dk1"/>
          </a:fontRef>
        </p:style>
        <p:txBody>
          <a:bodyPr rtlCol="0" anchor="ctr"/>
          <a:lstStyle/>
          <a:p>
            <a:pPr algn="ctr"/>
            <a:endParaRPr lang="en-GB"/>
          </a:p>
        </p:txBody>
      </p:sp>
      <p:sp>
        <p:nvSpPr>
          <p:cNvPr id="2" name="Titolo 1"/>
          <p:cNvSpPr>
            <a:spLocks noGrp="1"/>
          </p:cNvSpPr>
          <p:nvPr>
            <p:ph type="title"/>
          </p:nvPr>
        </p:nvSpPr>
        <p:spPr/>
        <p:txBody>
          <a:bodyPr/>
          <a:lstStyle/>
          <a:p>
            <a:r>
              <a:rPr lang="en-US" dirty="0"/>
              <a:t>MSM-based analysis overview</a:t>
            </a:r>
          </a:p>
        </p:txBody>
      </p:sp>
      <p:graphicFrame>
        <p:nvGraphicFramePr>
          <p:cNvPr id="14" name="Diagramma 13"/>
          <p:cNvGraphicFramePr/>
          <p:nvPr>
            <p:extLst>
              <p:ext uri="{D42A27DB-BD31-4B8C-83A1-F6EECF244321}">
                <p14:modId xmlns:p14="http://schemas.microsoft.com/office/powerpoint/2010/main" val="3852925960"/>
              </p:ext>
            </p:extLst>
          </p:nvPr>
        </p:nvGraphicFramePr>
        <p:xfrm>
          <a:off x="152400" y="1143000"/>
          <a:ext cx="8686800" cy="5029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TextBox 8">
            <a:extLst>
              <a:ext uri="{FF2B5EF4-FFF2-40B4-BE49-F238E27FC236}">
                <a16:creationId xmlns:a16="http://schemas.microsoft.com/office/drawing/2014/main" id="{C9804FA1-FEC1-7B44-BF1E-25898A0930EB}"/>
              </a:ext>
            </a:extLst>
          </p:cNvPr>
          <p:cNvSpPr txBox="1"/>
          <p:nvPr/>
        </p:nvSpPr>
        <p:spPr>
          <a:xfrm>
            <a:off x="215814" y="5791200"/>
            <a:ext cx="5275803" cy="369332"/>
          </a:xfrm>
          <a:prstGeom prst="rect">
            <a:avLst/>
          </a:prstGeom>
          <a:noFill/>
        </p:spPr>
        <p:txBody>
          <a:bodyPr wrap="none" rtlCol="0">
            <a:spAutoFit/>
          </a:bodyPr>
          <a:lstStyle/>
          <a:p>
            <a:r>
              <a:rPr lang="en-GB" dirty="0">
                <a:solidFill>
                  <a:schemeClr val="accent1">
                    <a:lumMod val="50000"/>
                  </a:schemeClr>
                </a:solidFill>
              </a:rPr>
              <a:t>MSM proper – this is the part we have seen so far</a:t>
            </a:r>
          </a:p>
        </p:txBody>
      </p:sp>
    </p:spTree>
    <p:extLst>
      <p:ext uri="{BB962C8B-B14F-4D97-AF65-F5344CB8AC3E}">
        <p14:creationId xmlns:p14="http://schemas.microsoft.com/office/powerpoint/2010/main" val="73557401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a:t>Metric</a:t>
            </a:r>
            <a:r>
              <a:rPr lang="it-IT" dirty="0"/>
              <a:t> </a:t>
            </a:r>
            <a:r>
              <a:rPr lang="it-IT" dirty="0" err="1"/>
              <a:t>projection</a:t>
            </a:r>
            <a:endParaRPr lang="it-IT" dirty="0"/>
          </a:p>
        </p:txBody>
      </p:sp>
      <p:sp>
        <p:nvSpPr>
          <p:cNvPr id="3" name="CasellaDiTesto 2"/>
          <p:cNvSpPr txBox="1"/>
          <p:nvPr/>
        </p:nvSpPr>
        <p:spPr>
          <a:xfrm>
            <a:off x="533400" y="990600"/>
            <a:ext cx="7848600" cy="830997"/>
          </a:xfrm>
          <a:prstGeom prst="rect">
            <a:avLst/>
          </a:prstGeom>
          <a:noFill/>
        </p:spPr>
        <p:txBody>
          <a:bodyPr wrap="square" rtlCol="0">
            <a:spAutoFit/>
          </a:bodyPr>
          <a:lstStyle/>
          <a:p>
            <a:pPr algn="l"/>
            <a:r>
              <a:rPr lang="it-IT" sz="2400" dirty="0">
                <a:latin typeface="Gill Sans MT"/>
                <a:cs typeface="Gill Sans MT"/>
              </a:rPr>
              <a:t>The first </a:t>
            </a:r>
            <a:r>
              <a:rPr lang="it-IT" sz="2400" dirty="0" err="1">
                <a:latin typeface="Gill Sans MT"/>
                <a:cs typeface="Gill Sans MT"/>
              </a:rPr>
              <a:t>step</a:t>
            </a:r>
            <a:r>
              <a:rPr lang="it-IT" sz="2400" dirty="0">
                <a:latin typeface="Gill Sans MT"/>
                <a:cs typeface="Gill Sans MT"/>
              </a:rPr>
              <a:t> </a:t>
            </a:r>
            <a:r>
              <a:rPr lang="it-IT" sz="2400" dirty="0" err="1">
                <a:latin typeface="Gill Sans MT"/>
                <a:cs typeface="Gill Sans MT"/>
              </a:rPr>
              <a:t>is</a:t>
            </a:r>
            <a:r>
              <a:rPr lang="it-IT" sz="2400" dirty="0">
                <a:latin typeface="Gill Sans MT"/>
                <a:cs typeface="Gill Sans MT"/>
              </a:rPr>
              <a:t> to </a:t>
            </a:r>
            <a:r>
              <a:rPr lang="it-IT" sz="2400" dirty="0" err="1">
                <a:latin typeface="Gill Sans MT"/>
                <a:cs typeface="Gill Sans MT"/>
              </a:rPr>
              <a:t>project</a:t>
            </a:r>
            <a:r>
              <a:rPr lang="it-IT" sz="2400" dirty="0">
                <a:latin typeface="Gill Sans MT"/>
                <a:cs typeface="Gill Sans MT"/>
              </a:rPr>
              <a:t> the </a:t>
            </a:r>
            <a:r>
              <a:rPr lang="it-IT" sz="2400" dirty="0" err="1">
                <a:latin typeface="Gill Sans MT"/>
                <a:cs typeface="Gill Sans MT"/>
              </a:rPr>
              <a:t>system</a:t>
            </a:r>
            <a:r>
              <a:rPr lang="it-IT" sz="2400" dirty="0">
                <a:latin typeface="Gill Sans MT"/>
                <a:cs typeface="Gill Sans MT"/>
              </a:rPr>
              <a:t> state in a </a:t>
            </a:r>
            <a:r>
              <a:rPr lang="it-IT" sz="2400" dirty="0" err="1">
                <a:latin typeface="Gill Sans MT"/>
                <a:cs typeface="Gill Sans MT"/>
              </a:rPr>
              <a:t>lower-dimensional</a:t>
            </a:r>
            <a:r>
              <a:rPr lang="it-IT" sz="2400" dirty="0">
                <a:latin typeface="Gill Sans MT"/>
                <a:cs typeface="Gill Sans MT"/>
              </a:rPr>
              <a:t> </a:t>
            </a:r>
            <a:r>
              <a:rPr lang="it-IT" sz="2400" dirty="0" err="1">
                <a:latin typeface="Gill Sans MT"/>
                <a:cs typeface="Gill Sans MT"/>
              </a:rPr>
              <a:t>space</a:t>
            </a:r>
            <a:r>
              <a:rPr lang="it-IT" sz="2400" dirty="0">
                <a:latin typeface="Gill Sans MT"/>
                <a:cs typeface="Gill Sans MT"/>
              </a:rPr>
              <a:t> (“</a:t>
            </a:r>
            <a:r>
              <a:rPr lang="it-IT" sz="2400" dirty="0" err="1">
                <a:latin typeface="Gill Sans MT"/>
                <a:cs typeface="Gill Sans MT"/>
              </a:rPr>
              <a:t>metric</a:t>
            </a:r>
            <a:r>
              <a:rPr lang="it-IT" sz="2400" dirty="0">
                <a:latin typeface="Gill Sans MT"/>
                <a:cs typeface="Gill Sans MT"/>
              </a:rPr>
              <a:t>”). </a:t>
            </a:r>
            <a:r>
              <a:rPr lang="it-IT" sz="2400" dirty="0" err="1">
                <a:latin typeface="Gill Sans MT"/>
                <a:cs typeface="Gill Sans MT"/>
              </a:rPr>
              <a:t>Many</a:t>
            </a:r>
            <a:r>
              <a:rPr lang="it-IT" sz="2400" dirty="0">
                <a:latin typeface="Gill Sans MT"/>
                <a:cs typeface="Gill Sans MT"/>
              </a:rPr>
              <a:t> </a:t>
            </a:r>
            <a:r>
              <a:rPr lang="it-IT" sz="2400" dirty="0" err="1">
                <a:latin typeface="Gill Sans MT"/>
                <a:cs typeface="Gill Sans MT"/>
              </a:rPr>
              <a:t>choices</a:t>
            </a:r>
            <a:r>
              <a:rPr lang="it-IT" sz="2400" dirty="0">
                <a:latin typeface="Gill Sans MT"/>
                <a:cs typeface="Gill Sans MT"/>
              </a:rPr>
              <a:t> are </a:t>
            </a:r>
            <a:r>
              <a:rPr lang="it-IT" sz="2400" dirty="0" err="1">
                <a:latin typeface="Gill Sans MT"/>
                <a:cs typeface="Gill Sans MT"/>
              </a:rPr>
              <a:t>available</a:t>
            </a:r>
            <a:r>
              <a:rPr lang="it-IT" sz="2400" dirty="0">
                <a:latin typeface="Gill Sans MT"/>
                <a:cs typeface="Gill Sans MT"/>
              </a:rPr>
              <a:t>, e.g.</a:t>
            </a:r>
          </a:p>
        </p:txBody>
      </p:sp>
      <p:pic>
        <p:nvPicPr>
          <p:cNvPr id="4" name="Immagine 3"/>
          <p:cNvPicPr>
            <a:picLocks noChangeAspect="1"/>
          </p:cNvPicPr>
          <p:nvPr/>
        </p:nvPicPr>
        <p:blipFill>
          <a:blip r:embed="rId2"/>
          <a:stretch>
            <a:fillRect/>
          </a:stretch>
        </p:blipFill>
        <p:spPr>
          <a:xfrm>
            <a:off x="510190" y="2362200"/>
            <a:ext cx="2537810" cy="3619500"/>
          </a:xfrm>
          <a:prstGeom prst="rect">
            <a:avLst/>
          </a:prstGeom>
        </p:spPr>
      </p:pic>
      <p:sp>
        <p:nvSpPr>
          <p:cNvPr id="5" name="Freccia destra 4"/>
          <p:cNvSpPr/>
          <p:nvPr/>
        </p:nvSpPr>
        <p:spPr>
          <a:xfrm>
            <a:off x="3124200" y="3581400"/>
            <a:ext cx="685800" cy="38100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6" name="CasellaDiTesto 5"/>
          <p:cNvSpPr txBox="1"/>
          <p:nvPr/>
        </p:nvSpPr>
        <p:spPr>
          <a:xfrm>
            <a:off x="4191000" y="2438400"/>
            <a:ext cx="4343400" cy="3182410"/>
          </a:xfrm>
          <a:prstGeom prst="rect">
            <a:avLst/>
          </a:prstGeom>
          <a:noFill/>
        </p:spPr>
        <p:txBody>
          <a:bodyPr wrap="square" rtlCol="0">
            <a:spAutoFit/>
          </a:bodyPr>
          <a:lstStyle/>
          <a:p>
            <a:pPr marL="285750" indent="-285750" algn="l">
              <a:lnSpc>
                <a:spcPct val="120000"/>
              </a:lnSpc>
              <a:buFont typeface="Arial"/>
              <a:buChar char="•"/>
            </a:pPr>
            <a:r>
              <a:rPr lang="it-IT" sz="2400" dirty="0" err="1">
                <a:latin typeface="Gill Sans MT"/>
                <a:cs typeface="Gill Sans MT"/>
              </a:rPr>
              <a:t>Manually</a:t>
            </a:r>
            <a:r>
              <a:rPr lang="it-IT" sz="2400" dirty="0">
                <a:latin typeface="Gill Sans MT"/>
                <a:cs typeface="Gill Sans MT"/>
              </a:rPr>
              <a:t> </a:t>
            </a:r>
            <a:r>
              <a:rPr lang="it-IT" sz="2400" dirty="0" err="1">
                <a:latin typeface="Gill Sans MT"/>
                <a:cs typeface="Gill Sans MT"/>
              </a:rPr>
              <a:t>chosen</a:t>
            </a:r>
            <a:r>
              <a:rPr lang="it-IT" sz="2400" dirty="0">
                <a:latin typeface="Gill Sans MT"/>
                <a:cs typeface="Gill Sans MT"/>
              </a:rPr>
              <a:t> </a:t>
            </a:r>
            <a:r>
              <a:rPr lang="it-IT" sz="2400" dirty="0" err="1">
                <a:latin typeface="Gill Sans MT"/>
                <a:cs typeface="Gill Sans MT"/>
              </a:rPr>
              <a:t>distances</a:t>
            </a:r>
            <a:endParaRPr lang="it-IT" sz="2400" dirty="0">
              <a:latin typeface="Gill Sans MT"/>
              <a:cs typeface="Gill Sans MT"/>
            </a:endParaRPr>
          </a:p>
          <a:p>
            <a:pPr marL="285750" indent="-285750" algn="l">
              <a:lnSpc>
                <a:spcPct val="120000"/>
              </a:lnSpc>
              <a:buFont typeface="Arial"/>
              <a:buChar char="•"/>
            </a:pPr>
            <a:r>
              <a:rPr lang="it-IT" sz="2400" dirty="0" err="1">
                <a:latin typeface="Gill Sans MT"/>
                <a:cs typeface="Gill Sans MT"/>
              </a:rPr>
              <a:t>Atom</a:t>
            </a:r>
            <a:r>
              <a:rPr lang="it-IT" sz="2400" dirty="0">
                <a:latin typeface="Gill Sans MT"/>
                <a:cs typeface="Gill Sans MT"/>
              </a:rPr>
              <a:t> </a:t>
            </a:r>
            <a:r>
              <a:rPr lang="it-IT" sz="2400" dirty="0" err="1">
                <a:latin typeface="Gill Sans MT"/>
                <a:cs typeface="Gill Sans MT"/>
              </a:rPr>
              <a:t>coordinates</a:t>
            </a:r>
            <a:endParaRPr lang="it-IT" sz="2400" dirty="0">
              <a:latin typeface="Gill Sans MT"/>
              <a:cs typeface="Gill Sans MT"/>
            </a:endParaRPr>
          </a:p>
          <a:p>
            <a:pPr marL="285750" indent="-285750" algn="l">
              <a:lnSpc>
                <a:spcPct val="120000"/>
              </a:lnSpc>
              <a:buFont typeface="Arial"/>
              <a:buChar char="•"/>
            </a:pPr>
            <a:r>
              <a:rPr lang="it-IT" sz="2400" i="1" dirty="0" err="1">
                <a:latin typeface="Gill Sans MT"/>
                <a:cs typeface="Gill Sans MT"/>
              </a:rPr>
              <a:t>N</a:t>
            </a:r>
            <a:r>
              <a:rPr lang="it-IT" sz="2400" dirty="0">
                <a:latin typeface="Gill Sans MT"/>
                <a:cs typeface="Gill Sans MT"/>
              </a:rPr>
              <a:t> </a:t>
            </a:r>
            <a:r>
              <a:rPr lang="it-IT" sz="2400" dirty="0" err="1">
                <a:latin typeface="Gill Sans MT"/>
                <a:cs typeface="Gill Sans MT"/>
              </a:rPr>
              <a:t>phi</a:t>
            </a:r>
            <a:r>
              <a:rPr lang="it-IT" sz="2400" dirty="0">
                <a:latin typeface="Gill Sans MT"/>
                <a:cs typeface="Gill Sans MT"/>
              </a:rPr>
              <a:t>/psi </a:t>
            </a:r>
            <a:r>
              <a:rPr lang="it-IT" sz="2400" dirty="0" err="1">
                <a:latin typeface="Gill Sans MT"/>
                <a:cs typeface="Gill Sans MT"/>
              </a:rPr>
              <a:t>Ramachandran</a:t>
            </a:r>
            <a:r>
              <a:rPr lang="it-IT" sz="2400" dirty="0">
                <a:latin typeface="Gill Sans MT"/>
                <a:cs typeface="Gill Sans MT"/>
              </a:rPr>
              <a:t> </a:t>
            </a:r>
            <a:r>
              <a:rPr lang="it-IT" sz="2400" dirty="0" err="1">
                <a:latin typeface="Gill Sans MT"/>
                <a:cs typeface="Gill Sans MT"/>
              </a:rPr>
              <a:t>angles</a:t>
            </a:r>
            <a:endParaRPr lang="it-IT" sz="2400" dirty="0">
              <a:latin typeface="Gill Sans MT"/>
              <a:cs typeface="Gill Sans MT"/>
            </a:endParaRPr>
          </a:p>
          <a:p>
            <a:pPr marL="285750" indent="-285750" algn="l">
              <a:lnSpc>
                <a:spcPct val="120000"/>
              </a:lnSpc>
              <a:buFont typeface="Arial"/>
              <a:buChar char="•"/>
            </a:pPr>
            <a:r>
              <a:rPr lang="it-IT" sz="2400" dirty="0" err="1">
                <a:latin typeface="Gill Sans MT"/>
                <a:cs typeface="Gill Sans MT"/>
              </a:rPr>
              <a:t>Distance</a:t>
            </a:r>
            <a:r>
              <a:rPr lang="it-IT" sz="2400" dirty="0">
                <a:latin typeface="Gill Sans MT"/>
                <a:cs typeface="Gill Sans MT"/>
              </a:rPr>
              <a:t> </a:t>
            </a:r>
            <a:r>
              <a:rPr lang="it-IT" sz="2400" dirty="0" err="1">
                <a:latin typeface="Gill Sans MT"/>
                <a:cs typeface="Gill Sans MT"/>
              </a:rPr>
              <a:t>matrix</a:t>
            </a:r>
            <a:endParaRPr lang="it-IT" sz="2400" dirty="0">
              <a:latin typeface="Gill Sans MT"/>
              <a:cs typeface="Gill Sans MT"/>
            </a:endParaRPr>
          </a:p>
          <a:p>
            <a:pPr marL="285750" indent="-285750" algn="l">
              <a:lnSpc>
                <a:spcPct val="120000"/>
              </a:lnSpc>
              <a:buFont typeface="Arial"/>
              <a:buChar char="•"/>
            </a:pPr>
            <a:r>
              <a:rPr lang="it-IT" sz="2400" dirty="0" err="1">
                <a:latin typeface="Gill Sans MT"/>
                <a:cs typeface="Gill Sans MT"/>
              </a:rPr>
              <a:t>Contact</a:t>
            </a:r>
            <a:r>
              <a:rPr lang="it-IT" sz="2400" dirty="0">
                <a:latin typeface="Gill Sans MT"/>
                <a:cs typeface="Gill Sans MT"/>
              </a:rPr>
              <a:t> </a:t>
            </a:r>
            <a:r>
              <a:rPr lang="it-IT" sz="2400" dirty="0" err="1">
                <a:latin typeface="Gill Sans MT"/>
                <a:cs typeface="Gill Sans MT"/>
              </a:rPr>
              <a:t>matrix</a:t>
            </a:r>
            <a:endParaRPr lang="it-IT" sz="2400" dirty="0">
              <a:latin typeface="Gill Sans MT"/>
              <a:cs typeface="Gill Sans MT"/>
            </a:endParaRPr>
          </a:p>
          <a:p>
            <a:pPr marL="285750" indent="-285750" algn="l">
              <a:lnSpc>
                <a:spcPct val="120000"/>
              </a:lnSpc>
              <a:buFont typeface="Arial"/>
              <a:buChar char="•"/>
            </a:pPr>
            <a:r>
              <a:rPr lang="mr-IN" sz="2400" dirty="0">
                <a:latin typeface="Gill Sans MT"/>
                <a:cs typeface="Gill Sans MT"/>
              </a:rPr>
              <a:t>…</a:t>
            </a:r>
            <a:endParaRPr lang="it-IT" sz="2400" dirty="0">
              <a:latin typeface="Gill Sans MT"/>
              <a:cs typeface="Gill Sans MT"/>
            </a:endParaRPr>
          </a:p>
          <a:p>
            <a:pPr marL="285750" indent="-285750" algn="l">
              <a:lnSpc>
                <a:spcPct val="120000"/>
              </a:lnSpc>
              <a:buFont typeface="Arial"/>
              <a:buChar char="•"/>
            </a:pPr>
            <a:endParaRPr lang="it-IT" sz="2400" dirty="0">
              <a:latin typeface="Gill Sans MT"/>
              <a:cs typeface="Gill Sans MT"/>
            </a:endParaRPr>
          </a:p>
        </p:txBody>
      </p:sp>
    </p:spTree>
    <p:extLst>
      <p:ext uri="{BB962C8B-B14F-4D97-AF65-F5344CB8AC3E}">
        <p14:creationId xmlns:p14="http://schemas.microsoft.com/office/powerpoint/2010/main" val="67620340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457200" y="427038"/>
            <a:ext cx="8229600" cy="868362"/>
          </a:xfrm>
        </p:spPr>
        <p:txBody>
          <a:bodyPr>
            <a:noAutofit/>
          </a:bodyPr>
          <a:lstStyle/>
          <a:p>
            <a:r>
              <a:rPr lang="en-US" sz="4000" dirty="0"/>
              <a:t>Time-lagged independent </a:t>
            </a:r>
            <a:br>
              <a:rPr lang="en-US" sz="4000" dirty="0"/>
            </a:br>
            <a:r>
              <a:rPr lang="en-US" sz="4000" dirty="0"/>
              <a:t>component analysis</a:t>
            </a:r>
          </a:p>
        </p:txBody>
      </p:sp>
      <p:pic>
        <p:nvPicPr>
          <p:cNvPr id="10" name="Segnaposto contenuto 9"/>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943600" y="1676400"/>
            <a:ext cx="2774900" cy="4513262"/>
          </a:xfrm>
        </p:spPr>
      </p:pic>
      <p:sp>
        <p:nvSpPr>
          <p:cNvPr id="4" name="Segnaposto contenuto 2"/>
          <p:cNvSpPr txBox="1">
            <a:spLocks/>
          </p:cNvSpPr>
          <p:nvPr/>
        </p:nvSpPr>
        <p:spPr bwMode="auto">
          <a:xfrm>
            <a:off x="450850" y="1981199"/>
            <a:ext cx="5264150" cy="406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18" tIns="45708" rIns="91418" bIns="45708" numCol="1" anchor="t" anchorCtr="0" compatLnSpc="1">
            <a:prstTxWarp prst="textNoShape">
              <a:avLst/>
            </a:prstTxWarp>
          </a:bodyPr>
          <a:lstStyle>
            <a:lvl1pPr marL="311150" indent="-311150" algn="l" defTabSz="414338" rtl="0" fontAlgn="base">
              <a:spcBef>
                <a:spcPts val="788"/>
              </a:spcBef>
              <a:spcAft>
                <a:spcPct val="0"/>
              </a:spcAft>
              <a:buClr>
                <a:srgbClr val="000000"/>
              </a:buClr>
              <a:buSzPct val="100000"/>
              <a:buFont typeface="Times New Roman" pitchFamily="18" charset="0"/>
              <a:buChar char="•"/>
              <a:defRPr sz="3200">
                <a:solidFill>
                  <a:srgbClr val="000000"/>
                </a:solidFill>
                <a:latin typeface="Gill Sans MT" pitchFamily="34" charset="0"/>
                <a:ea typeface="+mn-ea"/>
                <a:cs typeface="+mn-cs"/>
              </a:defRPr>
            </a:lvl1pPr>
            <a:lvl2pPr marL="674688" indent="-260350" algn="l" defTabSz="414338" rtl="0" fontAlgn="base">
              <a:spcBef>
                <a:spcPts val="700"/>
              </a:spcBef>
              <a:spcAft>
                <a:spcPct val="0"/>
              </a:spcAft>
              <a:buClr>
                <a:srgbClr val="000000"/>
              </a:buClr>
              <a:buSzPct val="100000"/>
              <a:buFont typeface="Times New Roman" pitchFamily="18" charset="0"/>
              <a:buChar char="–"/>
              <a:defRPr sz="2800">
                <a:solidFill>
                  <a:srgbClr val="000000"/>
                </a:solidFill>
                <a:latin typeface="Gill Sans MT" pitchFamily="34" charset="0"/>
                <a:cs typeface="+mn-cs"/>
              </a:defRPr>
            </a:lvl2pPr>
            <a:lvl3pPr marL="1036638" indent="-207963" algn="l" defTabSz="414338" rtl="0" fontAlgn="base">
              <a:spcBef>
                <a:spcPts val="588"/>
              </a:spcBef>
              <a:spcAft>
                <a:spcPct val="0"/>
              </a:spcAft>
              <a:buClr>
                <a:srgbClr val="000000"/>
              </a:buClr>
              <a:buSzPct val="100000"/>
              <a:buFont typeface="Times New Roman" pitchFamily="18" charset="0"/>
              <a:buChar char="•"/>
              <a:defRPr sz="2400">
                <a:solidFill>
                  <a:srgbClr val="000000"/>
                </a:solidFill>
                <a:latin typeface="Gill Sans MT" pitchFamily="34" charset="0"/>
                <a:cs typeface="+mn-cs"/>
              </a:defRPr>
            </a:lvl3pPr>
            <a:lvl4pPr marL="1450975" indent="-206375" algn="l" defTabSz="414338" rtl="0" fontAlgn="base">
              <a:spcBef>
                <a:spcPts val="500"/>
              </a:spcBef>
              <a:spcAft>
                <a:spcPct val="0"/>
              </a:spcAft>
              <a:buClr>
                <a:srgbClr val="000000"/>
              </a:buClr>
              <a:buSzPct val="100000"/>
              <a:buFont typeface="Times New Roman" pitchFamily="18" charset="0"/>
              <a:buChar char="–"/>
              <a:defRPr sz="2000">
                <a:solidFill>
                  <a:srgbClr val="000000"/>
                </a:solidFill>
                <a:latin typeface="Gill Sans MT" pitchFamily="34" charset="0"/>
                <a:cs typeface="+mn-cs"/>
              </a:defRPr>
            </a:lvl4pPr>
            <a:lvl5pPr marL="1866900" indent="-207963" algn="l" defTabSz="414338" rtl="0" fontAlgn="base">
              <a:spcBef>
                <a:spcPts val="500"/>
              </a:spcBef>
              <a:spcAft>
                <a:spcPct val="0"/>
              </a:spcAft>
              <a:buClr>
                <a:srgbClr val="000000"/>
              </a:buClr>
              <a:buSzPct val="100000"/>
              <a:buFont typeface="Times New Roman" pitchFamily="18" charset="0"/>
              <a:buChar char="»"/>
              <a:defRPr sz="2000">
                <a:solidFill>
                  <a:srgbClr val="000000"/>
                </a:solidFill>
                <a:latin typeface="Gill Sans MT" pitchFamily="34" charset="0"/>
                <a:cs typeface="+mn-cs"/>
              </a:defRPr>
            </a:lvl5pPr>
            <a:lvl6pPr marL="2324100" indent="-207963" algn="l" defTabSz="414338" rtl="0" fontAlgn="base">
              <a:spcBef>
                <a:spcPts val="500"/>
              </a:spcBef>
              <a:spcAft>
                <a:spcPct val="0"/>
              </a:spcAft>
              <a:buClr>
                <a:srgbClr val="000000"/>
              </a:buClr>
              <a:buSzPct val="100000"/>
              <a:buFont typeface="Times New Roman" pitchFamily="18" charset="0"/>
              <a:buChar char="»"/>
              <a:defRPr sz="2000">
                <a:solidFill>
                  <a:srgbClr val="000000"/>
                </a:solidFill>
                <a:latin typeface="+mn-lt"/>
                <a:cs typeface="+mn-cs"/>
              </a:defRPr>
            </a:lvl6pPr>
            <a:lvl7pPr marL="2781300" indent="-207963" algn="l" defTabSz="414338" rtl="0" fontAlgn="base">
              <a:spcBef>
                <a:spcPts val="500"/>
              </a:spcBef>
              <a:spcAft>
                <a:spcPct val="0"/>
              </a:spcAft>
              <a:buClr>
                <a:srgbClr val="000000"/>
              </a:buClr>
              <a:buSzPct val="100000"/>
              <a:buFont typeface="Times New Roman" pitchFamily="18" charset="0"/>
              <a:buChar char="»"/>
              <a:defRPr sz="2000">
                <a:solidFill>
                  <a:srgbClr val="000000"/>
                </a:solidFill>
                <a:latin typeface="+mn-lt"/>
                <a:cs typeface="+mn-cs"/>
              </a:defRPr>
            </a:lvl7pPr>
            <a:lvl8pPr marL="3238500" indent="-207963" algn="l" defTabSz="414338" rtl="0" fontAlgn="base">
              <a:spcBef>
                <a:spcPts val="500"/>
              </a:spcBef>
              <a:spcAft>
                <a:spcPct val="0"/>
              </a:spcAft>
              <a:buClr>
                <a:srgbClr val="000000"/>
              </a:buClr>
              <a:buSzPct val="100000"/>
              <a:buFont typeface="Times New Roman" pitchFamily="18" charset="0"/>
              <a:buChar char="»"/>
              <a:defRPr sz="2000">
                <a:solidFill>
                  <a:srgbClr val="000000"/>
                </a:solidFill>
                <a:latin typeface="+mn-lt"/>
                <a:cs typeface="+mn-cs"/>
              </a:defRPr>
            </a:lvl8pPr>
            <a:lvl9pPr marL="3695700" indent="-207963" algn="l" defTabSz="414338" rtl="0" fontAlgn="base">
              <a:spcBef>
                <a:spcPts val="500"/>
              </a:spcBef>
              <a:spcAft>
                <a:spcPct val="0"/>
              </a:spcAft>
              <a:buClr>
                <a:srgbClr val="000000"/>
              </a:buClr>
              <a:buSzPct val="100000"/>
              <a:buFont typeface="Times New Roman" pitchFamily="18" charset="0"/>
              <a:buChar char="»"/>
              <a:defRPr sz="2000">
                <a:solidFill>
                  <a:srgbClr val="000000"/>
                </a:solidFill>
                <a:latin typeface="+mn-lt"/>
                <a:cs typeface="+mn-cs"/>
              </a:defRPr>
            </a:lvl9pPr>
          </a:lstStyle>
          <a:p>
            <a:r>
              <a:rPr lang="en-US" sz="2800" dirty="0"/>
              <a:t>The feature space dimensionality may still be too high</a:t>
            </a:r>
          </a:p>
          <a:p>
            <a:r>
              <a:rPr lang="en-US" sz="2800" dirty="0"/>
              <a:t>Do a further low-dimensional projection on the “slow” degrees of freedom: TICA</a:t>
            </a:r>
          </a:p>
          <a:p>
            <a:r>
              <a:rPr lang="en-US" sz="2800" dirty="0"/>
              <a:t>It is based on lagged autocorrelation</a:t>
            </a:r>
          </a:p>
          <a:p>
            <a:r>
              <a:rPr lang="en-US" sz="2800" dirty="0"/>
              <a:t>Contrast with PCA, which fits the “most elongated” ellipsoid, </a:t>
            </a:r>
            <a:r>
              <a:rPr lang="en-US" sz="2800" b="1" dirty="0"/>
              <a:t>ignoring time</a:t>
            </a:r>
          </a:p>
          <a:p>
            <a:pPr marL="0" indent="0">
              <a:buNone/>
            </a:pPr>
            <a:endParaRPr lang="en-US" sz="2800" dirty="0"/>
          </a:p>
          <a:p>
            <a:pPr marL="0" indent="0">
              <a:buNone/>
            </a:pPr>
            <a:endParaRPr lang="en-US" sz="2800" dirty="0"/>
          </a:p>
          <a:p>
            <a:pPr marL="0" indent="0">
              <a:buNone/>
            </a:pPr>
            <a:endParaRPr lang="it-IT" sz="2800" dirty="0"/>
          </a:p>
        </p:txBody>
      </p:sp>
      <p:sp>
        <p:nvSpPr>
          <p:cNvPr id="5" name="CasellaDiTesto 4"/>
          <p:cNvSpPr txBox="1"/>
          <p:nvPr/>
        </p:nvSpPr>
        <p:spPr>
          <a:xfrm>
            <a:off x="3396916" y="6519446"/>
            <a:ext cx="5715000" cy="338554"/>
          </a:xfrm>
          <a:prstGeom prst="rect">
            <a:avLst/>
          </a:prstGeom>
          <a:noFill/>
        </p:spPr>
        <p:txBody>
          <a:bodyPr wrap="square" rtlCol="0">
            <a:spAutoFit/>
          </a:bodyPr>
          <a:lstStyle/>
          <a:p>
            <a:pPr algn="r"/>
            <a:r>
              <a:rPr lang="de-DE" sz="1600" dirty="0"/>
              <a:t>J. Chem. Phys. 139, 015102 (2013).</a:t>
            </a:r>
            <a:endParaRPr lang="en-GB" sz="1600" dirty="0"/>
          </a:p>
        </p:txBody>
      </p:sp>
      <p:sp>
        <p:nvSpPr>
          <p:cNvPr id="3" name="CasellaDiTesto 2"/>
          <p:cNvSpPr txBox="1"/>
          <p:nvPr/>
        </p:nvSpPr>
        <p:spPr>
          <a:xfrm>
            <a:off x="7167013" y="6172200"/>
            <a:ext cx="633507" cy="369332"/>
          </a:xfrm>
          <a:prstGeom prst="rect">
            <a:avLst/>
          </a:prstGeom>
          <a:noFill/>
        </p:spPr>
        <p:txBody>
          <a:bodyPr wrap="none" rtlCol="0">
            <a:spAutoFit/>
          </a:bodyPr>
          <a:lstStyle/>
          <a:p>
            <a:r>
              <a:rPr lang="it-IT" dirty="0"/>
              <a:t>CV1</a:t>
            </a:r>
            <a:endParaRPr lang="en-US" dirty="0"/>
          </a:p>
        </p:txBody>
      </p:sp>
      <p:sp>
        <p:nvSpPr>
          <p:cNvPr id="9" name="CasellaDiTesto 8"/>
          <p:cNvSpPr txBox="1"/>
          <p:nvPr/>
        </p:nvSpPr>
        <p:spPr>
          <a:xfrm rot="16200000">
            <a:off x="5518380" y="3689580"/>
            <a:ext cx="633507" cy="369332"/>
          </a:xfrm>
          <a:prstGeom prst="rect">
            <a:avLst/>
          </a:prstGeom>
          <a:noFill/>
        </p:spPr>
        <p:txBody>
          <a:bodyPr wrap="none" rtlCol="0">
            <a:spAutoFit/>
          </a:bodyPr>
          <a:lstStyle/>
          <a:p>
            <a:r>
              <a:rPr lang="it-IT" dirty="0"/>
              <a:t>CV2</a:t>
            </a:r>
            <a:endParaRPr lang="en-US" dirty="0"/>
          </a:p>
        </p:txBody>
      </p:sp>
    </p:spTree>
    <p:extLst>
      <p:ext uri="{BB962C8B-B14F-4D97-AF65-F5344CB8AC3E}">
        <p14:creationId xmlns:p14="http://schemas.microsoft.com/office/powerpoint/2010/main" val="13675874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testo 1"/>
          <p:cNvSpPr>
            <a:spLocks noGrp="1"/>
          </p:cNvSpPr>
          <p:nvPr>
            <p:ph type="body" idx="1"/>
          </p:nvPr>
        </p:nvSpPr>
        <p:spPr>
          <a:xfrm>
            <a:off x="722313" y="2614613"/>
            <a:ext cx="7772400" cy="1500187"/>
          </a:xfrm>
        </p:spPr>
        <p:txBody>
          <a:bodyPr>
            <a:normAutofit/>
          </a:bodyPr>
          <a:lstStyle/>
          <a:p>
            <a:r>
              <a:rPr lang="it-IT" altLang="x-none" dirty="0"/>
              <a:t>The general idea</a:t>
            </a:r>
            <a:endParaRPr lang="en-US" dirty="0"/>
          </a:p>
        </p:txBody>
      </p:sp>
    </p:spTree>
    <p:extLst>
      <p:ext uri="{BB962C8B-B14F-4D97-AF65-F5344CB8AC3E}">
        <p14:creationId xmlns:p14="http://schemas.microsoft.com/office/powerpoint/2010/main" val="20996247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Clustering (1</a:t>
            </a:r>
            <a:r>
              <a:rPr lang="it-IT" baseline="30000" dirty="0"/>
              <a:t>st</a:t>
            </a:r>
            <a:r>
              <a:rPr lang="it-IT" dirty="0"/>
              <a:t> </a:t>
            </a:r>
            <a:r>
              <a:rPr lang="it-IT" dirty="0" err="1"/>
              <a:t>level</a:t>
            </a:r>
            <a:r>
              <a:rPr lang="it-IT" dirty="0"/>
              <a:t>)</a:t>
            </a:r>
          </a:p>
        </p:txBody>
      </p:sp>
      <p:sp>
        <p:nvSpPr>
          <p:cNvPr id="3" name="Segnaposto contenuto 2"/>
          <p:cNvSpPr>
            <a:spLocks noGrp="1"/>
          </p:cNvSpPr>
          <p:nvPr>
            <p:ph idx="1"/>
          </p:nvPr>
        </p:nvSpPr>
        <p:spPr>
          <a:xfrm>
            <a:off x="228600" y="1417637"/>
            <a:ext cx="4495800" cy="4525963"/>
          </a:xfrm>
        </p:spPr>
        <p:txBody>
          <a:bodyPr>
            <a:noAutofit/>
          </a:bodyPr>
          <a:lstStyle/>
          <a:p>
            <a:r>
              <a:rPr lang="it-IT" sz="2800" dirty="0" err="1"/>
              <a:t>Now</a:t>
            </a:r>
            <a:r>
              <a:rPr lang="it-IT" sz="2800" dirty="0"/>
              <a:t> </a:t>
            </a:r>
            <a:r>
              <a:rPr lang="it-IT" sz="2800" dirty="0" err="1"/>
              <a:t>move</a:t>
            </a:r>
            <a:r>
              <a:rPr lang="it-IT" sz="2800" dirty="0"/>
              <a:t> to a discrete state </a:t>
            </a:r>
            <a:r>
              <a:rPr lang="it-IT" sz="2800" dirty="0" err="1"/>
              <a:t>space</a:t>
            </a:r>
            <a:endParaRPr lang="it-IT" sz="2800" dirty="0"/>
          </a:p>
          <a:p>
            <a:r>
              <a:rPr lang="it-IT" sz="2800" dirty="0" err="1"/>
              <a:t>Reduction</a:t>
            </a:r>
            <a:r>
              <a:rPr lang="it-IT" sz="2800" dirty="0"/>
              <a:t> from the </a:t>
            </a:r>
            <a:r>
              <a:rPr lang="it-IT" sz="2800" dirty="0" err="1"/>
              <a:t>low-dimensional</a:t>
            </a:r>
            <a:r>
              <a:rPr lang="it-IT" sz="2800" dirty="0"/>
              <a:t> </a:t>
            </a:r>
            <a:r>
              <a:rPr lang="it-IT" sz="2800" dirty="0" err="1"/>
              <a:t>space</a:t>
            </a:r>
            <a:r>
              <a:rPr lang="it-IT" sz="2800" dirty="0"/>
              <a:t> </a:t>
            </a:r>
            <a:r>
              <a:rPr lang="it-IT" sz="2800" dirty="0" err="1"/>
              <a:t>is</a:t>
            </a:r>
            <a:r>
              <a:rPr lang="it-IT" sz="2800" dirty="0"/>
              <a:t> </a:t>
            </a:r>
            <a:r>
              <a:rPr lang="it-IT" sz="2800" dirty="0" err="1"/>
              <a:t>done</a:t>
            </a:r>
            <a:r>
              <a:rPr lang="it-IT" sz="2800" dirty="0"/>
              <a:t> by </a:t>
            </a:r>
            <a:r>
              <a:rPr lang="it-IT" sz="2800" i="1" dirty="0" err="1"/>
              <a:t>clustering</a:t>
            </a:r>
            <a:endParaRPr lang="it-IT" sz="2800" i="1" dirty="0"/>
          </a:p>
          <a:p>
            <a:pPr lvl="1"/>
            <a:r>
              <a:rPr lang="it-IT" sz="2400" dirty="0" err="1"/>
              <a:t>Usually</a:t>
            </a:r>
            <a:r>
              <a:rPr lang="it-IT" sz="2400" dirty="0"/>
              <a:t> </a:t>
            </a:r>
            <a:r>
              <a:rPr lang="it-IT" sz="2400" dirty="0" err="1"/>
              <a:t>called</a:t>
            </a:r>
            <a:r>
              <a:rPr lang="it-IT" sz="2400" dirty="0"/>
              <a:t> “</a:t>
            </a:r>
            <a:r>
              <a:rPr lang="it-IT" sz="2400" dirty="0" err="1"/>
              <a:t>microstates</a:t>
            </a:r>
            <a:r>
              <a:rPr lang="it-IT" sz="2400" dirty="0"/>
              <a:t>”</a:t>
            </a:r>
          </a:p>
          <a:p>
            <a:r>
              <a:rPr lang="it-IT" sz="2800" dirty="0" err="1"/>
              <a:t>Several</a:t>
            </a:r>
            <a:r>
              <a:rPr lang="it-IT" sz="2800" dirty="0"/>
              <a:t> </a:t>
            </a:r>
            <a:r>
              <a:rPr lang="it-IT" sz="2800" dirty="0" err="1"/>
              <a:t>algorithms</a:t>
            </a:r>
            <a:r>
              <a:rPr lang="it-IT" sz="2800" dirty="0"/>
              <a:t> are </a:t>
            </a:r>
            <a:r>
              <a:rPr lang="it-IT" sz="2800" dirty="0" err="1"/>
              <a:t>implemented</a:t>
            </a:r>
            <a:r>
              <a:rPr lang="it-IT" sz="2800" dirty="0"/>
              <a:t> in MSM </a:t>
            </a:r>
            <a:r>
              <a:rPr lang="it-IT" sz="2800" dirty="0" err="1"/>
              <a:t>packages</a:t>
            </a:r>
            <a:r>
              <a:rPr lang="it-IT" sz="2800" dirty="0"/>
              <a:t> (e.g. </a:t>
            </a:r>
            <a:r>
              <a:rPr lang="it-IT" sz="2800" dirty="0" err="1"/>
              <a:t>grid</a:t>
            </a:r>
            <a:r>
              <a:rPr lang="it-IT" sz="2800" dirty="0"/>
              <a:t>; </a:t>
            </a:r>
            <a:r>
              <a:rPr lang="it-IT" sz="2800" i="1" dirty="0"/>
              <a:t>k</a:t>
            </a:r>
            <a:r>
              <a:rPr lang="it-IT" sz="2800" dirty="0"/>
              <a:t>-</a:t>
            </a:r>
            <a:r>
              <a:rPr lang="it-IT" sz="2800" dirty="0" err="1"/>
              <a:t>means</a:t>
            </a:r>
            <a:r>
              <a:rPr lang="it-IT" sz="2800" dirty="0"/>
              <a:t>; etc. </a:t>
            </a:r>
            <a:r>
              <a:rPr lang="it-IT" sz="2800" dirty="0" err="1"/>
              <a:t>We</a:t>
            </a:r>
            <a:r>
              <a:rPr lang="it-IT" sz="2800" dirty="0"/>
              <a:t> </a:t>
            </a:r>
            <a:r>
              <a:rPr lang="it-IT" sz="2800" dirty="0" err="1"/>
              <a:t>won’t</a:t>
            </a:r>
            <a:r>
              <a:rPr lang="it-IT" sz="2800" dirty="0"/>
              <a:t> </a:t>
            </a:r>
            <a:r>
              <a:rPr lang="it-IT" sz="2800" dirty="0" err="1"/>
              <a:t>discuss</a:t>
            </a:r>
            <a:r>
              <a:rPr lang="it-IT" sz="2800" dirty="0"/>
              <a:t> </a:t>
            </a:r>
            <a:r>
              <a:rPr lang="it-IT" sz="2800" dirty="0" err="1"/>
              <a:t>them</a:t>
            </a:r>
            <a:r>
              <a:rPr lang="it-IT" sz="2800" dirty="0"/>
              <a:t>)</a:t>
            </a:r>
          </a:p>
          <a:p>
            <a:endParaRPr lang="it-IT" sz="2800" dirty="0"/>
          </a:p>
        </p:txBody>
      </p:sp>
      <p:pic>
        <p:nvPicPr>
          <p:cNvPr id="6" name="Immagine 5"/>
          <p:cNvPicPr>
            <a:picLocks noChangeAspect="1"/>
          </p:cNvPicPr>
          <p:nvPr/>
        </p:nvPicPr>
        <p:blipFill rotWithShape="1">
          <a:blip r:embed="rId2"/>
          <a:srcRect l="6558" b="6526"/>
          <a:stretch/>
        </p:blipFill>
        <p:spPr>
          <a:xfrm>
            <a:off x="5058667" y="1590645"/>
            <a:ext cx="4093501" cy="4038600"/>
          </a:xfrm>
          <a:prstGeom prst="rect">
            <a:avLst/>
          </a:prstGeom>
        </p:spPr>
      </p:pic>
      <p:sp>
        <p:nvSpPr>
          <p:cNvPr id="7" name="CasellaDiTesto 6"/>
          <p:cNvSpPr txBox="1"/>
          <p:nvPr/>
        </p:nvSpPr>
        <p:spPr>
          <a:xfrm>
            <a:off x="6278909" y="5802868"/>
            <a:ext cx="2296526" cy="369332"/>
          </a:xfrm>
          <a:prstGeom prst="rect">
            <a:avLst/>
          </a:prstGeom>
          <a:noFill/>
        </p:spPr>
        <p:txBody>
          <a:bodyPr wrap="none" rtlCol="0">
            <a:spAutoFit/>
          </a:bodyPr>
          <a:lstStyle/>
          <a:p>
            <a:r>
              <a:rPr lang="it-IT" dirty="0"/>
              <a:t>x</a:t>
            </a:r>
            <a:r>
              <a:rPr lang="it-IT" baseline="-25000" dirty="0"/>
              <a:t>1 </a:t>
            </a:r>
            <a:r>
              <a:rPr lang="it-IT" dirty="0"/>
              <a:t>(E.g.: TICA </a:t>
            </a:r>
            <a:r>
              <a:rPr lang="it-IT" dirty="0" err="1"/>
              <a:t>axis</a:t>
            </a:r>
            <a:r>
              <a:rPr lang="it-IT" dirty="0"/>
              <a:t> 1)</a:t>
            </a:r>
            <a:endParaRPr lang="it-IT" baseline="-25000" dirty="0"/>
          </a:p>
        </p:txBody>
      </p:sp>
      <p:sp>
        <p:nvSpPr>
          <p:cNvPr id="8" name="CasellaDiTesto 7"/>
          <p:cNvSpPr txBox="1"/>
          <p:nvPr/>
        </p:nvSpPr>
        <p:spPr>
          <a:xfrm rot="16200000">
            <a:off x="3692771" y="3325797"/>
            <a:ext cx="2296526" cy="369332"/>
          </a:xfrm>
          <a:prstGeom prst="rect">
            <a:avLst/>
          </a:prstGeom>
          <a:noFill/>
        </p:spPr>
        <p:txBody>
          <a:bodyPr wrap="none" rtlCol="0">
            <a:spAutoFit/>
          </a:bodyPr>
          <a:lstStyle/>
          <a:p>
            <a:r>
              <a:rPr lang="it-IT" dirty="0"/>
              <a:t>x</a:t>
            </a:r>
            <a:r>
              <a:rPr lang="it-IT" baseline="-25000" dirty="0"/>
              <a:t>2 </a:t>
            </a:r>
            <a:r>
              <a:rPr lang="it-IT" dirty="0"/>
              <a:t>(E.g.: TICA </a:t>
            </a:r>
            <a:r>
              <a:rPr lang="it-IT" dirty="0" err="1"/>
              <a:t>axis</a:t>
            </a:r>
            <a:r>
              <a:rPr lang="it-IT" dirty="0"/>
              <a:t> 2)</a:t>
            </a:r>
            <a:endParaRPr lang="it-IT" baseline="-25000" dirty="0"/>
          </a:p>
        </p:txBody>
      </p:sp>
      <p:sp>
        <p:nvSpPr>
          <p:cNvPr id="4" name="CasellaDiTesto 3"/>
          <p:cNvSpPr txBox="1"/>
          <p:nvPr/>
        </p:nvSpPr>
        <p:spPr>
          <a:xfrm>
            <a:off x="4515251" y="6519446"/>
            <a:ext cx="4552549" cy="338554"/>
          </a:xfrm>
          <a:prstGeom prst="rect">
            <a:avLst/>
          </a:prstGeom>
          <a:noFill/>
        </p:spPr>
        <p:txBody>
          <a:bodyPr wrap="none" rtlCol="0">
            <a:spAutoFit/>
          </a:bodyPr>
          <a:lstStyle/>
          <a:p>
            <a:r>
              <a:rPr lang="it-IT" sz="1600" dirty="0" err="1"/>
              <a:t>https</a:t>
            </a:r>
            <a:r>
              <a:rPr lang="it-IT" sz="1600" dirty="0"/>
              <a:t>://</a:t>
            </a:r>
            <a:r>
              <a:rPr lang="it-IT" sz="1600" dirty="0" err="1"/>
              <a:t>en.wikipedia.org</a:t>
            </a:r>
            <a:r>
              <a:rPr lang="it-IT" sz="1600" dirty="0"/>
              <a:t>/</a:t>
            </a:r>
            <a:r>
              <a:rPr lang="it-IT" sz="1600" dirty="0" err="1"/>
              <a:t>wiki</a:t>
            </a:r>
            <a:r>
              <a:rPr lang="it-IT" sz="1600" dirty="0"/>
              <a:t>/K-</a:t>
            </a:r>
            <a:r>
              <a:rPr lang="it-IT" sz="1600" dirty="0" err="1"/>
              <a:t>means_clustering</a:t>
            </a:r>
            <a:endParaRPr lang="it-IT" sz="1600" dirty="0"/>
          </a:p>
        </p:txBody>
      </p:sp>
    </p:spTree>
    <p:extLst>
      <p:ext uri="{BB962C8B-B14F-4D97-AF65-F5344CB8AC3E}">
        <p14:creationId xmlns:p14="http://schemas.microsoft.com/office/powerpoint/2010/main" val="311265637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457200" y="427038"/>
            <a:ext cx="8229600" cy="868362"/>
          </a:xfrm>
        </p:spPr>
        <p:txBody>
          <a:bodyPr>
            <a:noAutofit/>
          </a:bodyPr>
          <a:lstStyle/>
          <a:p>
            <a:r>
              <a:rPr lang="it-IT" sz="3200" dirty="0" err="1"/>
              <a:t>Even</a:t>
            </a:r>
            <a:r>
              <a:rPr lang="it-IT" sz="3200" dirty="0"/>
              <a:t> </a:t>
            </a:r>
            <a:r>
              <a:rPr lang="it-IT" sz="3200" dirty="0" err="1"/>
              <a:t>when</a:t>
            </a:r>
            <a:r>
              <a:rPr lang="it-IT" sz="3200" dirty="0"/>
              <a:t> </a:t>
            </a:r>
            <a:r>
              <a:rPr lang="it-IT" sz="3200" dirty="0" err="1"/>
              <a:t>merging</a:t>
            </a:r>
            <a:r>
              <a:rPr lang="it-IT" sz="3200" dirty="0"/>
              <a:t> multiple </a:t>
            </a:r>
            <a:r>
              <a:rPr lang="it-IT" sz="3200" dirty="0" err="1"/>
              <a:t>trajectories</a:t>
            </a:r>
            <a:r>
              <a:rPr lang="it-IT" sz="3200" dirty="0"/>
              <a:t>,</a:t>
            </a:r>
            <a:br>
              <a:rPr lang="it-IT" sz="3200" dirty="0"/>
            </a:br>
            <a:r>
              <a:rPr lang="it-IT" sz="3200" dirty="0" err="1"/>
              <a:t>making</a:t>
            </a:r>
            <a:r>
              <a:rPr lang="it-IT" sz="3200" dirty="0"/>
              <a:t> </a:t>
            </a:r>
            <a:r>
              <a:rPr lang="it-IT" sz="3200" dirty="0" err="1"/>
              <a:t>efficient</a:t>
            </a:r>
            <a:r>
              <a:rPr lang="it-IT" sz="3200" dirty="0"/>
              <a:t> use of </a:t>
            </a:r>
            <a:r>
              <a:rPr lang="it-IT" sz="3200" dirty="0" err="1"/>
              <a:t>sampling</a:t>
            </a:r>
            <a:r>
              <a:rPr lang="it-IT" sz="3200" dirty="0"/>
              <a:t> </a:t>
            </a:r>
            <a:r>
              <a:rPr lang="it-IT" sz="3200" dirty="0" err="1"/>
              <a:t>does</a:t>
            </a:r>
            <a:r>
              <a:rPr lang="it-IT" sz="3200" dirty="0"/>
              <a:t> </a:t>
            </a:r>
            <a:r>
              <a:rPr lang="it-IT" sz="3200" dirty="0" err="1"/>
              <a:t>not</a:t>
            </a:r>
            <a:r>
              <a:rPr lang="it-IT" sz="3200" dirty="0"/>
              <a:t> dispense </a:t>
            </a:r>
            <a:r>
              <a:rPr lang="it-IT" sz="3200" dirty="0" err="1"/>
              <a:t>us</a:t>
            </a:r>
            <a:r>
              <a:rPr lang="it-IT" sz="3200" dirty="0"/>
              <a:t> from </a:t>
            </a:r>
            <a:r>
              <a:rPr lang="it-IT" sz="3200" dirty="0" err="1"/>
              <a:t>sampling</a:t>
            </a:r>
            <a:r>
              <a:rPr lang="it-IT" sz="3200" dirty="0"/>
              <a:t> the </a:t>
            </a:r>
            <a:r>
              <a:rPr lang="it-IT" sz="3200" dirty="0" err="1"/>
              <a:t>phase</a:t>
            </a:r>
            <a:r>
              <a:rPr lang="it-IT" sz="3200" dirty="0"/>
              <a:t> </a:t>
            </a:r>
            <a:r>
              <a:rPr lang="it-IT" sz="3200" dirty="0" err="1"/>
              <a:t>space</a:t>
            </a:r>
            <a:endParaRPr lang="en-US" sz="3200" dirty="0"/>
          </a:p>
        </p:txBody>
      </p:sp>
      <p:grpSp>
        <p:nvGrpSpPr>
          <p:cNvPr id="9" name="Gruppo 8"/>
          <p:cNvGrpSpPr/>
          <p:nvPr/>
        </p:nvGrpSpPr>
        <p:grpSpPr>
          <a:xfrm>
            <a:off x="3596628" y="2827421"/>
            <a:ext cx="5852172" cy="4030579"/>
            <a:chOff x="3291828" y="2827421"/>
            <a:chExt cx="5852172" cy="4030579"/>
          </a:xfrm>
        </p:grpSpPr>
        <p:pic>
          <p:nvPicPr>
            <p:cNvPr id="5" name="Immagine 4"/>
            <p:cNvPicPr>
              <a:picLocks noChangeAspect="1"/>
            </p:cNvPicPr>
            <p:nvPr/>
          </p:nvPicPr>
          <p:blipFill rotWithShape="1">
            <a:blip r:embed="rId2">
              <a:extLst>
                <a:ext uri="{28A0092B-C50C-407E-A947-70E740481C1C}">
                  <a14:useLocalDpi xmlns:a14="http://schemas.microsoft.com/office/drawing/2010/main" val="0"/>
                </a:ext>
              </a:extLst>
            </a:blip>
            <a:srcRect t="8169"/>
            <a:stretch/>
          </p:blipFill>
          <p:spPr>
            <a:xfrm>
              <a:off x="3291828" y="2827421"/>
              <a:ext cx="5852172" cy="4030579"/>
            </a:xfrm>
            <a:prstGeom prst="rect">
              <a:avLst/>
            </a:prstGeom>
          </p:spPr>
        </p:pic>
        <p:cxnSp>
          <p:nvCxnSpPr>
            <p:cNvPr id="8" name="Connettore 1 7"/>
            <p:cNvCxnSpPr/>
            <p:nvPr/>
          </p:nvCxnSpPr>
          <p:spPr bwMode="auto">
            <a:xfrm>
              <a:off x="4648200" y="3124200"/>
              <a:ext cx="0" cy="3124200"/>
            </a:xfrm>
            <a:prstGeom prst="line">
              <a:avLst/>
            </a:prstGeom>
            <a:noFill/>
            <a:ln w="38100" cap="flat" cmpd="sng" algn="ctr">
              <a:solidFill>
                <a:srgbClr val="CC0099"/>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3" name="Segnaposto contenuto 2"/>
          <p:cNvSpPr>
            <a:spLocks noGrp="1"/>
          </p:cNvSpPr>
          <p:nvPr>
            <p:ph idx="1"/>
          </p:nvPr>
        </p:nvSpPr>
        <p:spPr>
          <a:xfrm>
            <a:off x="457200" y="1874837"/>
            <a:ext cx="8229600" cy="4525963"/>
          </a:xfrm>
        </p:spPr>
        <p:txBody>
          <a:bodyPr>
            <a:normAutofit fontScale="92500" lnSpcReduction="20000"/>
          </a:bodyPr>
          <a:lstStyle/>
          <a:p>
            <a:r>
              <a:rPr lang="it-IT" sz="2800" dirty="0"/>
              <a:t>Ace-Ala3-Nme</a:t>
            </a:r>
          </a:p>
          <a:p>
            <a:r>
              <a:rPr lang="it-IT" sz="2800" dirty="0"/>
              <a:t>Part of examples at:</a:t>
            </a:r>
            <a:r>
              <a:rPr lang="it-IT" sz="2800" dirty="0">
                <a:solidFill>
                  <a:schemeClr val="accent6"/>
                </a:solidFill>
              </a:rPr>
              <a:t> </a:t>
            </a:r>
            <a:r>
              <a:rPr lang="en-US" sz="2400" dirty="0">
                <a:solidFill>
                  <a:schemeClr val="accent6"/>
                </a:solidFill>
              </a:rPr>
              <a:t>github.com/tonigi/PLUMEDws2017</a:t>
            </a:r>
          </a:p>
          <a:p>
            <a:r>
              <a:rPr lang="it-IT" sz="2800" dirty="0"/>
              <a:t>6 Ramachandran angles</a:t>
            </a:r>
          </a:p>
          <a:p>
            <a:r>
              <a:rPr lang="it-IT" sz="2800" dirty="0">
                <a:solidFill>
                  <a:srgbClr val="FF0000"/>
                </a:solidFill>
              </a:rPr>
              <a:t>The system is</a:t>
            </a:r>
            <a:br>
              <a:rPr lang="it-IT" sz="2800" dirty="0">
                <a:solidFill>
                  <a:srgbClr val="FF0000"/>
                </a:solidFill>
              </a:rPr>
            </a:br>
            <a:r>
              <a:rPr lang="it-IT" sz="2800" dirty="0">
                <a:solidFill>
                  <a:srgbClr val="FF0000"/>
                </a:solidFill>
              </a:rPr>
              <a:t>trapped</a:t>
            </a:r>
          </a:p>
          <a:p>
            <a:r>
              <a:rPr lang="it-IT" sz="2800" dirty="0"/>
              <a:t>How to «shoot»</a:t>
            </a:r>
            <a:br>
              <a:rPr lang="it-IT" sz="2800" dirty="0"/>
            </a:br>
            <a:r>
              <a:rPr lang="it-IT" sz="2800" dirty="0"/>
              <a:t>trajectories:</a:t>
            </a:r>
          </a:p>
          <a:p>
            <a:pPr lvl="1"/>
            <a:r>
              <a:rPr lang="it-IT" sz="2400" dirty="0">
                <a:solidFill>
                  <a:srgbClr val="FF0000"/>
                </a:solidFill>
              </a:rPr>
              <a:t>«bathtub» not ok</a:t>
            </a:r>
          </a:p>
          <a:p>
            <a:pPr lvl="1"/>
            <a:r>
              <a:rPr lang="it-IT" sz="2400" dirty="0">
                <a:solidFill>
                  <a:schemeClr val="tx1"/>
                </a:solidFill>
              </a:rPr>
              <a:t>«shower» maybe</a:t>
            </a:r>
          </a:p>
          <a:p>
            <a:pPr lvl="1"/>
            <a:r>
              <a:rPr lang="it-IT" sz="2400" dirty="0">
                <a:solidFill>
                  <a:srgbClr val="006600"/>
                </a:solidFill>
              </a:rPr>
              <a:t>adaptive spawning</a:t>
            </a:r>
          </a:p>
          <a:p>
            <a:pPr lvl="1"/>
            <a:r>
              <a:rPr lang="it-IT" sz="2400" dirty="0">
                <a:solidFill>
                  <a:srgbClr val="006600"/>
                </a:solidFill>
              </a:rPr>
              <a:t>or your favourite</a:t>
            </a:r>
            <a:br>
              <a:rPr lang="it-IT" sz="2400" dirty="0">
                <a:solidFill>
                  <a:srgbClr val="006600"/>
                </a:solidFill>
              </a:rPr>
            </a:br>
            <a:r>
              <a:rPr lang="it-IT" sz="2400" dirty="0">
                <a:solidFill>
                  <a:srgbClr val="006600"/>
                </a:solidFill>
              </a:rPr>
              <a:t>string-like method</a:t>
            </a:r>
          </a:p>
        </p:txBody>
      </p:sp>
      <p:grpSp>
        <p:nvGrpSpPr>
          <p:cNvPr id="42" name="Gruppo 41"/>
          <p:cNvGrpSpPr/>
          <p:nvPr/>
        </p:nvGrpSpPr>
        <p:grpSpPr>
          <a:xfrm>
            <a:off x="4888369" y="4419600"/>
            <a:ext cx="3459604" cy="2133600"/>
            <a:chOff x="2810113" y="1314461"/>
            <a:chExt cx="3459604" cy="2133600"/>
          </a:xfrm>
        </p:grpSpPr>
        <p:sp>
          <p:nvSpPr>
            <p:cNvPr id="43" name="Rettangolo 42"/>
            <p:cNvSpPr/>
            <p:nvPr/>
          </p:nvSpPr>
          <p:spPr>
            <a:xfrm>
              <a:off x="2810113" y="1314461"/>
              <a:ext cx="3429000" cy="2133600"/>
            </a:xfrm>
            <a:prstGeom prst="rect">
              <a:avLst/>
            </a:prstGeom>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44" name="Ovale 43"/>
            <p:cNvSpPr/>
            <p:nvPr/>
          </p:nvSpPr>
          <p:spPr bwMode="auto">
            <a:xfrm>
              <a:off x="3114913" y="1771661"/>
              <a:ext cx="1219200" cy="1143000"/>
            </a:xfrm>
            <a:prstGeom prst="ellipse">
              <a:avLst/>
            </a:prstGeom>
            <a:noFill/>
            <a:ln w="38100" cap="flat" cmpd="sng" algn="ctr">
              <a:solidFill>
                <a:schemeClr val="accent6">
                  <a:lumMod val="40000"/>
                  <a:lumOff val="60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45" name="Ovale 44"/>
            <p:cNvSpPr/>
            <p:nvPr/>
          </p:nvSpPr>
          <p:spPr bwMode="auto">
            <a:xfrm>
              <a:off x="3267313" y="1924061"/>
              <a:ext cx="914400" cy="838200"/>
            </a:xfrm>
            <a:prstGeom prst="ellipse">
              <a:avLst/>
            </a:prstGeom>
            <a:noFill/>
            <a:ln w="38100" cap="flat" cmpd="sng" algn="ctr">
              <a:solidFill>
                <a:schemeClr val="accent6">
                  <a:lumMod val="60000"/>
                  <a:lumOff val="40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46" name="Ovale 45"/>
            <p:cNvSpPr/>
            <p:nvPr/>
          </p:nvSpPr>
          <p:spPr bwMode="auto">
            <a:xfrm>
              <a:off x="3419713" y="2076461"/>
              <a:ext cx="609600" cy="533400"/>
            </a:xfrm>
            <a:prstGeom prst="ellipse">
              <a:avLst/>
            </a:prstGeom>
            <a:noFill/>
            <a:ln w="38100" cap="flat" cmpd="sng" algn="ctr">
              <a:solidFill>
                <a:schemeClr val="accent6">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47" name="Figura a mano libera 46"/>
            <p:cNvSpPr/>
            <p:nvPr/>
          </p:nvSpPr>
          <p:spPr>
            <a:xfrm>
              <a:off x="4073428" y="1799734"/>
              <a:ext cx="1251284" cy="637674"/>
            </a:xfrm>
            <a:custGeom>
              <a:avLst/>
              <a:gdLst>
                <a:gd name="connsiteX0" fmla="*/ 1251284 w 1251284"/>
                <a:gd name="connsiteY0" fmla="*/ 637674 h 637674"/>
                <a:gd name="connsiteX1" fmla="*/ 1094874 w 1251284"/>
                <a:gd name="connsiteY1" fmla="*/ 565484 h 637674"/>
                <a:gd name="connsiteX2" fmla="*/ 1082842 w 1251284"/>
                <a:gd name="connsiteY2" fmla="*/ 529390 h 637674"/>
                <a:gd name="connsiteX3" fmla="*/ 1046748 w 1251284"/>
                <a:gd name="connsiteY3" fmla="*/ 445169 h 637674"/>
                <a:gd name="connsiteX4" fmla="*/ 1010653 w 1251284"/>
                <a:gd name="connsiteY4" fmla="*/ 252663 h 637674"/>
                <a:gd name="connsiteX5" fmla="*/ 950495 w 1251284"/>
                <a:gd name="connsiteY5" fmla="*/ 168442 h 637674"/>
                <a:gd name="connsiteX6" fmla="*/ 890337 w 1251284"/>
                <a:gd name="connsiteY6" fmla="*/ 156411 h 637674"/>
                <a:gd name="connsiteX7" fmla="*/ 709863 w 1251284"/>
                <a:gd name="connsiteY7" fmla="*/ 168442 h 637674"/>
                <a:gd name="connsiteX8" fmla="*/ 661737 w 1251284"/>
                <a:gd name="connsiteY8" fmla="*/ 192505 h 637674"/>
                <a:gd name="connsiteX9" fmla="*/ 517358 w 1251284"/>
                <a:gd name="connsiteY9" fmla="*/ 180474 h 637674"/>
                <a:gd name="connsiteX10" fmla="*/ 457200 w 1251284"/>
                <a:gd name="connsiteY10" fmla="*/ 168442 h 637674"/>
                <a:gd name="connsiteX11" fmla="*/ 421105 w 1251284"/>
                <a:gd name="connsiteY11" fmla="*/ 48126 h 637674"/>
                <a:gd name="connsiteX12" fmla="*/ 336884 w 1251284"/>
                <a:gd name="connsiteY12" fmla="*/ 0 h 637674"/>
                <a:gd name="connsiteX13" fmla="*/ 204537 w 1251284"/>
                <a:gd name="connsiteY13" fmla="*/ 12032 h 637674"/>
                <a:gd name="connsiteX14" fmla="*/ 132348 w 1251284"/>
                <a:gd name="connsiteY14" fmla="*/ 36095 h 637674"/>
                <a:gd name="connsiteX15" fmla="*/ 108284 w 1251284"/>
                <a:gd name="connsiteY15" fmla="*/ 60158 h 637674"/>
                <a:gd name="connsiteX16" fmla="*/ 36095 w 1251284"/>
                <a:gd name="connsiteY16" fmla="*/ 84221 h 637674"/>
                <a:gd name="connsiteX17" fmla="*/ 0 w 1251284"/>
                <a:gd name="connsiteY17" fmla="*/ 108284 h 637674"/>
                <a:gd name="connsiteX0" fmla="*/ 1251284 w 1251284"/>
                <a:gd name="connsiteY0" fmla="*/ 637674 h 637674"/>
                <a:gd name="connsiteX1" fmla="*/ 1094874 w 1251284"/>
                <a:gd name="connsiteY1" fmla="*/ 565484 h 637674"/>
                <a:gd name="connsiteX2" fmla="*/ 1082842 w 1251284"/>
                <a:gd name="connsiteY2" fmla="*/ 529390 h 637674"/>
                <a:gd name="connsiteX3" fmla="*/ 1046748 w 1251284"/>
                <a:gd name="connsiteY3" fmla="*/ 445169 h 637674"/>
                <a:gd name="connsiteX4" fmla="*/ 1010653 w 1251284"/>
                <a:gd name="connsiteY4" fmla="*/ 252663 h 637674"/>
                <a:gd name="connsiteX5" fmla="*/ 950495 w 1251284"/>
                <a:gd name="connsiteY5" fmla="*/ 168442 h 637674"/>
                <a:gd name="connsiteX6" fmla="*/ 890337 w 1251284"/>
                <a:gd name="connsiteY6" fmla="*/ 156411 h 637674"/>
                <a:gd name="connsiteX7" fmla="*/ 709863 w 1251284"/>
                <a:gd name="connsiteY7" fmla="*/ 168442 h 637674"/>
                <a:gd name="connsiteX8" fmla="*/ 661737 w 1251284"/>
                <a:gd name="connsiteY8" fmla="*/ 192505 h 637674"/>
                <a:gd name="connsiteX9" fmla="*/ 517358 w 1251284"/>
                <a:gd name="connsiteY9" fmla="*/ 180474 h 637674"/>
                <a:gd name="connsiteX10" fmla="*/ 457200 w 1251284"/>
                <a:gd name="connsiteY10" fmla="*/ 168442 h 637674"/>
                <a:gd name="connsiteX11" fmla="*/ 421105 w 1251284"/>
                <a:gd name="connsiteY11" fmla="*/ 48126 h 637674"/>
                <a:gd name="connsiteX12" fmla="*/ 336884 w 1251284"/>
                <a:gd name="connsiteY12" fmla="*/ 0 h 637674"/>
                <a:gd name="connsiteX13" fmla="*/ 204537 w 1251284"/>
                <a:gd name="connsiteY13" fmla="*/ 12032 h 637674"/>
                <a:gd name="connsiteX14" fmla="*/ 132348 w 1251284"/>
                <a:gd name="connsiteY14" fmla="*/ 36095 h 637674"/>
                <a:gd name="connsiteX15" fmla="*/ 108284 w 1251284"/>
                <a:gd name="connsiteY15" fmla="*/ 60158 h 637674"/>
                <a:gd name="connsiteX16" fmla="*/ 0 w 1251284"/>
                <a:gd name="connsiteY16" fmla="*/ 108284 h 637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51284" h="637674">
                  <a:moveTo>
                    <a:pt x="1251284" y="637674"/>
                  </a:moveTo>
                  <a:cubicBezTo>
                    <a:pt x="1229489" y="629748"/>
                    <a:pt x="1122838" y="612090"/>
                    <a:pt x="1094874" y="565484"/>
                  </a:cubicBezTo>
                  <a:cubicBezTo>
                    <a:pt x="1088349" y="554609"/>
                    <a:pt x="1087838" y="541047"/>
                    <a:pt x="1082842" y="529390"/>
                  </a:cubicBezTo>
                  <a:cubicBezTo>
                    <a:pt x="1062182" y="481184"/>
                    <a:pt x="1058034" y="490314"/>
                    <a:pt x="1046748" y="445169"/>
                  </a:cubicBezTo>
                  <a:cubicBezTo>
                    <a:pt x="1031134" y="382711"/>
                    <a:pt x="1026947" y="313767"/>
                    <a:pt x="1010653" y="252663"/>
                  </a:cubicBezTo>
                  <a:cubicBezTo>
                    <a:pt x="1003945" y="227508"/>
                    <a:pt x="975589" y="180989"/>
                    <a:pt x="950495" y="168442"/>
                  </a:cubicBezTo>
                  <a:cubicBezTo>
                    <a:pt x="932204" y="159297"/>
                    <a:pt x="910390" y="160421"/>
                    <a:pt x="890337" y="156411"/>
                  </a:cubicBezTo>
                  <a:cubicBezTo>
                    <a:pt x="830179" y="160421"/>
                    <a:pt x="769417" y="159039"/>
                    <a:pt x="709863" y="168442"/>
                  </a:cubicBezTo>
                  <a:cubicBezTo>
                    <a:pt x="692147" y="171239"/>
                    <a:pt x="679638" y="191386"/>
                    <a:pt x="661737" y="192505"/>
                  </a:cubicBezTo>
                  <a:cubicBezTo>
                    <a:pt x="613538" y="195518"/>
                    <a:pt x="565484" y="184484"/>
                    <a:pt x="517358" y="180474"/>
                  </a:cubicBezTo>
                  <a:cubicBezTo>
                    <a:pt x="497305" y="176463"/>
                    <a:pt x="472727" y="181751"/>
                    <a:pt x="457200" y="168442"/>
                  </a:cubicBezTo>
                  <a:cubicBezTo>
                    <a:pt x="421259" y="137635"/>
                    <a:pt x="441428" y="83692"/>
                    <a:pt x="421105" y="48126"/>
                  </a:cubicBezTo>
                  <a:cubicBezTo>
                    <a:pt x="414302" y="36221"/>
                    <a:pt x="343102" y="3109"/>
                    <a:pt x="336884" y="0"/>
                  </a:cubicBezTo>
                  <a:cubicBezTo>
                    <a:pt x="292768" y="4011"/>
                    <a:pt x="248161" y="4334"/>
                    <a:pt x="204537" y="12032"/>
                  </a:cubicBezTo>
                  <a:cubicBezTo>
                    <a:pt x="179558" y="16440"/>
                    <a:pt x="132348" y="36095"/>
                    <a:pt x="132348" y="36095"/>
                  </a:cubicBezTo>
                  <a:cubicBezTo>
                    <a:pt x="124327" y="44116"/>
                    <a:pt x="130342" y="48127"/>
                    <a:pt x="108284" y="60158"/>
                  </a:cubicBezTo>
                  <a:cubicBezTo>
                    <a:pt x="86226" y="72189"/>
                    <a:pt x="22559" y="98258"/>
                    <a:pt x="0" y="108284"/>
                  </a:cubicBezTo>
                </a:path>
              </a:pathLst>
            </a:custGeom>
            <a:ln>
              <a:solidFill>
                <a:schemeClr val="tx1"/>
              </a:solidFill>
              <a:headEnd type="none" w="med" len="med"/>
              <a:tailEnd type="arrow" w="med" len="med"/>
            </a:ln>
          </p:spPr>
          <p:txBody>
            <a:bodyPr vert="horz" wrap="none" lIns="91440" tIns="45720" rIns="91440" bIns="45720" numCol="1" rtlCol="0" anchor="ctr" anchorCtr="0" compatLnSpc="1">
              <a:prstTxWarp prst="textNoShape">
                <a:avLst/>
              </a:prstTxWarp>
            </a:bodyPr>
            <a:lstStyle/>
            <a:p>
              <a:endParaRPr lang="en-US"/>
            </a:p>
          </p:txBody>
        </p:sp>
        <p:sp>
          <p:nvSpPr>
            <p:cNvPr id="48" name="Figura a mano libera 47"/>
            <p:cNvSpPr/>
            <p:nvPr/>
          </p:nvSpPr>
          <p:spPr>
            <a:xfrm>
              <a:off x="4137597" y="2121320"/>
              <a:ext cx="1204097" cy="431402"/>
            </a:xfrm>
            <a:custGeom>
              <a:avLst/>
              <a:gdLst>
                <a:gd name="connsiteX0" fmla="*/ 1287379 w 1287379"/>
                <a:gd name="connsiteY0" fmla="*/ 553905 h 553905"/>
                <a:gd name="connsiteX1" fmla="*/ 914400 w 1287379"/>
                <a:gd name="connsiteY1" fmla="*/ 493747 h 553905"/>
                <a:gd name="connsiteX2" fmla="*/ 854242 w 1287379"/>
                <a:gd name="connsiteY2" fmla="*/ 469684 h 553905"/>
                <a:gd name="connsiteX3" fmla="*/ 757989 w 1287379"/>
                <a:gd name="connsiteY3" fmla="*/ 385463 h 553905"/>
                <a:gd name="connsiteX4" fmla="*/ 709863 w 1287379"/>
                <a:gd name="connsiteY4" fmla="*/ 349368 h 553905"/>
                <a:gd name="connsiteX5" fmla="*/ 637673 w 1287379"/>
                <a:gd name="connsiteY5" fmla="*/ 277179 h 553905"/>
                <a:gd name="connsiteX6" fmla="*/ 601579 w 1287379"/>
                <a:gd name="connsiteY6" fmla="*/ 253116 h 553905"/>
                <a:gd name="connsiteX7" fmla="*/ 541421 w 1287379"/>
                <a:gd name="connsiteY7" fmla="*/ 168894 h 553905"/>
                <a:gd name="connsiteX8" fmla="*/ 469231 w 1287379"/>
                <a:gd name="connsiteY8" fmla="*/ 96705 h 553905"/>
                <a:gd name="connsiteX9" fmla="*/ 433136 w 1287379"/>
                <a:gd name="connsiteY9" fmla="*/ 84673 h 553905"/>
                <a:gd name="connsiteX10" fmla="*/ 385010 w 1287379"/>
                <a:gd name="connsiteY10" fmla="*/ 96705 h 553905"/>
                <a:gd name="connsiteX11" fmla="*/ 372979 w 1287379"/>
                <a:gd name="connsiteY11" fmla="*/ 132800 h 553905"/>
                <a:gd name="connsiteX12" fmla="*/ 336884 w 1287379"/>
                <a:gd name="connsiteY12" fmla="*/ 156863 h 553905"/>
                <a:gd name="connsiteX13" fmla="*/ 300789 w 1287379"/>
                <a:gd name="connsiteY13" fmla="*/ 132800 h 553905"/>
                <a:gd name="connsiteX14" fmla="*/ 252663 w 1287379"/>
                <a:gd name="connsiteY14" fmla="*/ 108737 h 553905"/>
                <a:gd name="connsiteX15" fmla="*/ 228600 w 1287379"/>
                <a:gd name="connsiteY15" fmla="*/ 84673 h 553905"/>
                <a:gd name="connsiteX16" fmla="*/ 216568 w 1287379"/>
                <a:gd name="connsiteY16" fmla="*/ 36547 h 553905"/>
                <a:gd name="connsiteX17" fmla="*/ 204536 w 1287379"/>
                <a:gd name="connsiteY17" fmla="*/ 452 h 553905"/>
                <a:gd name="connsiteX18" fmla="*/ 96252 w 1287379"/>
                <a:gd name="connsiteY18" fmla="*/ 24516 h 553905"/>
                <a:gd name="connsiteX19" fmla="*/ 12031 w 1287379"/>
                <a:gd name="connsiteY19" fmla="*/ 96705 h 553905"/>
                <a:gd name="connsiteX20" fmla="*/ 0 w 1287379"/>
                <a:gd name="connsiteY20" fmla="*/ 96705 h 553905"/>
                <a:gd name="connsiteX0" fmla="*/ 1287379 w 1287379"/>
                <a:gd name="connsiteY0" fmla="*/ 674214 h 674214"/>
                <a:gd name="connsiteX1" fmla="*/ 914400 w 1287379"/>
                <a:gd name="connsiteY1" fmla="*/ 614056 h 674214"/>
                <a:gd name="connsiteX2" fmla="*/ 854242 w 1287379"/>
                <a:gd name="connsiteY2" fmla="*/ 589993 h 674214"/>
                <a:gd name="connsiteX3" fmla="*/ 757989 w 1287379"/>
                <a:gd name="connsiteY3" fmla="*/ 505772 h 674214"/>
                <a:gd name="connsiteX4" fmla="*/ 709863 w 1287379"/>
                <a:gd name="connsiteY4" fmla="*/ 469677 h 674214"/>
                <a:gd name="connsiteX5" fmla="*/ 637673 w 1287379"/>
                <a:gd name="connsiteY5" fmla="*/ 397488 h 674214"/>
                <a:gd name="connsiteX6" fmla="*/ 601579 w 1287379"/>
                <a:gd name="connsiteY6" fmla="*/ 373425 h 674214"/>
                <a:gd name="connsiteX7" fmla="*/ 541421 w 1287379"/>
                <a:gd name="connsiteY7" fmla="*/ 289203 h 674214"/>
                <a:gd name="connsiteX8" fmla="*/ 469231 w 1287379"/>
                <a:gd name="connsiteY8" fmla="*/ 217014 h 674214"/>
                <a:gd name="connsiteX9" fmla="*/ 433136 w 1287379"/>
                <a:gd name="connsiteY9" fmla="*/ 204982 h 674214"/>
                <a:gd name="connsiteX10" fmla="*/ 385010 w 1287379"/>
                <a:gd name="connsiteY10" fmla="*/ 217014 h 674214"/>
                <a:gd name="connsiteX11" fmla="*/ 372979 w 1287379"/>
                <a:gd name="connsiteY11" fmla="*/ 253109 h 674214"/>
                <a:gd name="connsiteX12" fmla="*/ 336884 w 1287379"/>
                <a:gd name="connsiteY12" fmla="*/ 277172 h 674214"/>
                <a:gd name="connsiteX13" fmla="*/ 300789 w 1287379"/>
                <a:gd name="connsiteY13" fmla="*/ 253109 h 674214"/>
                <a:gd name="connsiteX14" fmla="*/ 252663 w 1287379"/>
                <a:gd name="connsiteY14" fmla="*/ 229046 h 674214"/>
                <a:gd name="connsiteX15" fmla="*/ 228600 w 1287379"/>
                <a:gd name="connsiteY15" fmla="*/ 204982 h 674214"/>
                <a:gd name="connsiteX16" fmla="*/ 216568 w 1287379"/>
                <a:gd name="connsiteY16" fmla="*/ 156856 h 674214"/>
                <a:gd name="connsiteX17" fmla="*/ 204536 w 1287379"/>
                <a:gd name="connsiteY17" fmla="*/ 120761 h 674214"/>
                <a:gd name="connsiteX18" fmla="*/ 36094 w 1287379"/>
                <a:gd name="connsiteY18" fmla="*/ 446 h 674214"/>
                <a:gd name="connsiteX19" fmla="*/ 12031 w 1287379"/>
                <a:gd name="connsiteY19" fmla="*/ 217014 h 674214"/>
                <a:gd name="connsiteX20" fmla="*/ 0 w 1287379"/>
                <a:gd name="connsiteY20" fmla="*/ 217014 h 674214"/>
                <a:gd name="connsiteX0" fmla="*/ 1293159 w 1293159"/>
                <a:gd name="connsiteY0" fmla="*/ 555281 h 555281"/>
                <a:gd name="connsiteX1" fmla="*/ 920180 w 1293159"/>
                <a:gd name="connsiteY1" fmla="*/ 495123 h 555281"/>
                <a:gd name="connsiteX2" fmla="*/ 860022 w 1293159"/>
                <a:gd name="connsiteY2" fmla="*/ 471060 h 555281"/>
                <a:gd name="connsiteX3" fmla="*/ 763769 w 1293159"/>
                <a:gd name="connsiteY3" fmla="*/ 386839 h 555281"/>
                <a:gd name="connsiteX4" fmla="*/ 715643 w 1293159"/>
                <a:gd name="connsiteY4" fmla="*/ 350744 h 555281"/>
                <a:gd name="connsiteX5" fmla="*/ 643453 w 1293159"/>
                <a:gd name="connsiteY5" fmla="*/ 278555 h 555281"/>
                <a:gd name="connsiteX6" fmla="*/ 607359 w 1293159"/>
                <a:gd name="connsiteY6" fmla="*/ 254492 h 555281"/>
                <a:gd name="connsiteX7" fmla="*/ 547201 w 1293159"/>
                <a:gd name="connsiteY7" fmla="*/ 170270 h 555281"/>
                <a:gd name="connsiteX8" fmla="*/ 475011 w 1293159"/>
                <a:gd name="connsiteY8" fmla="*/ 98081 h 555281"/>
                <a:gd name="connsiteX9" fmla="*/ 438916 w 1293159"/>
                <a:gd name="connsiteY9" fmla="*/ 86049 h 555281"/>
                <a:gd name="connsiteX10" fmla="*/ 390790 w 1293159"/>
                <a:gd name="connsiteY10" fmla="*/ 98081 h 555281"/>
                <a:gd name="connsiteX11" fmla="*/ 378759 w 1293159"/>
                <a:gd name="connsiteY11" fmla="*/ 134176 h 555281"/>
                <a:gd name="connsiteX12" fmla="*/ 342664 w 1293159"/>
                <a:gd name="connsiteY12" fmla="*/ 158239 h 555281"/>
                <a:gd name="connsiteX13" fmla="*/ 306569 w 1293159"/>
                <a:gd name="connsiteY13" fmla="*/ 134176 h 555281"/>
                <a:gd name="connsiteX14" fmla="*/ 258443 w 1293159"/>
                <a:gd name="connsiteY14" fmla="*/ 110113 h 555281"/>
                <a:gd name="connsiteX15" fmla="*/ 234380 w 1293159"/>
                <a:gd name="connsiteY15" fmla="*/ 86049 h 555281"/>
                <a:gd name="connsiteX16" fmla="*/ 222348 w 1293159"/>
                <a:gd name="connsiteY16" fmla="*/ 37923 h 555281"/>
                <a:gd name="connsiteX17" fmla="*/ 210316 w 1293159"/>
                <a:gd name="connsiteY17" fmla="*/ 1828 h 555281"/>
                <a:gd name="connsiteX18" fmla="*/ 17811 w 1293159"/>
                <a:gd name="connsiteY18" fmla="*/ 98081 h 555281"/>
                <a:gd name="connsiteX19" fmla="*/ 5780 w 1293159"/>
                <a:gd name="connsiteY19" fmla="*/ 98081 h 555281"/>
                <a:gd name="connsiteX0" fmla="*/ 1294021 w 1294021"/>
                <a:gd name="connsiteY0" fmla="*/ 517443 h 517443"/>
                <a:gd name="connsiteX1" fmla="*/ 921042 w 1294021"/>
                <a:gd name="connsiteY1" fmla="*/ 457285 h 517443"/>
                <a:gd name="connsiteX2" fmla="*/ 860884 w 1294021"/>
                <a:gd name="connsiteY2" fmla="*/ 433222 h 517443"/>
                <a:gd name="connsiteX3" fmla="*/ 764631 w 1294021"/>
                <a:gd name="connsiteY3" fmla="*/ 349001 h 517443"/>
                <a:gd name="connsiteX4" fmla="*/ 716505 w 1294021"/>
                <a:gd name="connsiteY4" fmla="*/ 312906 h 517443"/>
                <a:gd name="connsiteX5" fmla="*/ 644315 w 1294021"/>
                <a:gd name="connsiteY5" fmla="*/ 240717 h 517443"/>
                <a:gd name="connsiteX6" fmla="*/ 608221 w 1294021"/>
                <a:gd name="connsiteY6" fmla="*/ 216654 h 517443"/>
                <a:gd name="connsiteX7" fmla="*/ 548063 w 1294021"/>
                <a:gd name="connsiteY7" fmla="*/ 132432 h 517443"/>
                <a:gd name="connsiteX8" fmla="*/ 475873 w 1294021"/>
                <a:gd name="connsiteY8" fmla="*/ 60243 h 517443"/>
                <a:gd name="connsiteX9" fmla="*/ 439778 w 1294021"/>
                <a:gd name="connsiteY9" fmla="*/ 48211 h 517443"/>
                <a:gd name="connsiteX10" fmla="*/ 391652 w 1294021"/>
                <a:gd name="connsiteY10" fmla="*/ 60243 h 517443"/>
                <a:gd name="connsiteX11" fmla="*/ 379621 w 1294021"/>
                <a:gd name="connsiteY11" fmla="*/ 96338 h 517443"/>
                <a:gd name="connsiteX12" fmla="*/ 343526 w 1294021"/>
                <a:gd name="connsiteY12" fmla="*/ 120401 h 517443"/>
                <a:gd name="connsiteX13" fmla="*/ 307431 w 1294021"/>
                <a:gd name="connsiteY13" fmla="*/ 96338 h 517443"/>
                <a:gd name="connsiteX14" fmla="*/ 259305 w 1294021"/>
                <a:gd name="connsiteY14" fmla="*/ 72275 h 517443"/>
                <a:gd name="connsiteX15" fmla="*/ 235242 w 1294021"/>
                <a:gd name="connsiteY15" fmla="*/ 48211 h 517443"/>
                <a:gd name="connsiteX16" fmla="*/ 223210 w 1294021"/>
                <a:gd name="connsiteY16" fmla="*/ 85 h 517443"/>
                <a:gd name="connsiteX17" fmla="*/ 18673 w 1294021"/>
                <a:gd name="connsiteY17" fmla="*/ 60243 h 517443"/>
                <a:gd name="connsiteX18" fmla="*/ 6642 w 1294021"/>
                <a:gd name="connsiteY18" fmla="*/ 60243 h 517443"/>
                <a:gd name="connsiteX0" fmla="*/ 1294887 w 1294887"/>
                <a:gd name="connsiteY0" fmla="*/ 469232 h 469232"/>
                <a:gd name="connsiteX1" fmla="*/ 921908 w 1294887"/>
                <a:gd name="connsiteY1" fmla="*/ 409074 h 469232"/>
                <a:gd name="connsiteX2" fmla="*/ 861750 w 1294887"/>
                <a:gd name="connsiteY2" fmla="*/ 385011 h 469232"/>
                <a:gd name="connsiteX3" fmla="*/ 765497 w 1294887"/>
                <a:gd name="connsiteY3" fmla="*/ 300790 h 469232"/>
                <a:gd name="connsiteX4" fmla="*/ 717371 w 1294887"/>
                <a:gd name="connsiteY4" fmla="*/ 264695 h 469232"/>
                <a:gd name="connsiteX5" fmla="*/ 645181 w 1294887"/>
                <a:gd name="connsiteY5" fmla="*/ 192506 h 469232"/>
                <a:gd name="connsiteX6" fmla="*/ 609087 w 1294887"/>
                <a:gd name="connsiteY6" fmla="*/ 168443 h 469232"/>
                <a:gd name="connsiteX7" fmla="*/ 548929 w 1294887"/>
                <a:gd name="connsiteY7" fmla="*/ 84221 h 469232"/>
                <a:gd name="connsiteX8" fmla="*/ 476739 w 1294887"/>
                <a:gd name="connsiteY8" fmla="*/ 12032 h 469232"/>
                <a:gd name="connsiteX9" fmla="*/ 440644 w 1294887"/>
                <a:gd name="connsiteY9" fmla="*/ 0 h 469232"/>
                <a:gd name="connsiteX10" fmla="*/ 392518 w 1294887"/>
                <a:gd name="connsiteY10" fmla="*/ 12032 h 469232"/>
                <a:gd name="connsiteX11" fmla="*/ 380487 w 1294887"/>
                <a:gd name="connsiteY11" fmla="*/ 48127 h 469232"/>
                <a:gd name="connsiteX12" fmla="*/ 344392 w 1294887"/>
                <a:gd name="connsiteY12" fmla="*/ 72190 h 469232"/>
                <a:gd name="connsiteX13" fmla="*/ 308297 w 1294887"/>
                <a:gd name="connsiteY13" fmla="*/ 48127 h 469232"/>
                <a:gd name="connsiteX14" fmla="*/ 260171 w 1294887"/>
                <a:gd name="connsiteY14" fmla="*/ 24064 h 469232"/>
                <a:gd name="connsiteX15" fmla="*/ 236108 w 1294887"/>
                <a:gd name="connsiteY15" fmla="*/ 0 h 469232"/>
                <a:gd name="connsiteX16" fmla="*/ 19539 w 1294887"/>
                <a:gd name="connsiteY16" fmla="*/ 12032 h 469232"/>
                <a:gd name="connsiteX17" fmla="*/ 7508 w 1294887"/>
                <a:gd name="connsiteY17" fmla="*/ 12032 h 469232"/>
                <a:gd name="connsiteX0" fmla="*/ 1296627 w 1296627"/>
                <a:gd name="connsiteY0" fmla="*/ 469232 h 469232"/>
                <a:gd name="connsiteX1" fmla="*/ 923648 w 1296627"/>
                <a:gd name="connsiteY1" fmla="*/ 409074 h 469232"/>
                <a:gd name="connsiteX2" fmla="*/ 863490 w 1296627"/>
                <a:gd name="connsiteY2" fmla="*/ 385011 h 469232"/>
                <a:gd name="connsiteX3" fmla="*/ 767237 w 1296627"/>
                <a:gd name="connsiteY3" fmla="*/ 300790 h 469232"/>
                <a:gd name="connsiteX4" fmla="*/ 719111 w 1296627"/>
                <a:gd name="connsiteY4" fmla="*/ 264695 h 469232"/>
                <a:gd name="connsiteX5" fmla="*/ 646921 w 1296627"/>
                <a:gd name="connsiteY5" fmla="*/ 192506 h 469232"/>
                <a:gd name="connsiteX6" fmla="*/ 610827 w 1296627"/>
                <a:gd name="connsiteY6" fmla="*/ 168443 h 469232"/>
                <a:gd name="connsiteX7" fmla="*/ 550669 w 1296627"/>
                <a:gd name="connsiteY7" fmla="*/ 84221 h 469232"/>
                <a:gd name="connsiteX8" fmla="*/ 478479 w 1296627"/>
                <a:gd name="connsiteY8" fmla="*/ 12032 h 469232"/>
                <a:gd name="connsiteX9" fmla="*/ 442384 w 1296627"/>
                <a:gd name="connsiteY9" fmla="*/ 0 h 469232"/>
                <a:gd name="connsiteX10" fmla="*/ 394258 w 1296627"/>
                <a:gd name="connsiteY10" fmla="*/ 12032 h 469232"/>
                <a:gd name="connsiteX11" fmla="*/ 382227 w 1296627"/>
                <a:gd name="connsiteY11" fmla="*/ 48127 h 469232"/>
                <a:gd name="connsiteX12" fmla="*/ 346132 w 1296627"/>
                <a:gd name="connsiteY12" fmla="*/ 72190 h 469232"/>
                <a:gd name="connsiteX13" fmla="*/ 310037 w 1296627"/>
                <a:gd name="connsiteY13" fmla="*/ 48127 h 469232"/>
                <a:gd name="connsiteX14" fmla="*/ 261911 w 1296627"/>
                <a:gd name="connsiteY14" fmla="*/ 24064 h 469232"/>
                <a:gd name="connsiteX15" fmla="*/ 21279 w 1296627"/>
                <a:gd name="connsiteY15" fmla="*/ 12032 h 469232"/>
                <a:gd name="connsiteX16" fmla="*/ 9248 w 1296627"/>
                <a:gd name="connsiteY16" fmla="*/ 12032 h 469232"/>
                <a:gd name="connsiteX0" fmla="*/ 1296627 w 1296627"/>
                <a:gd name="connsiteY0" fmla="*/ 469232 h 469232"/>
                <a:gd name="connsiteX1" fmla="*/ 923648 w 1296627"/>
                <a:gd name="connsiteY1" fmla="*/ 409074 h 469232"/>
                <a:gd name="connsiteX2" fmla="*/ 863490 w 1296627"/>
                <a:gd name="connsiteY2" fmla="*/ 385011 h 469232"/>
                <a:gd name="connsiteX3" fmla="*/ 767237 w 1296627"/>
                <a:gd name="connsiteY3" fmla="*/ 300790 h 469232"/>
                <a:gd name="connsiteX4" fmla="*/ 719111 w 1296627"/>
                <a:gd name="connsiteY4" fmla="*/ 264695 h 469232"/>
                <a:gd name="connsiteX5" fmla="*/ 646921 w 1296627"/>
                <a:gd name="connsiteY5" fmla="*/ 192506 h 469232"/>
                <a:gd name="connsiteX6" fmla="*/ 610827 w 1296627"/>
                <a:gd name="connsiteY6" fmla="*/ 168443 h 469232"/>
                <a:gd name="connsiteX7" fmla="*/ 550669 w 1296627"/>
                <a:gd name="connsiteY7" fmla="*/ 84221 h 469232"/>
                <a:gd name="connsiteX8" fmla="*/ 478479 w 1296627"/>
                <a:gd name="connsiteY8" fmla="*/ 12032 h 469232"/>
                <a:gd name="connsiteX9" fmla="*/ 442384 w 1296627"/>
                <a:gd name="connsiteY9" fmla="*/ 0 h 469232"/>
                <a:gd name="connsiteX10" fmla="*/ 394258 w 1296627"/>
                <a:gd name="connsiteY10" fmla="*/ 12032 h 469232"/>
                <a:gd name="connsiteX11" fmla="*/ 382227 w 1296627"/>
                <a:gd name="connsiteY11" fmla="*/ 48127 h 469232"/>
                <a:gd name="connsiteX12" fmla="*/ 346132 w 1296627"/>
                <a:gd name="connsiteY12" fmla="*/ 72190 h 469232"/>
                <a:gd name="connsiteX13" fmla="*/ 261911 w 1296627"/>
                <a:gd name="connsiteY13" fmla="*/ 24064 h 469232"/>
                <a:gd name="connsiteX14" fmla="*/ 21279 w 1296627"/>
                <a:gd name="connsiteY14" fmla="*/ 12032 h 469232"/>
                <a:gd name="connsiteX15" fmla="*/ 9248 w 1296627"/>
                <a:gd name="connsiteY15" fmla="*/ 12032 h 469232"/>
                <a:gd name="connsiteX0" fmla="*/ 1293205 w 1293205"/>
                <a:gd name="connsiteY0" fmla="*/ 488542 h 488542"/>
                <a:gd name="connsiteX1" fmla="*/ 920226 w 1293205"/>
                <a:gd name="connsiteY1" fmla="*/ 428384 h 488542"/>
                <a:gd name="connsiteX2" fmla="*/ 860068 w 1293205"/>
                <a:gd name="connsiteY2" fmla="*/ 404321 h 488542"/>
                <a:gd name="connsiteX3" fmla="*/ 763815 w 1293205"/>
                <a:gd name="connsiteY3" fmla="*/ 320100 h 488542"/>
                <a:gd name="connsiteX4" fmla="*/ 715689 w 1293205"/>
                <a:gd name="connsiteY4" fmla="*/ 284005 h 488542"/>
                <a:gd name="connsiteX5" fmla="*/ 643499 w 1293205"/>
                <a:gd name="connsiteY5" fmla="*/ 211816 h 488542"/>
                <a:gd name="connsiteX6" fmla="*/ 607405 w 1293205"/>
                <a:gd name="connsiteY6" fmla="*/ 187753 h 488542"/>
                <a:gd name="connsiteX7" fmla="*/ 547247 w 1293205"/>
                <a:gd name="connsiteY7" fmla="*/ 103531 h 488542"/>
                <a:gd name="connsiteX8" fmla="*/ 475057 w 1293205"/>
                <a:gd name="connsiteY8" fmla="*/ 31342 h 488542"/>
                <a:gd name="connsiteX9" fmla="*/ 438962 w 1293205"/>
                <a:gd name="connsiteY9" fmla="*/ 19310 h 488542"/>
                <a:gd name="connsiteX10" fmla="*/ 390836 w 1293205"/>
                <a:gd name="connsiteY10" fmla="*/ 31342 h 488542"/>
                <a:gd name="connsiteX11" fmla="*/ 378805 w 1293205"/>
                <a:gd name="connsiteY11" fmla="*/ 67437 h 488542"/>
                <a:gd name="connsiteX12" fmla="*/ 342710 w 1293205"/>
                <a:gd name="connsiteY12" fmla="*/ 91500 h 488542"/>
                <a:gd name="connsiteX13" fmla="*/ 210987 w 1293205"/>
                <a:gd name="connsiteY13" fmla="*/ 1811 h 488542"/>
                <a:gd name="connsiteX14" fmla="*/ 17857 w 1293205"/>
                <a:gd name="connsiteY14" fmla="*/ 31342 h 488542"/>
                <a:gd name="connsiteX15" fmla="*/ 5826 w 1293205"/>
                <a:gd name="connsiteY15" fmla="*/ 31342 h 488542"/>
                <a:gd name="connsiteX0" fmla="*/ 1293205 w 1293205"/>
                <a:gd name="connsiteY0" fmla="*/ 488542 h 488542"/>
                <a:gd name="connsiteX1" fmla="*/ 920226 w 1293205"/>
                <a:gd name="connsiteY1" fmla="*/ 428384 h 488542"/>
                <a:gd name="connsiteX2" fmla="*/ 860068 w 1293205"/>
                <a:gd name="connsiteY2" fmla="*/ 404321 h 488542"/>
                <a:gd name="connsiteX3" fmla="*/ 763815 w 1293205"/>
                <a:gd name="connsiteY3" fmla="*/ 320100 h 488542"/>
                <a:gd name="connsiteX4" fmla="*/ 715689 w 1293205"/>
                <a:gd name="connsiteY4" fmla="*/ 284005 h 488542"/>
                <a:gd name="connsiteX5" fmla="*/ 643499 w 1293205"/>
                <a:gd name="connsiteY5" fmla="*/ 211816 h 488542"/>
                <a:gd name="connsiteX6" fmla="*/ 607405 w 1293205"/>
                <a:gd name="connsiteY6" fmla="*/ 187753 h 488542"/>
                <a:gd name="connsiteX7" fmla="*/ 547247 w 1293205"/>
                <a:gd name="connsiteY7" fmla="*/ 103531 h 488542"/>
                <a:gd name="connsiteX8" fmla="*/ 475057 w 1293205"/>
                <a:gd name="connsiteY8" fmla="*/ 31342 h 488542"/>
                <a:gd name="connsiteX9" fmla="*/ 438962 w 1293205"/>
                <a:gd name="connsiteY9" fmla="*/ 19310 h 488542"/>
                <a:gd name="connsiteX10" fmla="*/ 390836 w 1293205"/>
                <a:gd name="connsiteY10" fmla="*/ 31342 h 488542"/>
                <a:gd name="connsiteX11" fmla="*/ 342710 w 1293205"/>
                <a:gd name="connsiteY11" fmla="*/ 91500 h 488542"/>
                <a:gd name="connsiteX12" fmla="*/ 210987 w 1293205"/>
                <a:gd name="connsiteY12" fmla="*/ 1811 h 488542"/>
                <a:gd name="connsiteX13" fmla="*/ 17857 w 1293205"/>
                <a:gd name="connsiteY13" fmla="*/ 31342 h 488542"/>
                <a:gd name="connsiteX14" fmla="*/ 5826 w 1293205"/>
                <a:gd name="connsiteY14" fmla="*/ 31342 h 488542"/>
                <a:gd name="connsiteX0" fmla="*/ 1293205 w 1293205"/>
                <a:gd name="connsiteY0" fmla="*/ 488542 h 488542"/>
                <a:gd name="connsiteX1" fmla="*/ 920226 w 1293205"/>
                <a:gd name="connsiteY1" fmla="*/ 428384 h 488542"/>
                <a:gd name="connsiteX2" fmla="*/ 860068 w 1293205"/>
                <a:gd name="connsiteY2" fmla="*/ 404321 h 488542"/>
                <a:gd name="connsiteX3" fmla="*/ 763815 w 1293205"/>
                <a:gd name="connsiteY3" fmla="*/ 320100 h 488542"/>
                <a:gd name="connsiteX4" fmla="*/ 715689 w 1293205"/>
                <a:gd name="connsiteY4" fmla="*/ 284005 h 488542"/>
                <a:gd name="connsiteX5" fmla="*/ 643499 w 1293205"/>
                <a:gd name="connsiteY5" fmla="*/ 211816 h 488542"/>
                <a:gd name="connsiteX6" fmla="*/ 607405 w 1293205"/>
                <a:gd name="connsiteY6" fmla="*/ 187753 h 488542"/>
                <a:gd name="connsiteX7" fmla="*/ 547247 w 1293205"/>
                <a:gd name="connsiteY7" fmla="*/ 103531 h 488542"/>
                <a:gd name="connsiteX8" fmla="*/ 475057 w 1293205"/>
                <a:gd name="connsiteY8" fmla="*/ 31342 h 488542"/>
                <a:gd name="connsiteX9" fmla="*/ 390836 w 1293205"/>
                <a:gd name="connsiteY9" fmla="*/ 31342 h 488542"/>
                <a:gd name="connsiteX10" fmla="*/ 342710 w 1293205"/>
                <a:gd name="connsiteY10" fmla="*/ 91500 h 488542"/>
                <a:gd name="connsiteX11" fmla="*/ 210987 w 1293205"/>
                <a:gd name="connsiteY11" fmla="*/ 1811 h 488542"/>
                <a:gd name="connsiteX12" fmla="*/ 17857 w 1293205"/>
                <a:gd name="connsiteY12" fmla="*/ 31342 h 488542"/>
                <a:gd name="connsiteX13" fmla="*/ 5826 w 1293205"/>
                <a:gd name="connsiteY13" fmla="*/ 31342 h 488542"/>
                <a:gd name="connsiteX0" fmla="*/ 1221954 w 1221954"/>
                <a:gd name="connsiteY0" fmla="*/ 411352 h 431402"/>
                <a:gd name="connsiteX1" fmla="*/ 920226 w 1221954"/>
                <a:gd name="connsiteY1" fmla="*/ 428384 h 431402"/>
                <a:gd name="connsiteX2" fmla="*/ 860068 w 1221954"/>
                <a:gd name="connsiteY2" fmla="*/ 404321 h 431402"/>
                <a:gd name="connsiteX3" fmla="*/ 763815 w 1221954"/>
                <a:gd name="connsiteY3" fmla="*/ 320100 h 431402"/>
                <a:gd name="connsiteX4" fmla="*/ 715689 w 1221954"/>
                <a:gd name="connsiteY4" fmla="*/ 284005 h 431402"/>
                <a:gd name="connsiteX5" fmla="*/ 643499 w 1221954"/>
                <a:gd name="connsiteY5" fmla="*/ 211816 h 431402"/>
                <a:gd name="connsiteX6" fmla="*/ 607405 w 1221954"/>
                <a:gd name="connsiteY6" fmla="*/ 187753 h 431402"/>
                <a:gd name="connsiteX7" fmla="*/ 547247 w 1221954"/>
                <a:gd name="connsiteY7" fmla="*/ 103531 h 431402"/>
                <a:gd name="connsiteX8" fmla="*/ 475057 w 1221954"/>
                <a:gd name="connsiteY8" fmla="*/ 31342 h 431402"/>
                <a:gd name="connsiteX9" fmla="*/ 390836 w 1221954"/>
                <a:gd name="connsiteY9" fmla="*/ 31342 h 431402"/>
                <a:gd name="connsiteX10" fmla="*/ 342710 w 1221954"/>
                <a:gd name="connsiteY10" fmla="*/ 91500 h 431402"/>
                <a:gd name="connsiteX11" fmla="*/ 210987 w 1221954"/>
                <a:gd name="connsiteY11" fmla="*/ 1811 h 431402"/>
                <a:gd name="connsiteX12" fmla="*/ 17857 w 1221954"/>
                <a:gd name="connsiteY12" fmla="*/ 31342 h 431402"/>
                <a:gd name="connsiteX13" fmla="*/ 5826 w 1221954"/>
                <a:gd name="connsiteY13" fmla="*/ 31342 h 431402"/>
                <a:gd name="connsiteX0" fmla="*/ 1204097 w 1204097"/>
                <a:gd name="connsiteY0" fmla="*/ 411352 h 431402"/>
                <a:gd name="connsiteX1" fmla="*/ 902369 w 1204097"/>
                <a:gd name="connsiteY1" fmla="*/ 428384 h 431402"/>
                <a:gd name="connsiteX2" fmla="*/ 842211 w 1204097"/>
                <a:gd name="connsiteY2" fmla="*/ 404321 h 431402"/>
                <a:gd name="connsiteX3" fmla="*/ 745958 w 1204097"/>
                <a:gd name="connsiteY3" fmla="*/ 320100 h 431402"/>
                <a:gd name="connsiteX4" fmla="*/ 697832 w 1204097"/>
                <a:gd name="connsiteY4" fmla="*/ 284005 h 431402"/>
                <a:gd name="connsiteX5" fmla="*/ 625642 w 1204097"/>
                <a:gd name="connsiteY5" fmla="*/ 211816 h 431402"/>
                <a:gd name="connsiteX6" fmla="*/ 589548 w 1204097"/>
                <a:gd name="connsiteY6" fmla="*/ 187753 h 431402"/>
                <a:gd name="connsiteX7" fmla="*/ 529390 w 1204097"/>
                <a:gd name="connsiteY7" fmla="*/ 103531 h 431402"/>
                <a:gd name="connsiteX8" fmla="*/ 457200 w 1204097"/>
                <a:gd name="connsiteY8" fmla="*/ 31342 h 431402"/>
                <a:gd name="connsiteX9" fmla="*/ 372979 w 1204097"/>
                <a:gd name="connsiteY9" fmla="*/ 31342 h 431402"/>
                <a:gd name="connsiteX10" fmla="*/ 324853 w 1204097"/>
                <a:gd name="connsiteY10" fmla="*/ 91500 h 431402"/>
                <a:gd name="connsiteX11" fmla="*/ 193130 w 1204097"/>
                <a:gd name="connsiteY11" fmla="*/ 1811 h 431402"/>
                <a:gd name="connsiteX12" fmla="*/ 0 w 1204097"/>
                <a:gd name="connsiteY12" fmla="*/ 31342 h 431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04097" h="431402">
                  <a:moveTo>
                    <a:pt x="1204097" y="411352"/>
                  </a:moveTo>
                  <a:cubicBezTo>
                    <a:pt x="911840" y="355685"/>
                    <a:pt x="1107994" y="448947"/>
                    <a:pt x="902369" y="428384"/>
                  </a:cubicBezTo>
                  <a:cubicBezTo>
                    <a:pt x="882316" y="420363"/>
                    <a:pt x="861091" y="414810"/>
                    <a:pt x="842211" y="404321"/>
                  </a:cubicBezTo>
                  <a:cubicBezTo>
                    <a:pt x="794727" y="377941"/>
                    <a:pt x="787003" y="356014"/>
                    <a:pt x="745958" y="320100"/>
                  </a:cubicBezTo>
                  <a:cubicBezTo>
                    <a:pt x="730867" y="306895"/>
                    <a:pt x="712737" y="297419"/>
                    <a:pt x="697832" y="284005"/>
                  </a:cubicBezTo>
                  <a:cubicBezTo>
                    <a:pt x="672537" y="261240"/>
                    <a:pt x="653957" y="230693"/>
                    <a:pt x="625642" y="211816"/>
                  </a:cubicBezTo>
                  <a:cubicBezTo>
                    <a:pt x="613611" y="203795"/>
                    <a:pt x="599773" y="197978"/>
                    <a:pt x="589548" y="187753"/>
                  </a:cubicBezTo>
                  <a:cubicBezTo>
                    <a:pt x="517765" y="115969"/>
                    <a:pt x="584055" y="165028"/>
                    <a:pt x="529390" y="103531"/>
                  </a:cubicBezTo>
                  <a:cubicBezTo>
                    <a:pt x="506781" y="78096"/>
                    <a:pt x="489484" y="42104"/>
                    <a:pt x="457200" y="31342"/>
                  </a:cubicBezTo>
                  <a:lnTo>
                    <a:pt x="372979" y="31342"/>
                  </a:lnTo>
                  <a:cubicBezTo>
                    <a:pt x="356937" y="43374"/>
                    <a:pt x="354828" y="96422"/>
                    <a:pt x="324853" y="91500"/>
                  </a:cubicBezTo>
                  <a:cubicBezTo>
                    <a:pt x="294878" y="86578"/>
                    <a:pt x="247272" y="11837"/>
                    <a:pt x="193130" y="1811"/>
                  </a:cubicBezTo>
                  <a:cubicBezTo>
                    <a:pt x="138988" y="-8215"/>
                    <a:pt x="34193" y="26420"/>
                    <a:pt x="0" y="31342"/>
                  </a:cubicBezTo>
                </a:path>
              </a:pathLst>
            </a:custGeom>
            <a:ln>
              <a:solidFill>
                <a:schemeClr val="tx1"/>
              </a:solidFill>
              <a:headEnd type="none" w="med" len="med"/>
              <a:tailEnd type="arrow" w="med" len="med"/>
            </a:ln>
          </p:spPr>
          <p:txBody>
            <a:bodyPr vert="horz" wrap="none" lIns="91440" tIns="45720" rIns="91440" bIns="45720" numCol="1" rtlCol="0" anchor="ctr" anchorCtr="0" compatLnSpc="1">
              <a:prstTxWarp prst="textNoShape">
                <a:avLst/>
              </a:prstTxWarp>
            </a:bodyPr>
            <a:lstStyle/>
            <a:p>
              <a:endParaRPr lang="en-US" dirty="0"/>
            </a:p>
          </p:txBody>
        </p:sp>
        <p:sp>
          <p:nvSpPr>
            <p:cNvPr id="49" name="Figura a mano libera 48"/>
            <p:cNvSpPr/>
            <p:nvPr/>
          </p:nvSpPr>
          <p:spPr>
            <a:xfrm>
              <a:off x="3592165" y="2437408"/>
              <a:ext cx="2213811" cy="549885"/>
            </a:xfrm>
            <a:custGeom>
              <a:avLst/>
              <a:gdLst>
                <a:gd name="connsiteX0" fmla="*/ 2279806 w 2279806"/>
                <a:gd name="connsiteY0" fmla="*/ 0 h 649705"/>
                <a:gd name="connsiteX1" fmla="*/ 2087301 w 2279806"/>
                <a:gd name="connsiteY1" fmla="*/ 48126 h 649705"/>
                <a:gd name="connsiteX2" fmla="*/ 2051206 w 2279806"/>
                <a:gd name="connsiteY2" fmla="*/ 108284 h 649705"/>
                <a:gd name="connsiteX3" fmla="*/ 2027143 w 2279806"/>
                <a:gd name="connsiteY3" fmla="*/ 204537 h 649705"/>
                <a:gd name="connsiteX4" fmla="*/ 2003080 w 2279806"/>
                <a:gd name="connsiteY4" fmla="*/ 276726 h 649705"/>
                <a:gd name="connsiteX5" fmla="*/ 2003080 w 2279806"/>
                <a:gd name="connsiteY5" fmla="*/ 613610 h 649705"/>
                <a:gd name="connsiteX6" fmla="*/ 1942922 w 2279806"/>
                <a:gd name="connsiteY6" fmla="*/ 649705 h 649705"/>
                <a:gd name="connsiteX7" fmla="*/ 1401501 w 2279806"/>
                <a:gd name="connsiteY7" fmla="*/ 541421 h 649705"/>
                <a:gd name="connsiteX8" fmla="*/ 1112743 w 2279806"/>
                <a:gd name="connsiteY8" fmla="*/ 348915 h 649705"/>
                <a:gd name="connsiteX9" fmla="*/ 884143 w 2279806"/>
                <a:gd name="connsiteY9" fmla="*/ 156410 h 649705"/>
                <a:gd name="connsiteX10" fmla="*/ 799922 w 2279806"/>
                <a:gd name="connsiteY10" fmla="*/ 120315 h 649705"/>
                <a:gd name="connsiteX11" fmla="*/ 631480 w 2279806"/>
                <a:gd name="connsiteY11" fmla="*/ 180473 h 649705"/>
                <a:gd name="connsiteX12" fmla="*/ 559290 w 2279806"/>
                <a:gd name="connsiteY12" fmla="*/ 240631 h 649705"/>
                <a:gd name="connsiteX13" fmla="*/ 511164 w 2279806"/>
                <a:gd name="connsiteY13" fmla="*/ 264694 h 649705"/>
                <a:gd name="connsiteX14" fmla="*/ 475069 w 2279806"/>
                <a:gd name="connsiteY14" fmla="*/ 300789 h 649705"/>
                <a:gd name="connsiteX15" fmla="*/ 366785 w 2279806"/>
                <a:gd name="connsiteY15" fmla="*/ 360947 h 649705"/>
                <a:gd name="connsiteX16" fmla="*/ 246469 w 2279806"/>
                <a:gd name="connsiteY16" fmla="*/ 336884 h 649705"/>
                <a:gd name="connsiteX17" fmla="*/ 186311 w 2279806"/>
                <a:gd name="connsiteY17" fmla="*/ 288758 h 649705"/>
                <a:gd name="connsiteX18" fmla="*/ 90059 w 2279806"/>
                <a:gd name="connsiteY18" fmla="*/ 228600 h 649705"/>
                <a:gd name="connsiteX19" fmla="*/ 65995 w 2279806"/>
                <a:gd name="connsiteY19" fmla="*/ 192505 h 649705"/>
                <a:gd name="connsiteX20" fmla="*/ 17869 w 2279806"/>
                <a:gd name="connsiteY20" fmla="*/ 156410 h 649705"/>
                <a:gd name="connsiteX21" fmla="*/ 65995 w 2279806"/>
                <a:gd name="connsiteY21" fmla="*/ 12031 h 649705"/>
                <a:gd name="connsiteX0" fmla="*/ 3489743 w 3489743"/>
                <a:gd name="connsiteY0" fmla="*/ 0 h 649705"/>
                <a:gd name="connsiteX1" fmla="*/ 3297238 w 3489743"/>
                <a:gd name="connsiteY1" fmla="*/ 48126 h 649705"/>
                <a:gd name="connsiteX2" fmla="*/ 3261143 w 3489743"/>
                <a:gd name="connsiteY2" fmla="*/ 108284 h 649705"/>
                <a:gd name="connsiteX3" fmla="*/ 3237080 w 3489743"/>
                <a:gd name="connsiteY3" fmla="*/ 204537 h 649705"/>
                <a:gd name="connsiteX4" fmla="*/ 3213017 w 3489743"/>
                <a:gd name="connsiteY4" fmla="*/ 276726 h 649705"/>
                <a:gd name="connsiteX5" fmla="*/ 3213017 w 3489743"/>
                <a:gd name="connsiteY5" fmla="*/ 613610 h 649705"/>
                <a:gd name="connsiteX6" fmla="*/ 3152859 w 3489743"/>
                <a:gd name="connsiteY6" fmla="*/ 649705 h 649705"/>
                <a:gd name="connsiteX7" fmla="*/ 2611438 w 3489743"/>
                <a:gd name="connsiteY7" fmla="*/ 541421 h 649705"/>
                <a:gd name="connsiteX8" fmla="*/ 2322680 w 3489743"/>
                <a:gd name="connsiteY8" fmla="*/ 348915 h 649705"/>
                <a:gd name="connsiteX9" fmla="*/ 2094080 w 3489743"/>
                <a:gd name="connsiteY9" fmla="*/ 156410 h 649705"/>
                <a:gd name="connsiteX10" fmla="*/ 2009859 w 3489743"/>
                <a:gd name="connsiteY10" fmla="*/ 120315 h 649705"/>
                <a:gd name="connsiteX11" fmla="*/ 1841417 w 3489743"/>
                <a:gd name="connsiteY11" fmla="*/ 180473 h 649705"/>
                <a:gd name="connsiteX12" fmla="*/ 1769227 w 3489743"/>
                <a:gd name="connsiteY12" fmla="*/ 240631 h 649705"/>
                <a:gd name="connsiteX13" fmla="*/ 1721101 w 3489743"/>
                <a:gd name="connsiteY13" fmla="*/ 264694 h 649705"/>
                <a:gd name="connsiteX14" fmla="*/ 1685006 w 3489743"/>
                <a:gd name="connsiteY14" fmla="*/ 300789 h 649705"/>
                <a:gd name="connsiteX15" fmla="*/ 1576722 w 3489743"/>
                <a:gd name="connsiteY15" fmla="*/ 360947 h 649705"/>
                <a:gd name="connsiteX16" fmla="*/ 1456406 w 3489743"/>
                <a:gd name="connsiteY16" fmla="*/ 336884 h 649705"/>
                <a:gd name="connsiteX17" fmla="*/ 1396248 w 3489743"/>
                <a:gd name="connsiteY17" fmla="*/ 288758 h 649705"/>
                <a:gd name="connsiteX18" fmla="*/ 1299996 w 3489743"/>
                <a:gd name="connsiteY18" fmla="*/ 228600 h 649705"/>
                <a:gd name="connsiteX19" fmla="*/ 1275932 w 3489743"/>
                <a:gd name="connsiteY19" fmla="*/ 192505 h 649705"/>
                <a:gd name="connsiteX20" fmla="*/ 584 w 3489743"/>
                <a:gd name="connsiteY20" fmla="*/ 517357 h 649705"/>
                <a:gd name="connsiteX21" fmla="*/ 1275932 w 3489743"/>
                <a:gd name="connsiteY21" fmla="*/ 12031 h 649705"/>
                <a:gd name="connsiteX0" fmla="*/ 2215594 w 2215594"/>
                <a:gd name="connsiteY0" fmla="*/ 0 h 649705"/>
                <a:gd name="connsiteX1" fmla="*/ 2023089 w 2215594"/>
                <a:gd name="connsiteY1" fmla="*/ 48126 h 649705"/>
                <a:gd name="connsiteX2" fmla="*/ 1986994 w 2215594"/>
                <a:gd name="connsiteY2" fmla="*/ 108284 h 649705"/>
                <a:gd name="connsiteX3" fmla="*/ 1962931 w 2215594"/>
                <a:gd name="connsiteY3" fmla="*/ 204537 h 649705"/>
                <a:gd name="connsiteX4" fmla="*/ 1938868 w 2215594"/>
                <a:gd name="connsiteY4" fmla="*/ 276726 h 649705"/>
                <a:gd name="connsiteX5" fmla="*/ 1938868 w 2215594"/>
                <a:gd name="connsiteY5" fmla="*/ 613610 h 649705"/>
                <a:gd name="connsiteX6" fmla="*/ 1878710 w 2215594"/>
                <a:gd name="connsiteY6" fmla="*/ 649705 h 649705"/>
                <a:gd name="connsiteX7" fmla="*/ 1337289 w 2215594"/>
                <a:gd name="connsiteY7" fmla="*/ 541421 h 649705"/>
                <a:gd name="connsiteX8" fmla="*/ 1048531 w 2215594"/>
                <a:gd name="connsiteY8" fmla="*/ 348915 h 649705"/>
                <a:gd name="connsiteX9" fmla="*/ 819931 w 2215594"/>
                <a:gd name="connsiteY9" fmla="*/ 156410 h 649705"/>
                <a:gd name="connsiteX10" fmla="*/ 735710 w 2215594"/>
                <a:gd name="connsiteY10" fmla="*/ 120315 h 649705"/>
                <a:gd name="connsiteX11" fmla="*/ 567268 w 2215594"/>
                <a:gd name="connsiteY11" fmla="*/ 180473 h 649705"/>
                <a:gd name="connsiteX12" fmla="*/ 495078 w 2215594"/>
                <a:gd name="connsiteY12" fmla="*/ 240631 h 649705"/>
                <a:gd name="connsiteX13" fmla="*/ 446952 w 2215594"/>
                <a:gd name="connsiteY13" fmla="*/ 264694 h 649705"/>
                <a:gd name="connsiteX14" fmla="*/ 410857 w 2215594"/>
                <a:gd name="connsiteY14" fmla="*/ 300789 h 649705"/>
                <a:gd name="connsiteX15" fmla="*/ 302573 w 2215594"/>
                <a:gd name="connsiteY15" fmla="*/ 360947 h 649705"/>
                <a:gd name="connsiteX16" fmla="*/ 182257 w 2215594"/>
                <a:gd name="connsiteY16" fmla="*/ 336884 h 649705"/>
                <a:gd name="connsiteX17" fmla="*/ 122099 w 2215594"/>
                <a:gd name="connsiteY17" fmla="*/ 288758 h 649705"/>
                <a:gd name="connsiteX18" fmla="*/ 25847 w 2215594"/>
                <a:gd name="connsiteY18" fmla="*/ 228600 h 649705"/>
                <a:gd name="connsiteX19" fmla="*/ 1783 w 2215594"/>
                <a:gd name="connsiteY19" fmla="*/ 192505 h 649705"/>
                <a:gd name="connsiteX20" fmla="*/ 1783 w 2215594"/>
                <a:gd name="connsiteY20" fmla="*/ 12031 h 649705"/>
                <a:gd name="connsiteX0" fmla="*/ 2213811 w 2213811"/>
                <a:gd name="connsiteY0" fmla="*/ 0 h 649705"/>
                <a:gd name="connsiteX1" fmla="*/ 2021306 w 2213811"/>
                <a:gd name="connsiteY1" fmla="*/ 48126 h 649705"/>
                <a:gd name="connsiteX2" fmla="*/ 1985211 w 2213811"/>
                <a:gd name="connsiteY2" fmla="*/ 108284 h 649705"/>
                <a:gd name="connsiteX3" fmla="*/ 1961148 w 2213811"/>
                <a:gd name="connsiteY3" fmla="*/ 204537 h 649705"/>
                <a:gd name="connsiteX4" fmla="*/ 1937085 w 2213811"/>
                <a:gd name="connsiteY4" fmla="*/ 276726 h 649705"/>
                <a:gd name="connsiteX5" fmla="*/ 1937085 w 2213811"/>
                <a:gd name="connsiteY5" fmla="*/ 613610 h 649705"/>
                <a:gd name="connsiteX6" fmla="*/ 1876927 w 2213811"/>
                <a:gd name="connsiteY6" fmla="*/ 649705 h 649705"/>
                <a:gd name="connsiteX7" fmla="*/ 1335506 w 2213811"/>
                <a:gd name="connsiteY7" fmla="*/ 541421 h 649705"/>
                <a:gd name="connsiteX8" fmla="*/ 1046748 w 2213811"/>
                <a:gd name="connsiteY8" fmla="*/ 348915 h 649705"/>
                <a:gd name="connsiteX9" fmla="*/ 818148 w 2213811"/>
                <a:gd name="connsiteY9" fmla="*/ 156410 h 649705"/>
                <a:gd name="connsiteX10" fmla="*/ 733927 w 2213811"/>
                <a:gd name="connsiteY10" fmla="*/ 120315 h 649705"/>
                <a:gd name="connsiteX11" fmla="*/ 565485 w 2213811"/>
                <a:gd name="connsiteY11" fmla="*/ 180473 h 649705"/>
                <a:gd name="connsiteX12" fmla="*/ 493295 w 2213811"/>
                <a:gd name="connsiteY12" fmla="*/ 240631 h 649705"/>
                <a:gd name="connsiteX13" fmla="*/ 445169 w 2213811"/>
                <a:gd name="connsiteY13" fmla="*/ 264694 h 649705"/>
                <a:gd name="connsiteX14" fmla="*/ 409074 w 2213811"/>
                <a:gd name="connsiteY14" fmla="*/ 300789 h 649705"/>
                <a:gd name="connsiteX15" fmla="*/ 300790 w 2213811"/>
                <a:gd name="connsiteY15" fmla="*/ 360947 h 649705"/>
                <a:gd name="connsiteX16" fmla="*/ 180474 w 2213811"/>
                <a:gd name="connsiteY16" fmla="*/ 336884 h 649705"/>
                <a:gd name="connsiteX17" fmla="*/ 120316 w 2213811"/>
                <a:gd name="connsiteY17" fmla="*/ 288758 h 649705"/>
                <a:gd name="connsiteX18" fmla="*/ 24064 w 2213811"/>
                <a:gd name="connsiteY18" fmla="*/ 228600 h 649705"/>
                <a:gd name="connsiteX19" fmla="*/ 0 w 2213811"/>
                <a:gd name="connsiteY19" fmla="*/ 12031 h 649705"/>
                <a:gd name="connsiteX0" fmla="*/ 2213811 w 2213811"/>
                <a:gd name="connsiteY0" fmla="*/ 0 h 649705"/>
                <a:gd name="connsiteX1" fmla="*/ 2021306 w 2213811"/>
                <a:gd name="connsiteY1" fmla="*/ 48126 h 649705"/>
                <a:gd name="connsiteX2" fmla="*/ 1985211 w 2213811"/>
                <a:gd name="connsiteY2" fmla="*/ 108284 h 649705"/>
                <a:gd name="connsiteX3" fmla="*/ 1961148 w 2213811"/>
                <a:gd name="connsiteY3" fmla="*/ 204537 h 649705"/>
                <a:gd name="connsiteX4" fmla="*/ 1937085 w 2213811"/>
                <a:gd name="connsiteY4" fmla="*/ 276726 h 649705"/>
                <a:gd name="connsiteX5" fmla="*/ 1937085 w 2213811"/>
                <a:gd name="connsiteY5" fmla="*/ 613610 h 649705"/>
                <a:gd name="connsiteX6" fmla="*/ 1876927 w 2213811"/>
                <a:gd name="connsiteY6" fmla="*/ 649705 h 649705"/>
                <a:gd name="connsiteX7" fmla="*/ 1335506 w 2213811"/>
                <a:gd name="connsiteY7" fmla="*/ 541421 h 649705"/>
                <a:gd name="connsiteX8" fmla="*/ 1046748 w 2213811"/>
                <a:gd name="connsiteY8" fmla="*/ 348915 h 649705"/>
                <a:gd name="connsiteX9" fmla="*/ 818148 w 2213811"/>
                <a:gd name="connsiteY9" fmla="*/ 156410 h 649705"/>
                <a:gd name="connsiteX10" fmla="*/ 733927 w 2213811"/>
                <a:gd name="connsiteY10" fmla="*/ 120315 h 649705"/>
                <a:gd name="connsiteX11" fmla="*/ 565485 w 2213811"/>
                <a:gd name="connsiteY11" fmla="*/ 180473 h 649705"/>
                <a:gd name="connsiteX12" fmla="*/ 493295 w 2213811"/>
                <a:gd name="connsiteY12" fmla="*/ 240631 h 649705"/>
                <a:gd name="connsiteX13" fmla="*/ 409074 w 2213811"/>
                <a:gd name="connsiteY13" fmla="*/ 300789 h 649705"/>
                <a:gd name="connsiteX14" fmla="*/ 300790 w 2213811"/>
                <a:gd name="connsiteY14" fmla="*/ 360947 h 649705"/>
                <a:gd name="connsiteX15" fmla="*/ 180474 w 2213811"/>
                <a:gd name="connsiteY15" fmla="*/ 336884 h 649705"/>
                <a:gd name="connsiteX16" fmla="*/ 120316 w 2213811"/>
                <a:gd name="connsiteY16" fmla="*/ 288758 h 649705"/>
                <a:gd name="connsiteX17" fmla="*/ 24064 w 2213811"/>
                <a:gd name="connsiteY17" fmla="*/ 228600 h 649705"/>
                <a:gd name="connsiteX18" fmla="*/ 0 w 2213811"/>
                <a:gd name="connsiteY18" fmla="*/ 12031 h 649705"/>
                <a:gd name="connsiteX0" fmla="*/ 2213811 w 2213811"/>
                <a:gd name="connsiteY0" fmla="*/ 0 h 655238"/>
                <a:gd name="connsiteX1" fmla="*/ 2021306 w 2213811"/>
                <a:gd name="connsiteY1" fmla="*/ 48126 h 655238"/>
                <a:gd name="connsiteX2" fmla="*/ 1985211 w 2213811"/>
                <a:gd name="connsiteY2" fmla="*/ 108284 h 655238"/>
                <a:gd name="connsiteX3" fmla="*/ 1961148 w 2213811"/>
                <a:gd name="connsiteY3" fmla="*/ 204537 h 655238"/>
                <a:gd name="connsiteX4" fmla="*/ 1937085 w 2213811"/>
                <a:gd name="connsiteY4" fmla="*/ 613610 h 655238"/>
                <a:gd name="connsiteX5" fmla="*/ 1876927 w 2213811"/>
                <a:gd name="connsiteY5" fmla="*/ 649705 h 655238"/>
                <a:gd name="connsiteX6" fmla="*/ 1335506 w 2213811"/>
                <a:gd name="connsiteY6" fmla="*/ 541421 h 655238"/>
                <a:gd name="connsiteX7" fmla="*/ 1046748 w 2213811"/>
                <a:gd name="connsiteY7" fmla="*/ 348915 h 655238"/>
                <a:gd name="connsiteX8" fmla="*/ 818148 w 2213811"/>
                <a:gd name="connsiteY8" fmla="*/ 156410 h 655238"/>
                <a:gd name="connsiteX9" fmla="*/ 733927 w 2213811"/>
                <a:gd name="connsiteY9" fmla="*/ 120315 h 655238"/>
                <a:gd name="connsiteX10" fmla="*/ 565485 w 2213811"/>
                <a:gd name="connsiteY10" fmla="*/ 180473 h 655238"/>
                <a:gd name="connsiteX11" fmla="*/ 493295 w 2213811"/>
                <a:gd name="connsiteY11" fmla="*/ 240631 h 655238"/>
                <a:gd name="connsiteX12" fmla="*/ 409074 w 2213811"/>
                <a:gd name="connsiteY12" fmla="*/ 300789 h 655238"/>
                <a:gd name="connsiteX13" fmla="*/ 300790 w 2213811"/>
                <a:gd name="connsiteY13" fmla="*/ 360947 h 655238"/>
                <a:gd name="connsiteX14" fmla="*/ 180474 w 2213811"/>
                <a:gd name="connsiteY14" fmla="*/ 336884 h 655238"/>
                <a:gd name="connsiteX15" fmla="*/ 120316 w 2213811"/>
                <a:gd name="connsiteY15" fmla="*/ 288758 h 655238"/>
                <a:gd name="connsiteX16" fmla="*/ 24064 w 2213811"/>
                <a:gd name="connsiteY16" fmla="*/ 228600 h 655238"/>
                <a:gd name="connsiteX17" fmla="*/ 0 w 2213811"/>
                <a:gd name="connsiteY17" fmla="*/ 12031 h 655238"/>
                <a:gd name="connsiteX0" fmla="*/ 2213811 w 2213811"/>
                <a:gd name="connsiteY0" fmla="*/ 0 h 649705"/>
                <a:gd name="connsiteX1" fmla="*/ 2021306 w 2213811"/>
                <a:gd name="connsiteY1" fmla="*/ 48126 h 649705"/>
                <a:gd name="connsiteX2" fmla="*/ 1985211 w 2213811"/>
                <a:gd name="connsiteY2" fmla="*/ 108284 h 649705"/>
                <a:gd name="connsiteX3" fmla="*/ 1961148 w 2213811"/>
                <a:gd name="connsiteY3" fmla="*/ 204537 h 649705"/>
                <a:gd name="connsiteX4" fmla="*/ 1876927 w 2213811"/>
                <a:gd name="connsiteY4" fmla="*/ 649705 h 649705"/>
                <a:gd name="connsiteX5" fmla="*/ 1335506 w 2213811"/>
                <a:gd name="connsiteY5" fmla="*/ 541421 h 649705"/>
                <a:gd name="connsiteX6" fmla="*/ 1046748 w 2213811"/>
                <a:gd name="connsiteY6" fmla="*/ 348915 h 649705"/>
                <a:gd name="connsiteX7" fmla="*/ 818148 w 2213811"/>
                <a:gd name="connsiteY7" fmla="*/ 156410 h 649705"/>
                <a:gd name="connsiteX8" fmla="*/ 733927 w 2213811"/>
                <a:gd name="connsiteY8" fmla="*/ 120315 h 649705"/>
                <a:gd name="connsiteX9" fmla="*/ 565485 w 2213811"/>
                <a:gd name="connsiteY9" fmla="*/ 180473 h 649705"/>
                <a:gd name="connsiteX10" fmla="*/ 493295 w 2213811"/>
                <a:gd name="connsiteY10" fmla="*/ 240631 h 649705"/>
                <a:gd name="connsiteX11" fmla="*/ 409074 w 2213811"/>
                <a:gd name="connsiteY11" fmla="*/ 300789 h 649705"/>
                <a:gd name="connsiteX12" fmla="*/ 300790 w 2213811"/>
                <a:gd name="connsiteY12" fmla="*/ 360947 h 649705"/>
                <a:gd name="connsiteX13" fmla="*/ 180474 w 2213811"/>
                <a:gd name="connsiteY13" fmla="*/ 336884 h 649705"/>
                <a:gd name="connsiteX14" fmla="*/ 120316 w 2213811"/>
                <a:gd name="connsiteY14" fmla="*/ 288758 h 649705"/>
                <a:gd name="connsiteX15" fmla="*/ 24064 w 2213811"/>
                <a:gd name="connsiteY15" fmla="*/ 228600 h 649705"/>
                <a:gd name="connsiteX16" fmla="*/ 0 w 2213811"/>
                <a:gd name="connsiteY16" fmla="*/ 12031 h 649705"/>
                <a:gd name="connsiteX0" fmla="*/ 2213811 w 2213811"/>
                <a:gd name="connsiteY0" fmla="*/ 0 h 544186"/>
                <a:gd name="connsiteX1" fmla="*/ 2021306 w 2213811"/>
                <a:gd name="connsiteY1" fmla="*/ 48126 h 544186"/>
                <a:gd name="connsiteX2" fmla="*/ 1985211 w 2213811"/>
                <a:gd name="connsiteY2" fmla="*/ 108284 h 544186"/>
                <a:gd name="connsiteX3" fmla="*/ 1961148 w 2213811"/>
                <a:gd name="connsiteY3" fmla="*/ 204537 h 544186"/>
                <a:gd name="connsiteX4" fmla="*/ 1335506 w 2213811"/>
                <a:gd name="connsiteY4" fmla="*/ 541421 h 544186"/>
                <a:gd name="connsiteX5" fmla="*/ 1046748 w 2213811"/>
                <a:gd name="connsiteY5" fmla="*/ 348915 h 544186"/>
                <a:gd name="connsiteX6" fmla="*/ 818148 w 2213811"/>
                <a:gd name="connsiteY6" fmla="*/ 156410 h 544186"/>
                <a:gd name="connsiteX7" fmla="*/ 733927 w 2213811"/>
                <a:gd name="connsiteY7" fmla="*/ 120315 h 544186"/>
                <a:gd name="connsiteX8" fmla="*/ 565485 w 2213811"/>
                <a:gd name="connsiteY8" fmla="*/ 180473 h 544186"/>
                <a:gd name="connsiteX9" fmla="*/ 493295 w 2213811"/>
                <a:gd name="connsiteY9" fmla="*/ 240631 h 544186"/>
                <a:gd name="connsiteX10" fmla="*/ 409074 w 2213811"/>
                <a:gd name="connsiteY10" fmla="*/ 300789 h 544186"/>
                <a:gd name="connsiteX11" fmla="*/ 300790 w 2213811"/>
                <a:gd name="connsiteY11" fmla="*/ 360947 h 544186"/>
                <a:gd name="connsiteX12" fmla="*/ 180474 w 2213811"/>
                <a:gd name="connsiteY12" fmla="*/ 336884 h 544186"/>
                <a:gd name="connsiteX13" fmla="*/ 120316 w 2213811"/>
                <a:gd name="connsiteY13" fmla="*/ 288758 h 544186"/>
                <a:gd name="connsiteX14" fmla="*/ 24064 w 2213811"/>
                <a:gd name="connsiteY14" fmla="*/ 228600 h 544186"/>
                <a:gd name="connsiteX15" fmla="*/ 0 w 2213811"/>
                <a:gd name="connsiteY15" fmla="*/ 12031 h 544186"/>
                <a:gd name="connsiteX0" fmla="*/ 2213811 w 2213811"/>
                <a:gd name="connsiteY0" fmla="*/ 0 h 549885"/>
                <a:gd name="connsiteX1" fmla="*/ 2021306 w 2213811"/>
                <a:gd name="connsiteY1" fmla="*/ 48126 h 549885"/>
                <a:gd name="connsiteX2" fmla="*/ 1985211 w 2213811"/>
                <a:gd name="connsiteY2" fmla="*/ 108284 h 549885"/>
                <a:gd name="connsiteX3" fmla="*/ 1961148 w 2213811"/>
                <a:gd name="connsiteY3" fmla="*/ 204537 h 549885"/>
                <a:gd name="connsiteX4" fmla="*/ 1793904 w 2213811"/>
                <a:gd name="connsiteY4" fmla="*/ 484180 h 549885"/>
                <a:gd name="connsiteX5" fmla="*/ 1335506 w 2213811"/>
                <a:gd name="connsiteY5" fmla="*/ 541421 h 549885"/>
                <a:gd name="connsiteX6" fmla="*/ 1046748 w 2213811"/>
                <a:gd name="connsiteY6" fmla="*/ 348915 h 549885"/>
                <a:gd name="connsiteX7" fmla="*/ 818148 w 2213811"/>
                <a:gd name="connsiteY7" fmla="*/ 156410 h 549885"/>
                <a:gd name="connsiteX8" fmla="*/ 733927 w 2213811"/>
                <a:gd name="connsiteY8" fmla="*/ 120315 h 549885"/>
                <a:gd name="connsiteX9" fmla="*/ 565485 w 2213811"/>
                <a:gd name="connsiteY9" fmla="*/ 180473 h 549885"/>
                <a:gd name="connsiteX10" fmla="*/ 493295 w 2213811"/>
                <a:gd name="connsiteY10" fmla="*/ 240631 h 549885"/>
                <a:gd name="connsiteX11" fmla="*/ 409074 w 2213811"/>
                <a:gd name="connsiteY11" fmla="*/ 300789 h 549885"/>
                <a:gd name="connsiteX12" fmla="*/ 300790 w 2213811"/>
                <a:gd name="connsiteY12" fmla="*/ 360947 h 549885"/>
                <a:gd name="connsiteX13" fmla="*/ 180474 w 2213811"/>
                <a:gd name="connsiteY13" fmla="*/ 336884 h 549885"/>
                <a:gd name="connsiteX14" fmla="*/ 120316 w 2213811"/>
                <a:gd name="connsiteY14" fmla="*/ 288758 h 549885"/>
                <a:gd name="connsiteX15" fmla="*/ 24064 w 2213811"/>
                <a:gd name="connsiteY15" fmla="*/ 228600 h 549885"/>
                <a:gd name="connsiteX16" fmla="*/ 0 w 2213811"/>
                <a:gd name="connsiteY16" fmla="*/ 12031 h 549885"/>
                <a:gd name="connsiteX0" fmla="*/ 2213811 w 2213811"/>
                <a:gd name="connsiteY0" fmla="*/ 0 h 549885"/>
                <a:gd name="connsiteX1" fmla="*/ 2021306 w 2213811"/>
                <a:gd name="connsiteY1" fmla="*/ 48126 h 549885"/>
                <a:gd name="connsiteX2" fmla="*/ 1985211 w 2213811"/>
                <a:gd name="connsiteY2" fmla="*/ 108284 h 549885"/>
                <a:gd name="connsiteX3" fmla="*/ 1961148 w 2213811"/>
                <a:gd name="connsiteY3" fmla="*/ 204537 h 549885"/>
                <a:gd name="connsiteX4" fmla="*/ 1793904 w 2213811"/>
                <a:gd name="connsiteY4" fmla="*/ 484180 h 549885"/>
                <a:gd name="connsiteX5" fmla="*/ 1335506 w 2213811"/>
                <a:gd name="connsiteY5" fmla="*/ 541421 h 549885"/>
                <a:gd name="connsiteX6" fmla="*/ 1046748 w 2213811"/>
                <a:gd name="connsiteY6" fmla="*/ 348915 h 549885"/>
                <a:gd name="connsiteX7" fmla="*/ 818148 w 2213811"/>
                <a:gd name="connsiteY7" fmla="*/ 156410 h 549885"/>
                <a:gd name="connsiteX8" fmla="*/ 733927 w 2213811"/>
                <a:gd name="connsiteY8" fmla="*/ 120315 h 549885"/>
                <a:gd name="connsiteX9" fmla="*/ 565485 w 2213811"/>
                <a:gd name="connsiteY9" fmla="*/ 180473 h 549885"/>
                <a:gd name="connsiteX10" fmla="*/ 493295 w 2213811"/>
                <a:gd name="connsiteY10" fmla="*/ 240631 h 549885"/>
                <a:gd name="connsiteX11" fmla="*/ 409074 w 2213811"/>
                <a:gd name="connsiteY11" fmla="*/ 300789 h 549885"/>
                <a:gd name="connsiteX12" fmla="*/ 300790 w 2213811"/>
                <a:gd name="connsiteY12" fmla="*/ 360947 h 549885"/>
                <a:gd name="connsiteX13" fmla="*/ 180474 w 2213811"/>
                <a:gd name="connsiteY13" fmla="*/ 336884 h 549885"/>
                <a:gd name="connsiteX14" fmla="*/ 24064 w 2213811"/>
                <a:gd name="connsiteY14" fmla="*/ 228600 h 549885"/>
                <a:gd name="connsiteX15" fmla="*/ 0 w 2213811"/>
                <a:gd name="connsiteY15" fmla="*/ 12031 h 549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13811" h="549885">
                  <a:moveTo>
                    <a:pt x="2213811" y="0"/>
                  </a:moveTo>
                  <a:cubicBezTo>
                    <a:pt x="2149643" y="16042"/>
                    <a:pt x="2081082" y="19811"/>
                    <a:pt x="2021306" y="48126"/>
                  </a:cubicBezTo>
                  <a:cubicBezTo>
                    <a:pt x="2000172" y="58137"/>
                    <a:pt x="1993606" y="86457"/>
                    <a:pt x="1985211" y="108284"/>
                  </a:cubicBezTo>
                  <a:cubicBezTo>
                    <a:pt x="1973339" y="139151"/>
                    <a:pt x="1993033" y="141888"/>
                    <a:pt x="1961148" y="204537"/>
                  </a:cubicBezTo>
                  <a:cubicBezTo>
                    <a:pt x="1929264" y="267186"/>
                    <a:pt x="1898178" y="428033"/>
                    <a:pt x="1793904" y="484180"/>
                  </a:cubicBezTo>
                  <a:cubicBezTo>
                    <a:pt x="1689630" y="540327"/>
                    <a:pt x="1460032" y="563965"/>
                    <a:pt x="1335506" y="541421"/>
                  </a:cubicBezTo>
                  <a:cubicBezTo>
                    <a:pt x="1210980" y="518877"/>
                    <a:pt x="1132346" y="426730"/>
                    <a:pt x="1046748" y="348915"/>
                  </a:cubicBezTo>
                  <a:cubicBezTo>
                    <a:pt x="958296" y="268505"/>
                    <a:pt x="912607" y="219383"/>
                    <a:pt x="818148" y="156410"/>
                  </a:cubicBezTo>
                  <a:cubicBezTo>
                    <a:pt x="788417" y="136589"/>
                    <a:pt x="766008" y="131009"/>
                    <a:pt x="733927" y="120315"/>
                  </a:cubicBezTo>
                  <a:cubicBezTo>
                    <a:pt x="661618" y="138393"/>
                    <a:pt x="626545" y="139767"/>
                    <a:pt x="565485" y="180473"/>
                  </a:cubicBezTo>
                  <a:cubicBezTo>
                    <a:pt x="539422" y="197848"/>
                    <a:pt x="519363" y="220578"/>
                    <a:pt x="493295" y="240631"/>
                  </a:cubicBezTo>
                  <a:cubicBezTo>
                    <a:pt x="467227" y="260684"/>
                    <a:pt x="441158" y="280736"/>
                    <a:pt x="409074" y="300789"/>
                  </a:cubicBezTo>
                  <a:cubicBezTo>
                    <a:pt x="376990" y="320842"/>
                    <a:pt x="335072" y="343806"/>
                    <a:pt x="300790" y="360947"/>
                  </a:cubicBezTo>
                  <a:cubicBezTo>
                    <a:pt x="260685" y="352926"/>
                    <a:pt x="226595" y="358942"/>
                    <a:pt x="180474" y="336884"/>
                  </a:cubicBezTo>
                  <a:cubicBezTo>
                    <a:pt x="134353" y="314826"/>
                    <a:pt x="54143" y="282742"/>
                    <a:pt x="24064" y="228600"/>
                  </a:cubicBezTo>
                  <a:cubicBezTo>
                    <a:pt x="4011" y="182479"/>
                    <a:pt x="5013" y="57150"/>
                    <a:pt x="0" y="12031"/>
                  </a:cubicBezTo>
                </a:path>
              </a:pathLst>
            </a:custGeom>
            <a:ln>
              <a:solidFill>
                <a:schemeClr val="tx1"/>
              </a:solidFill>
              <a:headEnd type="none" w="med" len="med"/>
              <a:tailEnd type="arrow" w="med" len="med"/>
            </a:ln>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50" name="CasellaDiTesto 49"/>
            <p:cNvSpPr txBox="1"/>
            <p:nvPr/>
          </p:nvSpPr>
          <p:spPr>
            <a:xfrm>
              <a:off x="4943713" y="1404698"/>
              <a:ext cx="1326004" cy="369332"/>
            </a:xfrm>
            <a:prstGeom prst="rect">
              <a:avLst/>
            </a:prstGeom>
            <a:noFill/>
          </p:spPr>
          <p:txBody>
            <a:bodyPr wrap="none" rtlCol="0">
              <a:spAutoFit/>
            </a:bodyPr>
            <a:lstStyle/>
            <a:p>
              <a:r>
                <a:rPr lang="it-IT" dirty="0">
                  <a:solidFill>
                    <a:srgbClr val="006600"/>
                  </a:solidFill>
                </a:rPr>
                <a:t>possibly ok</a:t>
              </a:r>
              <a:endParaRPr lang="en-US" dirty="0">
                <a:solidFill>
                  <a:srgbClr val="006600"/>
                </a:solidFill>
              </a:endParaRPr>
            </a:p>
          </p:txBody>
        </p:sp>
      </p:grpSp>
      <p:grpSp>
        <p:nvGrpSpPr>
          <p:cNvPr id="51" name="Gruppo 50"/>
          <p:cNvGrpSpPr/>
          <p:nvPr/>
        </p:nvGrpSpPr>
        <p:grpSpPr>
          <a:xfrm>
            <a:off x="4903671" y="2001214"/>
            <a:ext cx="3429000" cy="2133600"/>
            <a:chOff x="2824929" y="3600461"/>
            <a:chExt cx="3429000" cy="2133600"/>
          </a:xfrm>
        </p:grpSpPr>
        <p:sp>
          <p:nvSpPr>
            <p:cNvPr id="52" name="Rettangolo 51"/>
            <p:cNvSpPr/>
            <p:nvPr/>
          </p:nvSpPr>
          <p:spPr>
            <a:xfrm>
              <a:off x="2824929" y="3600461"/>
              <a:ext cx="3429000" cy="2133600"/>
            </a:xfrm>
            <a:prstGeom prst="rect">
              <a:avLst/>
            </a:prstGeom>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53" name="Ovale 52"/>
            <p:cNvSpPr/>
            <p:nvPr/>
          </p:nvSpPr>
          <p:spPr bwMode="auto">
            <a:xfrm>
              <a:off x="3129729" y="4057661"/>
              <a:ext cx="1219200" cy="1143000"/>
            </a:xfrm>
            <a:prstGeom prst="ellipse">
              <a:avLst/>
            </a:prstGeom>
            <a:noFill/>
            <a:ln w="38100" cap="flat" cmpd="sng" algn="ctr">
              <a:solidFill>
                <a:schemeClr val="accent6">
                  <a:lumMod val="40000"/>
                  <a:lumOff val="60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54" name="Ovale 53"/>
            <p:cNvSpPr/>
            <p:nvPr/>
          </p:nvSpPr>
          <p:spPr bwMode="auto">
            <a:xfrm>
              <a:off x="3282129" y="4210061"/>
              <a:ext cx="914400" cy="838200"/>
            </a:xfrm>
            <a:prstGeom prst="ellipse">
              <a:avLst/>
            </a:prstGeom>
            <a:noFill/>
            <a:ln w="38100" cap="flat" cmpd="sng" algn="ctr">
              <a:solidFill>
                <a:schemeClr val="accent6">
                  <a:lumMod val="60000"/>
                  <a:lumOff val="40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55" name="Ovale 54"/>
            <p:cNvSpPr/>
            <p:nvPr/>
          </p:nvSpPr>
          <p:spPr bwMode="auto">
            <a:xfrm>
              <a:off x="3434529" y="4362461"/>
              <a:ext cx="609600" cy="533400"/>
            </a:xfrm>
            <a:prstGeom prst="ellipse">
              <a:avLst/>
            </a:prstGeom>
            <a:noFill/>
            <a:ln w="38100" cap="flat" cmpd="sng" algn="ctr">
              <a:solidFill>
                <a:schemeClr val="accent6">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56" name="CasellaDiTesto 55"/>
            <p:cNvSpPr txBox="1"/>
            <p:nvPr/>
          </p:nvSpPr>
          <p:spPr>
            <a:xfrm>
              <a:off x="5414271" y="3690698"/>
              <a:ext cx="813043" cy="369332"/>
            </a:xfrm>
            <a:prstGeom prst="rect">
              <a:avLst/>
            </a:prstGeom>
            <a:noFill/>
          </p:spPr>
          <p:txBody>
            <a:bodyPr wrap="none" rtlCol="0">
              <a:spAutoFit/>
            </a:bodyPr>
            <a:lstStyle/>
            <a:p>
              <a:r>
                <a:rPr lang="it-IT" dirty="0">
                  <a:solidFill>
                    <a:srgbClr val="FF0000"/>
                  </a:solidFill>
                </a:rPr>
                <a:t>not ok</a:t>
              </a:r>
              <a:endParaRPr lang="en-US" dirty="0">
                <a:solidFill>
                  <a:srgbClr val="FF0000"/>
                </a:solidFill>
              </a:endParaRPr>
            </a:p>
          </p:txBody>
        </p:sp>
        <p:sp>
          <p:nvSpPr>
            <p:cNvPr id="57" name="Figura a mano libera 56"/>
            <p:cNvSpPr/>
            <p:nvPr/>
          </p:nvSpPr>
          <p:spPr>
            <a:xfrm>
              <a:off x="3510686" y="4353381"/>
              <a:ext cx="457286" cy="555569"/>
            </a:xfrm>
            <a:custGeom>
              <a:avLst/>
              <a:gdLst>
                <a:gd name="connsiteX0" fmla="*/ 445254 w 457286"/>
                <a:gd name="connsiteY0" fmla="*/ 493295 h 555569"/>
                <a:gd name="connsiteX1" fmla="*/ 240717 w 457286"/>
                <a:gd name="connsiteY1" fmla="*/ 529389 h 555569"/>
                <a:gd name="connsiteX2" fmla="*/ 132433 w 457286"/>
                <a:gd name="connsiteY2" fmla="*/ 300789 h 555569"/>
                <a:gd name="connsiteX3" fmla="*/ 192591 w 457286"/>
                <a:gd name="connsiteY3" fmla="*/ 264695 h 555569"/>
                <a:gd name="connsiteX4" fmla="*/ 240717 w 457286"/>
                <a:gd name="connsiteY4" fmla="*/ 228600 h 555569"/>
                <a:gd name="connsiteX5" fmla="*/ 300875 w 457286"/>
                <a:gd name="connsiteY5" fmla="*/ 204537 h 555569"/>
                <a:gd name="connsiteX6" fmla="*/ 397128 w 457286"/>
                <a:gd name="connsiteY6" fmla="*/ 168442 h 555569"/>
                <a:gd name="connsiteX7" fmla="*/ 409160 w 457286"/>
                <a:gd name="connsiteY7" fmla="*/ 120316 h 555569"/>
                <a:gd name="connsiteX8" fmla="*/ 385096 w 457286"/>
                <a:gd name="connsiteY8" fmla="*/ 84221 h 555569"/>
                <a:gd name="connsiteX9" fmla="*/ 240717 w 457286"/>
                <a:gd name="connsiteY9" fmla="*/ 12031 h 555569"/>
                <a:gd name="connsiteX10" fmla="*/ 180560 w 457286"/>
                <a:gd name="connsiteY10" fmla="*/ 0 h 555569"/>
                <a:gd name="connsiteX11" fmla="*/ 108370 w 457286"/>
                <a:gd name="connsiteY11" fmla="*/ 24063 h 555569"/>
                <a:gd name="connsiteX12" fmla="*/ 96338 w 457286"/>
                <a:gd name="connsiteY12" fmla="*/ 144379 h 555569"/>
                <a:gd name="connsiteX13" fmla="*/ 108370 w 457286"/>
                <a:gd name="connsiteY13" fmla="*/ 180474 h 555569"/>
                <a:gd name="connsiteX14" fmla="*/ 144465 w 457286"/>
                <a:gd name="connsiteY14" fmla="*/ 228600 h 555569"/>
                <a:gd name="connsiteX15" fmla="*/ 144465 w 457286"/>
                <a:gd name="connsiteY15" fmla="*/ 312821 h 555569"/>
                <a:gd name="connsiteX16" fmla="*/ 48212 w 457286"/>
                <a:gd name="connsiteY16" fmla="*/ 300789 h 555569"/>
                <a:gd name="connsiteX17" fmla="*/ 12117 w 457286"/>
                <a:gd name="connsiteY17" fmla="*/ 276726 h 555569"/>
                <a:gd name="connsiteX18" fmla="*/ 12117 w 457286"/>
                <a:gd name="connsiteY18" fmla="*/ 84221 h 555569"/>
                <a:gd name="connsiteX19" fmla="*/ 180560 w 457286"/>
                <a:gd name="connsiteY19" fmla="*/ 144379 h 555569"/>
                <a:gd name="connsiteX20" fmla="*/ 228686 w 457286"/>
                <a:gd name="connsiteY20" fmla="*/ 192505 h 555569"/>
                <a:gd name="connsiteX21" fmla="*/ 252749 w 457286"/>
                <a:gd name="connsiteY21" fmla="*/ 228600 h 555569"/>
                <a:gd name="connsiteX22" fmla="*/ 300875 w 457286"/>
                <a:gd name="connsiteY22" fmla="*/ 252663 h 555569"/>
                <a:gd name="connsiteX23" fmla="*/ 385096 w 457286"/>
                <a:gd name="connsiteY23" fmla="*/ 240631 h 555569"/>
                <a:gd name="connsiteX24" fmla="*/ 397128 w 457286"/>
                <a:gd name="connsiteY24" fmla="*/ 204537 h 555569"/>
                <a:gd name="connsiteX25" fmla="*/ 324938 w 457286"/>
                <a:gd name="connsiteY25" fmla="*/ 192505 h 555569"/>
                <a:gd name="connsiteX26" fmla="*/ 288844 w 457286"/>
                <a:gd name="connsiteY26" fmla="*/ 216568 h 555569"/>
                <a:gd name="connsiteX27" fmla="*/ 240717 w 457286"/>
                <a:gd name="connsiteY27" fmla="*/ 276726 h 555569"/>
                <a:gd name="connsiteX28" fmla="*/ 192591 w 457286"/>
                <a:gd name="connsiteY28" fmla="*/ 421105 h 555569"/>
                <a:gd name="connsiteX29" fmla="*/ 180560 w 457286"/>
                <a:gd name="connsiteY29" fmla="*/ 553452 h 555569"/>
                <a:gd name="connsiteX30" fmla="*/ 108370 w 457286"/>
                <a:gd name="connsiteY30" fmla="*/ 457200 h 555569"/>
                <a:gd name="connsiteX31" fmla="*/ 72275 w 457286"/>
                <a:gd name="connsiteY31" fmla="*/ 348916 h 555569"/>
                <a:gd name="connsiteX32" fmla="*/ 36181 w 457286"/>
                <a:gd name="connsiteY32" fmla="*/ 192505 h 555569"/>
                <a:gd name="connsiteX33" fmla="*/ 108370 w 457286"/>
                <a:gd name="connsiteY33" fmla="*/ 144379 h 555569"/>
                <a:gd name="connsiteX34" fmla="*/ 276812 w 457286"/>
                <a:gd name="connsiteY34" fmla="*/ 156410 h 555569"/>
                <a:gd name="connsiteX35" fmla="*/ 349002 w 457286"/>
                <a:gd name="connsiteY35" fmla="*/ 252663 h 555569"/>
                <a:gd name="connsiteX36" fmla="*/ 385096 w 457286"/>
                <a:gd name="connsiteY36" fmla="*/ 300789 h 555569"/>
                <a:gd name="connsiteX37" fmla="*/ 409160 w 457286"/>
                <a:gd name="connsiteY37" fmla="*/ 336884 h 555569"/>
                <a:gd name="connsiteX38" fmla="*/ 457286 w 457286"/>
                <a:gd name="connsiteY38" fmla="*/ 433137 h 555569"/>
                <a:gd name="connsiteX39" fmla="*/ 228686 w 457286"/>
                <a:gd name="connsiteY39" fmla="*/ 457200 h 555569"/>
                <a:gd name="connsiteX40" fmla="*/ 204623 w 457286"/>
                <a:gd name="connsiteY40" fmla="*/ 421105 h 555569"/>
                <a:gd name="connsiteX41" fmla="*/ 168528 w 457286"/>
                <a:gd name="connsiteY41" fmla="*/ 372979 h 555569"/>
                <a:gd name="connsiteX42" fmla="*/ 180560 w 457286"/>
                <a:gd name="connsiteY42" fmla="*/ 336884 h 555569"/>
                <a:gd name="connsiteX43" fmla="*/ 276812 w 457286"/>
                <a:gd name="connsiteY43" fmla="*/ 336884 h 555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457286" h="555569">
                  <a:moveTo>
                    <a:pt x="445254" y="493295"/>
                  </a:moveTo>
                  <a:cubicBezTo>
                    <a:pt x="377075" y="505326"/>
                    <a:pt x="308871" y="541559"/>
                    <a:pt x="240717" y="529389"/>
                  </a:cubicBezTo>
                  <a:cubicBezTo>
                    <a:pt x="95743" y="503501"/>
                    <a:pt x="79183" y="407288"/>
                    <a:pt x="132433" y="300789"/>
                  </a:cubicBezTo>
                  <a:cubicBezTo>
                    <a:pt x="142891" y="279873"/>
                    <a:pt x="173133" y="277667"/>
                    <a:pt x="192591" y="264695"/>
                  </a:cubicBezTo>
                  <a:cubicBezTo>
                    <a:pt x="209276" y="253572"/>
                    <a:pt x="223188" y="238338"/>
                    <a:pt x="240717" y="228600"/>
                  </a:cubicBezTo>
                  <a:cubicBezTo>
                    <a:pt x="259596" y="218111"/>
                    <a:pt x="281139" y="213308"/>
                    <a:pt x="300875" y="204537"/>
                  </a:cubicBezTo>
                  <a:cubicBezTo>
                    <a:pt x="381769" y="168585"/>
                    <a:pt x="315029" y="188968"/>
                    <a:pt x="397128" y="168442"/>
                  </a:cubicBezTo>
                  <a:cubicBezTo>
                    <a:pt x="401139" y="152400"/>
                    <a:pt x="411499" y="136686"/>
                    <a:pt x="409160" y="120316"/>
                  </a:cubicBezTo>
                  <a:cubicBezTo>
                    <a:pt x="407115" y="106001"/>
                    <a:pt x="396510" y="93099"/>
                    <a:pt x="385096" y="84221"/>
                  </a:cubicBezTo>
                  <a:cubicBezTo>
                    <a:pt x="354858" y="60702"/>
                    <a:pt x="282313" y="24510"/>
                    <a:pt x="240717" y="12031"/>
                  </a:cubicBezTo>
                  <a:cubicBezTo>
                    <a:pt x="221130" y="6155"/>
                    <a:pt x="200612" y="4010"/>
                    <a:pt x="180560" y="0"/>
                  </a:cubicBezTo>
                  <a:cubicBezTo>
                    <a:pt x="156497" y="8021"/>
                    <a:pt x="127459" y="7360"/>
                    <a:pt x="108370" y="24063"/>
                  </a:cubicBezTo>
                  <a:cubicBezTo>
                    <a:pt x="69684" y="57913"/>
                    <a:pt x="86726" y="105931"/>
                    <a:pt x="96338" y="144379"/>
                  </a:cubicBezTo>
                  <a:cubicBezTo>
                    <a:pt x="99414" y="156683"/>
                    <a:pt x="102078" y="169463"/>
                    <a:pt x="108370" y="180474"/>
                  </a:cubicBezTo>
                  <a:cubicBezTo>
                    <a:pt x="118319" y="197884"/>
                    <a:pt x="132433" y="212558"/>
                    <a:pt x="144465" y="228600"/>
                  </a:cubicBezTo>
                  <a:cubicBezTo>
                    <a:pt x="148980" y="242145"/>
                    <a:pt x="176189" y="302246"/>
                    <a:pt x="144465" y="312821"/>
                  </a:cubicBezTo>
                  <a:cubicBezTo>
                    <a:pt x="113790" y="323046"/>
                    <a:pt x="80296" y="304800"/>
                    <a:pt x="48212" y="300789"/>
                  </a:cubicBezTo>
                  <a:cubicBezTo>
                    <a:pt x="36180" y="292768"/>
                    <a:pt x="19291" y="289281"/>
                    <a:pt x="12117" y="276726"/>
                  </a:cubicBezTo>
                  <a:cubicBezTo>
                    <a:pt x="-13882" y="231227"/>
                    <a:pt x="9675" y="111087"/>
                    <a:pt x="12117" y="84221"/>
                  </a:cubicBezTo>
                  <a:cubicBezTo>
                    <a:pt x="96751" y="103028"/>
                    <a:pt x="118092" y="95793"/>
                    <a:pt x="180560" y="144379"/>
                  </a:cubicBezTo>
                  <a:cubicBezTo>
                    <a:pt x="198468" y="158307"/>
                    <a:pt x="213922" y="175280"/>
                    <a:pt x="228686" y="192505"/>
                  </a:cubicBezTo>
                  <a:cubicBezTo>
                    <a:pt x="238097" y="203484"/>
                    <a:pt x="241640" y="219343"/>
                    <a:pt x="252749" y="228600"/>
                  </a:cubicBezTo>
                  <a:cubicBezTo>
                    <a:pt x="266527" y="240082"/>
                    <a:pt x="284833" y="244642"/>
                    <a:pt x="300875" y="252663"/>
                  </a:cubicBezTo>
                  <a:cubicBezTo>
                    <a:pt x="328949" y="248652"/>
                    <a:pt x="359731" y="253313"/>
                    <a:pt x="385096" y="240631"/>
                  </a:cubicBezTo>
                  <a:cubicBezTo>
                    <a:pt x="396439" y="234959"/>
                    <a:pt x="407031" y="212459"/>
                    <a:pt x="397128" y="204537"/>
                  </a:cubicBezTo>
                  <a:cubicBezTo>
                    <a:pt x="378078" y="189297"/>
                    <a:pt x="349001" y="196516"/>
                    <a:pt x="324938" y="192505"/>
                  </a:cubicBezTo>
                  <a:cubicBezTo>
                    <a:pt x="312907" y="200526"/>
                    <a:pt x="299069" y="206343"/>
                    <a:pt x="288844" y="216568"/>
                  </a:cubicBezTo>
                  <a:cubicBezTo>
                    <a:pt x="270685" y="234727"/>
                    <a:pt x="253929" y="254706"/>
                    <a:pt x="240717" y="276726"/>
                  </a:cubicBezTo>
                  <a:cubicBezTo>
                    <a:pt x="221677" y="308458"/>
                    <a:pt x="201137" y="391193"/>
                    <a:pt x="192591" y="421105"/>
                  </a:cubicBezTo>
                  <a:cubicBezTo>
                    <a:pt x="188581" y="465221"/>
                    <a:pt x="221276" y="536002"/>
                    <a:pt x="180560" y="553452"/>
                  </a:cubicBezTo>
                  <a:cubicBezTo>
                    <a:pt x="143698" y="569250"/>
                    <a:pt x="127135" y="492644"/>
                    <a:pt x="108370" y="457200"/>
                  </a:cubicBezTo>
                  <a:cubicBezTo>
                    <a:pt x="90568" y="423574"/>
                    <a:pt x="83011" y="385417"/>
                    <a:pt x="72275" y="348916"/>
                  </a:cubicBezTo>
                  <a:cubicBezTo>
                    <a:pt x="54135" y="287240"/>
                    <a:pt x="47968" y="251445"/>
                    <a:pt x="36181" y="192505"/>
                  </a:cubicBezTo>
                  <a:cubicBezTo>
                    <a:pt x="60244" y="176463"/>
                    <a:pt x="82042" y="156346"/>
                    <a:pt x="108370" y="144379"/>
                  </a:cubicBezTo>
                  <a:cubicBezTo>
                    <a:pt x="168522" y="117037"/>
                    <a:pt x="214132" y="142481"/>
                    <a:pt x="276812" y="156410"/>
                  </a:cubicBezTo>
                  <a:cubicBezTo>
                    <a:pt x="361719" y="220091"/>
                    <a:pt x="296485" y="158132"/>
                    <a:pt x="349002" y="252663"/>
                  </a:cubicBezTo>
                  <a:cubicBezTo>
                    <a:pt x="358740" y="270192"/>
                    <a:pt x="373441" y="284472"/>
                    <a:pt x="385096" y="300789"/>
                  </a:cubicBezTo>
                  <a:cubicBezTo>
                    <a:pt x="393501" y="312556"/>
                    <a:pt x="402236" y="324189"/>
                    <a:pt x="409160" y="336884"/>
                  </a:cubicBezTo>
                  <a:cubicBezTo>
                    <a:pt x="426337" y="368375"/>
                    <a:pt x="457286" y="433137"/>
                    <a:pt x="457286" y="433137"/>
                  </a:cubicBezTo>
                  <a:cubicBezTo>
                    <a:pt x="302639" y="494995"/>
                    <a:pt x="379136" y="490633"/>
                    <a:pt x="228686" y="457200"/>
                  </a:cubicBezTo>
                  <a:cubicBezTo>
                    <a:pt x="220665" y="445168"/>
                    <a:pt x="213028" y="432872"/>
                    <a:pt x="204623" y="421105"/>
                  </a:cubicBezTo>
                  <a:cubicBezTo>
                    <a:pt x="192968" y="404788"/>
                    <a:pt x="174037" y="392260"/>
                    <a:pt x="168528" y="372979"/>
                  </a:cubicBezTo>
                  <a:cubicBezTo>
                    <a:pt x="165044" y="360784"/>
                    <a:pt x="168528" y="340895"/>
                    <a:pt x="180560" y="336884"/>
                  </a:cubicBezTo>
                  <a:cubicBezTo>
                    <a:pt x="210998" y="326738"/>
                    <a:pt x="244728" y="336884"/>
                    <a:pt x="276812" y="336884"/>
                  </a:cubicBezTo>
                </a:path>
              </a:pathLst>
            </a:custGeom>
            <a:ln>
              <a:solidFill>
                <a:schemeClr val="tx1"/>
              </a:solidFill>
            </a:ln>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spTree>
    <p:extLst>
      <p:ext uri="{BB962C8B-B14F-4D97-AF65-F5344CB8AC3E}">
        <p14:creationId xmlns:p14="http://schemas.microsoft.com/office/powerpoint/2010/main" val="3290059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testo 2"/>
          <p:cNvSpPr>
            <a:spLocks noGrp="1"/>
          </p:cNvSpPr>
          <p:nvPr>
            <p:ph type="body" idx="1"/>
          </p:nvPr>
        </p:nvSpPr>
        <p:spPr/>
        <p:txBody>
          <a:bodyPr/>
          <a:lstStyle/>
          <a:p>
            <a:r>
              <a:rPr lang="it-IT" altLang="x-none" dirty="0" err="1"/>
              <a:t>Examples</a:t>
            </a:r>
            <a:r>
              <a:rPr lang="it-IT" altLang="x-none" dirty="0"/>
              <a:t> from the </a:t>
            </a:r>
            <a:r>
              <a:rPr lang="it-IT" altLang="x-none" dirty="0" err="1"/>
              <a:t>literature</a:t>
            </a:r>
            <a:endParaRPr lang="en-US" dirty="0"/>
          </a:p>
        </p:txBody>
      </p:sp>
    </p:spTree>
    <p:extLst>
      <p:ext uri="{BB962C8B-B14F-4D97-AF65-F5344CB8AC3E}">
        <p14:creationId xmlns:p14="http://schemas.microsoft.com/office/powerpoint/2010/main" val="138564693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9" name="Picture 4"/>
          <p:cNvPicPr>
            <a:picLocks noChangeAspect="1" noChangeArrowheads="1"/>
          </p:cNvPicPr>
          <p:nvPr/>
        </p:nvPicPr>
        <p:blipFill>
          <a:blip r:embed="rId2">
            <a:extLst>
              <a:ext uri="{28A0092B-C50C-407E-A947-70E740481C1C}">
                <a14:useLocalDpi xmlns:a14="http://schemas.microsoft.com/office/drawing/2010/main" val="0"/>
              </a:ext>
            </a:extLst>
          </a:blip>
          <a:srcRect t="15498" r="7031" b="37062"/>
          <a:stretch>
            <a:fillRect/>
          </a:stretch>
        </p:blipFill>
        <p:spPr bwMode="auto">
          <a:xfrm>
            <a:off x="0" y="76200"/>
            <a:ext cx="9067800" cy="3352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rgbClr val="CC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74437" name="Picture 5"/>
          <p:cNvPicPr>
            <a:picLocks noChangeAspect="1" noChangeArrowheads="1"/>
          </p:cNvPicPr>
          <p:nvPr/>
        </p:nvPicPr>
        <p:blipFill>
          <a:blip r:embed="rId3">
            <a:extLst>
              <a:ext uri="{28A0092B-C50C-407E-A947-70E740481C1C}">
                <a14:useLocalDpi xmlns:a14="http://schemas.microsoft.com/office/drawing/2010/main" val="0"/>
              </a:ext>
            </a:extLst>
          </a:blip>
          <a:srcRect l="14844" t="29515" r="8594" b="23045"/>
          <a:stretch>
            <a:fillRect/>
          </a:stretch>
        </p:blipFill>
        <p:spPr bwMode="auto">
          <a:xfrm>
            <a:off x="762000" y="3200400"/>
            <a:ext cx="7467600" cy="3352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rgbClr val="CC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2723088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b="35142"/>
          <a:stretch/>
        </p:blipFill>
        <p:spPr bwMode="auto">
          <a:xfrm>
            <a:off x="152400" y="838200"/>
            <a:ext cx="5987288" cy="47244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3" name="Text Box 4"/>
          <p:cNvSpPr txBox="1">
            <a:spLocks noChangeArrowheads="1"/>
          </p:cNvSpPr>
          <p:nvPr/>
        </p:nvSpPr>
        <p:spPr bwMode="auto">
          <a:xfrm>
            <a:off x="-2593" y="6477000"/>
            <a:ext cx="4319588" cy="2555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1pPr>
            <a:lvl2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2pPr>
            <a:lvl3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3pPr>
            <a:lvl4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4pPr>
            <a:lvl5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5pPr>
            <a:lvl6pPr marL="15367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6pPr>
            <a:lvl7pPr marL="19939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7pPr>
            <a:lvl8pPr marL="24511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8pPr>
            <a:lvl9pPr marL="29083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9pPr>
          </a:lstStyle>
          <a:p>
            <a:r>
              <a:rPr lang="en-GB" sz="1200" b="1" dirty="0" err="1">
                <a:latin typeface="Arial" charset="0"/>
                <a:ea typeface="Arial"/>
                <a:cs typeface="Arial"/>
              </a:rPr>
              <a:t>Ignasi</a:t>
            </a:r>
            <a:r>
              <a:rPr lang="en-GB" sz="1200" b="1" dirty="0">
                <a:latin typeface="Arial" charset="0"/>
                <a:ea typeface="Arial"/>
                <a:cs typeface="Arial"/>
              </a:rPr>
              <a:t> </a:t>
            </a:r>
            <a:r>
              <a:rPr lang="en-GB" sz="1200" b="1" dirty="0" err="1">
                <a:latin typeface="Arial" charset="0"/>
                <a:ea typeface="Arial"/>
                <a:cs typeface="Arial"/>
              </a:rPr>
              <a:t>Buch</a:t>
            </a:r>
            <a:r>
              <a:rPr lang="en-GB" sz="1200" b="1" dirty="0">
                <a:latin typeface="Arial" charset="0"/>
                <a:ea typeface="Arial"/>
                <a:cs typeface="Arial"/>
              </a:rPr>
              <a:t> et al. PNAS 2011;108:10184-10189</a:t>
            </a:r>
          </a:p>
        </p:txBody>
      </p:sp>
      <p:pic>
        <p:nvPicPr>
          <p:cNvPr id="4"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t="64548"/>
          <a:stretch/>
        </p:blipFill>
        <p:spPr bwMode="auto">
          <a:xfrm>
            <a:off x="3657600" y="3581400"/>
            <a:ext cx="5300023" cy="22860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5" name="Segnaposto contenuto 2">
            <a:extLst>
              <a:ext uri="{FF2B5EF4-FFF2-40B4-BE49-F238E27FC236}">
                <a16:creationId xmlns:a16="http://schemas.microsoft.com/office/drawing/2014/main" id="{2B31B357-AF97-2B42-9853-6B3A7DC4D066}"/>
              </a:ext>
            </a:extLst>
          </p:cNvPr>
          <p:cNvSpPr txBox="1">
            <a:spLocks/>
          </p:cNvSpPr>
          <p:nvPr/>
        </p:nvSpPr>
        <p:spPr>
          <a:xfrm>
            <a:off x="5681023" y="762000"/>
            <a:ext cx="3276600" cy="2819400"/>
          </a:xfrm>
          <a:prstGeom prst="rect">
            <a:avLst/>
          </a:prstGeom>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Gill Sans MT"/>
                <a:ea typeface="+mn-ea"/>
                <a:cs typeface="Gill Sans MT"/>
              </a:defRPr>
            </a:lvl1pPr>
            <a:lvl2pPr marL="742950" indent="-285750" algn="l" defTabSz="457200" rtl="0" eaLnBrk="1" latinLnBrk="0" hangingPunct="1">
              <a:spcBef>
                <a:spcPct val="20000"/>
              </a:spcBef>
              <a:buFont typeface="Arial"/>
              <a:buChar char="–"/>
              <a:defRPr sz="2800" kern="1200">
                <a:solidFill>
                  <a:schemeClr val="tx1"/>
                </a:solidFill>
                <a:latin typeface="Gill Sans MT"/>
                <a:ea typeface="+mn-ea"/>
                <a:cs typeface="Gill Sans MT"/>
              </a:defRPr>
            </a:lvl2pPr>
            <a:lvl3pPr marL="1143000" indent="-228600" algn="l" defTabSz="457200" rtl="0" eaLnBrk="1" latinLnBrk="0" hangingPunct="1">
              <a:spcBef>
                <a:spcPct val="20000"/>
              </a:spcBef>
              <a:buFont typeface="Arial"/>
              <a:buChar char="•"/>
              <a:defRPr sz="2400" kern="1200">
                <a:solidFill>
                  <a:schemeClr val="tx1"/>
                </a:solidFill>
                <a:latin typeface="Gill Sans MT"/>
                <a:ea typeface="+mn-ea"/>
                <a:cs typeface="Gill Sans MT"/>
              </a:defRPr>
            </a:lvl3pPr>
            <a:lvl4pPr marL="1600200" indent="-228600" algn="l" defTabSz="457200" rtl="0" eaLnBrk="1" latinLnBrk="0" hangingPunct="1">
              <a:spcBef>
                <a:spcPct val="20000"/>
              </a:spcBef>
              <a:buFont typeface="Arial"/>
              <a:buChar char="–"/>
              <a:defRPr sz="2000" kern="1200">
                <a:solidFill>
                  <a:schemeClr val="tx1"/>
                </a:solidFill>
                <a:latin typeface="Gill Sans MT"/>
                <a:ea typeface="+mn-ea"/>
                <a:cs typeface="Gill Sans MT"/>
              </a:defRPr>
            </a:lvl4pPr>
            <a:lvl5pPr marL="2057400" indent="-228600" algn="l" defTabSz="457200" rtl="0" eaLnBrk="1" latinLnBrk="0" hangingPunct="1">
              <a:spcBef>
                <a:spcPct val="20000"/>
              </a:spcBef>
              <a:buFont typeface="Arial"/>
              <a:buChar char="»"/>
              <a:defRPr sz="2000" kern="1200">
                <a:solidFill>
                  <a:schemeClr val="tx1"/>
                </a:solidFill>
                <a:latin typeface="Gill Sans MT"/>
                <a:ea typeface="+mn-ea"/>
                <a:cs typeface="Gill Sans M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fontAlgn="auto">
              <a:spcAft>
                <a:spcPts val="0"/>
              </a:spcAft>
            </a:pPr>
            <a:r>
              <a:rPr lang="it-IT" sz="2000" dirty="0" err="1"/>
              <a:t>Rigid</a:t>
            </a:r>
            <a:r>
              <a:rPr lang="it-IT" sz="2000" dirty="0"/>
              <a:t> </a:t>
            </a:r>
            <a:r>
              <a:rPr lang="it-IT" sz="2000" dirty="0" err="1"/>
              <a:t>ligand</a:t>
            </a:r>
            <a:r>
              <a:rPr lang="it-IT" sz="2000" dirty="0"/>
              <a:t>: no </a:t>
            </a:r>
            <a:r>
              <a:rPr lang="it-IT" sz="2000" dirty="0" err="1"/>
              <a:t>internal</a:t>
            </a:r>
            <a:r>
              <a:rPr lang="it-IT" sz="2000" dirty="0"/>
              <a:t> </a:t>
            </a:r>
            <a:r>
              <a:rPr lang="it-IT" sz="2000" dirty="0" err="1"/>
              <a:t>degrees</a:t>
            </a:r>
            <a:r>
              <a:rPr lang="it-IT" sz="2000" dirty="0"/>
              <a:t> of </a:t>
            </a:r>
            <a:r>
              <a:rPr lang="it-IT" sz="2000" dirty="0" err="1"/>
              <a:t>freedom</a:t>
            </a:r>
            <a:endParaRPr lang="it-IT" sz="2000" dirty="0"/>
          </a:p>
          <a:p>
            <a:pPr fontAlgn="auto">
              <a:spcAft>
                <a:spcPts val="0"/>
              </a:spcAft>
            </a:pPr>
            <a:r>
              <a:rPr lang="it-IT" sz="2000" dirty="0"/>
              <a:t>Small </a:t>
            </a:r>
            <a:r>
              <a:rPr lang="it-IT" sz="2000" dirty="0" err="1"/>
              <a:t>ligand</a:t>
            </a:r>
            <a:r>
              <a:rPr lang="it-IT" sz="2000" dirty="0"/>
              <a:t>: no </a:t>
            </a:r>
            <a:r>
              <a:rPr lang="it-IT" sz="2000" dirty="0" err="1"/>
              <a:t>orientation</a:t>
            </a:r>
            <a:r>
              <a:rPr lang="it-IT" sz="2000" dirty="0"/>
              <a:t> </a:t>
            </a:r>
            <a:r>
              <a:rPr lang="it-IT" sz="2000" dirty="0" err="1"/>
              <a:t>d.o.f</a:t>
            </a:r>
            <a:r>
              <a:rPr lang="it-IT" sz="2000" dirty="0"/>
              <a:t>.</a:t>
            </a:r>
          </a:p>
          <a:p>
            <a:pPr fontAlgn="auto">
              <a:spcAft>
                <a:spcPts val="0"/>
              </a:spcAft>
            </a:pPr>
            <a:r>
              <a:rPr lang="it-IT" sz="2000" dirty="0" err="1"/>
              <a:t>States</a:t>
            </a:r>
            <a:r>
              <a:rPr lang="it-IT" sz="2000" dirty="0"/>
              <a:t> </a:t>
            </a:r>
            <a:r>
              <a:rPr lang="it-IT" sz="2000" dirty="0" err="1"/>
              <a:t>defined</a:t>
            </a:r>
            <a:r>
              <a:rPr lang="it-IT" sz="2000" dirty="0"/>
              <a:t> </a:t>
            </a:r>
            <a:r>
              <a:rPr lang="it-IT" sz="2000" dirty="0" err="1"/>
              <a:t>as</a:t>
            </a:r>
            <a:r>
              <a:rPr lang="it-IT" sz="2000" dirty="0"/>
              <a:t> small </a:t>
            </a:r>
            <a:r>
              <a:rPr lang="it-IT" sz="2000" dirty="0" err="1"/>
              <a:t>cubes</a:t>
            </a:r>
            <a:r>
              <a:rPr lang="it-IT" sz="2000" dirty="0"/>
              <a:t> </a:t>
            </a:r>
            <a:r>
              <a:rPr lang="it-IT" sz="2000" dirty="0" err="1"/>
              <a:t>according</a:t>
            </a:r>
            <a:r>
              <a:rPr lang="it-IT" sz="2000" dirty="0"/>
              <a:t> just to the position in 3D </a:t>
            </a:r>
            <a:r>
              <a:rPr lang="it-IT" sz="2000" dirty="0" err="1"/>
              <a:t>space</a:t>
            </a:r>
            <a:endParaRPr lang="it-IT" sz="2000" dirty="0"/>
          </a:p>
          <a:p>
            <a:pPr fontAlgn="auto">
              <a:spcAft>
                <a:spcPts val="0"/>
              </a:spcAft>
            </a:pPr>
            <a:endParaRPr lang="it-IT" sz="2000" dirty="0"/>
          </a:p>
        </p:txBody>
      </p:sp>
    </p:spTree>
    <p:extLst>
      <p:ext uri="{BB962C8B-B14F-4D97-AF65-F5344CB8AC3E}">
        <p14:creationId xmlns:p14="http://schemas.microsoft.com/office/powerpoint/2010/main" val="344697996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752600"/>
            <a:ext cx="8604250" cy="369728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Tree>
    <p:extLst>
      <p:ext uri="{BB962C8B-B14F-4D97-AF65-F5344CB8AC3E}">
        <p14:creationId xmlns:p14="http://schemas.microsoft.com/office/powerpoint/2010/main" val="80947347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ext Box 1"/>
          <p:cNvSpPr txBox="1">
            <a:spLocks noChangeArrowheads="1"/>
          </p:cNvSpPr>
          <p:nvPr/>
        </p:nvSpPr>
        <p:spPr bwMode="auto">
          <a:xfrm>
            <a:off x="325440" y="381640"/>
            <a:ext cx="8493120" cy="4147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eaLnBrk="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chemeClr val="tx1"/>
                </a:solidFill>
                <a:latin typeface="Times New Roman" pitchFamily="16" charset="0"/>
                <a:ea typeface="msgothic" charset="0"/>
                <a:cs typeface="msgothic" charset="0"/>
              </a:defRPr>
            </a:lvl1pPr>
            <a:lvl2pPr marL="742950" indent="-285750" eaLnBrk="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chemeClr val="tx1"/>
                </a:solidFill>
                <a:latin typeface="Times New Roman" pitchFamily="16" charset="0"/>
                <a:ea typeface="msgothic" charset="0"/>
                <a:cs typeface="msgothic" charset="0"/>
              </a:defRPr>
            </a:lvl2pPr>
            <a:lvl3pPr marL="1143000" indent="-228600" eaLnBrk="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chemeClr val="tx1"/>
                </a:solidFill>
                <a:latin typeface="Times New Roman" pitchFamily="16" charset="0"/>
                <a:ea typeface="msgothic" charset="0"/>
                <a:cs typeface="msgothic" charset="0"/>
              </a:defRPr>
            </a:lvl3pPr>
            <a:lvl4pPr marL="1600200" indent="-228600" eaLnBrk="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chemeClr val="tx1"/>
                </a:solidFill>
                <a:latin typeface="Times New Roman" pitchFamily="16" charset="0"/>
                <a:ea typeface="msgothic" charset="0"/>
                <a:cs typeface="msgothic" charset="0"/>
              </a:defRPr>
            </a:lvl4pPr>
            <a:lvl5pPr marL="2057400" indent="-228600" eaLnBrk="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chemeClr val="tx1"/>
                </a:solidFill>
                <a:latin typeface="Times New Roman" pitchFamily="16" charset="0"/>
                <a:ea typeface="msgothic" charset="0"/>
                <a:cs typeface="msgothic" charset="0"/>
              </a:defRPr>
            </a:lvl5pPr>
            <a:lvl6pPr marL="2514600" indent="-228600" defTabSz="457200" eaLnBrk="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chemeClr val="tx1"/>
                </a:solidFill>
                <a:latin typeface="Times New Roman" pitchFamily="16" charset="0"/>
                <a:ea typeface="msgothic" charset="0"/>
                <a:cs typeface="msgothic" charset="0"/>
              </a:defRPr>
            </a:lvl6pPr>
            <a:lvl7pPr marL="2971800" indent="-228600" defTabSz="457200" eaLnBrk="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chemeClr val="tx1"/>
                </a:solidFill>
                <a:latin typeface="Times New Roman" pitchFamily="16" charset="0"/>
                <a:ea typeface="msgothic" charset="0"/>
                <a:cs typeface="msgothic" charset="0"/>
              </a:defRPr>
            </a:lvl7pPr>
            <a:lvl8pPr marL="3429000" indent="-228600" defTabSz="457200" eaLnBrk="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chemeClr val="tx1"/>
                </a:solidFill>
                <a:latin typeface="Times New Roman" pitchFamily="16" charset="0"/>
                <a:ea typeface="msgothic" charset="0"/>
                <a:cs typeface="msgothic" charset="0"/>
              </a:defRPr>
            </a:lvl8pPr>
            <a:lvl9pPr marL="3886200" indent="-228600" defTabSz="457200" eaLnBrk="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chemeClr val="tx1"/>
                </a:solidFill>
                <a:latin typeface="Times New Roman" pitchFamily="16" charset="0"/>
                <a:ea typeface="msgothic" charset="0"/>
                <a:cs typeface="msgothic" charset="0"/>
              </a:defRPr>
            </a:lvl9pPr>
          </a:lstStyle>
          <a:p>
            <a:pPr algn="ctr" eaLnBrk="1"/>
            <a:r>
              <a:rPr lang="en-GB" altLang="x-none" sz="1500" b="1" dirty="0">
                <a:solidFill>
                  <a:srgbClr val="000000"/>
                </a:solidFill>
                <a:latin typeface="Arial" charset="0"/>
                <a:ea typeface="Arial"/>
                <a:cs typeface="Arial"/>
              </a:rPr>
              <a:t>Identification of metastable states. </a:t>
            </a:r>
          </a:p>
        </p:txBody>
      </p:sp>
      <p:pic>
        <p:nvPicPr>
          <p:cNvPr id="2051"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880" y="5943504"/>
            <a:ext cx="9106560" cy="943299"/>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052"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200" y="0"/>
            <a:ext cx="8823946" cy="41910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053" name="Text Box 4"/>
          <p:cNvSpPr txBox="1">
            <a:spLocks noChangeArrowheads="1"/>
          </p:cNvSpPr>
          <p:nvPr/>
        </p:nvSpPr>
        <p:spPr bwMode="auto">
          <a:xfrm>
            <a:off x="-76200" y="6549937"/>
            <a:ext cx="3918240" cy="2318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eaLnBrk="0">
              <a:tabLst>
                <a:tab pos="723900" algn="l"/>
                <a:tab pos="1447800" algn="l"/>
                <a:tab pos="2171700" algn="l"/>
                <a:tab pos="2895600" algn="l"/>
                <a:tab pos="3619500" algn="l"/>
              </a:tabLst>
              <a:defRPr sz="2400">
                <a:solidFill>
                  <a:schemeClr val="tx1"/>
                </a:solidFill>
                <a:latin typeface="Times New Roman" pitchFamily="16" charset="0"/>
                <a:ea typeface="msgothic" charset="0"/>
                <a:cs typeface="msgothic" charset="0"/>
              </a:defRPr>
            </a:lvl1pPr>
            <a:lvl2pPr marL="742950" indent="-285750" eaLnBrk="0">
              <a:tabLst>
                <a:tab pos="723900" algn="l"/>
                <a:tab pos="1447800" algn="l"/>
                <a:tab pos="2171700" algn="l"/>
                <a:tab pos="2895600" algn="l"/>
                <a:tab pos="3619500" algn="l"/>
              </a:tabLst>
              <a:defRPr sz="2400">
                <a:solidFill>
                  <a:schemeClr val="tx1"/>
                </a:solidFill>
                <a:latin typeface="Times New Roman" pitchFamily="16" charset="0"/>
                <a:ea typeface="msgothic" charset="0"/>
                <a:cs typeface="msgothic" charset="0"/>
              </a:defRPr>
            </a:lvl2pPr>
            <a:lvl3pPr marL="1143000" indent="-228600" eaLnBrk="0">
              <a:tabLst>
                <a:tab pos="723900" algn="l"/>
                <a:tab pos="1447800" algn="l"/>
                <a:tab pos="2171700" algn="l"/>
                <a:tab pos="2895600" algn="l"/>
                <a:tab pos="3619500" algn="l"/>
              </a:tabLst>
              <a:defRPr sz="2400">
                <a:solidFill>
                  <a:schemeClr val="tx1"/>
                </a:solidFill>
                <a:latin typeface="Times New Roman" pitchFamily="16" charset="0"/>
                <a:ea typeface="msgothic" charset="0"/>
                <a:cs typeface="msgothic" charset="0"/>
              </a:defRPr>
            </a:lvl3pPr>
            <a:lvl4pPr marL="1600200" indent="-228600" eaLnBrk="0">
              <a:tabLst>
                <a:tab pos="723900" algn="l"/>
                <a:tab pos="1447800" algn="l"/>
                <a:tab pos="2171700" algn="l"/>
                <a:tab pos="2895600" algn="l"/>
                <a:tab pos="3619500" algn="l"/>
              </a:tabLst>
              <a:defRPr sz="2400">
                <a:solidFill>
                  <a:schemeClr val="tx1"/>
                </a:solidFill>
                <a:latin typeface="Times New Roman" pitchFamily="16" charset="0"/>
                <a:ea typeface="msgothic" charset="0"/>
                <a:cs typeface="msgothic" charset="0"/>
              </a:defRPr>
            </a:lvl4pPr>
            <a:lvl5pPr marL="2057400" indent="-228600" eaLnBrk="0">
              <a:tabLst>
                <a:tab pos="723900" algn="l"/>
                <a:tab pos="1447800" algn="l"/>
                <a:tab pos="2171700" algn="l"/>
                <a:tab pos="2895600" algn="l"/>
                <a:tab pos="3619500" algn="l"/>
              </a:tabLst>
              <a:defRPr sz="2400">
                <a:solidFill>
                  <a:schemeClr val="tx1"/>
                </a:solidFill>
                <a:latin typeface="Times New Roman" pitchFamily="16" charset="0"/>
                <a:ea typeface="msgothic" charset="0"/>
                <a:cs typeface="msgothic" charset="0"/>
              </a:defRPr>
            </a:lvl5pPr>
            <a:lvl6pPr marL="2514600" indent="-228600" defTabSz="457200" eaLnBrk="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chemeClr val="tx1"/>
                </a:solidFill>
                <a:latin typeface="Times New Roman" pitchFamily="16" charset="0"/>
                <a:ea typeface="msgothic" charset="0"/>
                <a:cs typeface="msgothic" charset="0"/>
              </a:defRPr>
            </a:lvl6pPr>
            <a:lvl7pPr marL="2971800" indent="-228600" defTabSz="457200" eaLnBrk="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chemeClr val="tx1"/>
                </a:solidFill>
                <a:latin typeface="Times New Roman" pitchFamily="16" charset="0"/>
                <a:ea typeface="msgothic" charset="0"/>
                <a:cs typeface="msgothic" charset="0"/>
              </a:defRPr>
            </a:lvl7pPr>
            <a:lvl8pPr marL="3429000" indent="-228600" defTabSz="457200" eaLnBrk="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chemeClr val="tx1"/>
                </a:solidFill>
                <a:latin typeface="Times New Roman" pitchFamily="16" charset="0"/>
                <a:ea typeface="msgothic" charset="0"/>
                <a:cs typeface="msgothic" charset="0"/>
              </a:defRPr>
            </a:lvl8pPr>
            <a:lvl9pPr marL="3886200" indent="-228600" defTabSz="457200" eaLnBrk="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chemeClr val="tx1"/>
                </a:solidFill>
                <a:latin typeface="Times New Roman" pitchFamily="16" charset="0"/>
                <a:ea typeface="msgothic" charset="0"/>
                <a:cs typeface="msgothic" charset="0"/>
              </a:defRPr>
            </a:lvl9pPr>
          </a:lstStyle>
          <a:p>
            <a:pPr eaLnBrk="1"/>
            <a:r>
              <a:rPr lang="en-GB" altLang="x-none" sz="1100" b="1" dirty="0" err="1">
                <a:solidFill>
                  <a:srgbClr val="000000"/>
                </a:solidFill>
                <a:latin typeface="Arial" charset="0"/>
                <a:ea typeface="Arial"/>
                <a:cs typeface="Arial"/>
              </a:rPr>
              <a:t>Ignasi</a:t>
            </a:r>
            <a:r>
              <a:rPr lang="en-GB" altLang="x-none" sz="1100" b="1" dirty="0">
                <a:solidFill>
                  <a:srgbClr val="000000"/>
                </a:solidFill>
                <a:latin typeface="Arial" charset="0"/>
                <a:ea typeface="Arial"/>
                <a:cs typeface="Arial"/>
              </a:rPr>
              <a:t> </a:t>
            </a:r>
            <a:r>
              <a:rPr lang="en-GB" altLang="x-none" sz="1100" b="1" dirty="0" err="1">
                <a:solidFill>
                  <a:srgbClr val="000000"/>
                </a:solidFill>
                <a:latin typeface="Arial" charset="0"/>
                <a:ea typeface="Arial"/>
                <a:cs typeface="Arial"/>
              </a:rPr>
              <a:t>Buch</a:t>
            </a:r>
            <a:r>
              <a:rPr lang="en-GB" altLang="x-none" sz="1100" b="1" dirty="0">
                <a:solidFill>
                  <a:srgbClr val="000000"/>
                </a:solidFill>
                <a:latin typeface="Arial" charset="0"/>
                <a:ea typeface="Arial"/>
                <a:cs typeface="Arial"/>
              </a:rPr>
              <a:t> et al. PNAS 2011;108:10184-10189</a:t>
            </a:r>
          </a:p>
        </p:txBody>
      </p:sp>
      <p:sp>
        <p:nvSpPr>
          <p:cNvPr id="2" name="CasellaDiTesto 1"/>
          <p:cNvSpPr txBox="1"/>
          <p:nvPr/>
        </p:nvSpPr>
        <p:spPr>
          <a:xfrm>
            <a:off x="228600" y="4419601"/>
            <a:ext cx="8610600" cy="2031325"/>
          </a:xfrm>
          <a:prstGeom prst="rect">
            <a:avLst/>
          </a:prstGeom>
          <a:noFill/>
        </p:spPr>
        <p:txBody>
          <a:bodyPr wrap="square" lIns="91430" tIns="45715" rIns="91430" bIns="45715" rtlCol="0">
            <a:spAutoFit/>
          </a:bodyPr>
          <a:lstStyle/>
          <a:p>
            <a:pPr algn="just"/>
            <a:r>
              <a:rPr lang="en-GB" altLang="x-none" sz="1400" dirty="0">
                <a:ea typeface="Arial"/>
                <a:cs typeface="Arial"/>
              </a:rPr>
              <a:t>Identification of metastable states. (A) PMF in the </a:t>
            </a:r>
            <a:r>
              <a:rPr lang="en-GB" altLang="x-none" sz="1400" dirty="0" err="1">
                <a:ea typeface="Arial"/>
                <a:cs typeface="Arial"/>
              </a:rPr>
              <a:t>xz</a:t>
            </a:r>
            <a:r>
              <a:rPr lang="en-GB" altLang="x-none" sz="1400" dirty="0">
                <a:ea typeface="Arial"/>
                <a:cs typeface="Arial"/>
              </a:rPr>
              <a:t> plane. Five different metastable states can be identified from the different free-energy minima (S0 to S4). The relative free energy between the unbound state S0 and the bound state S4 is -6 kcal/mol. The most probable transition to the bound state S4 may be from S3 from the fact that the barrier between the two states is just 1.5 kcal/mol. </a:t>
            </a:r>
            <a:r>
              <a:rPr lang="en-GB" altLang="x-none" sz="1400" dirty="0">
                <a:solidFill>
                  <a:schemeClr val="bg1">
                    <a:lumMod val="65000"/>
                  </a:schemeClr>
                </a:solidFill>
                <a:ea typeface="Arial"/>
                <a:cs typeface="Arial"/>
              </a:rPr>
              <a:t>(B) Structural characterization of metastable states. In states S1 and S2, </a:t>
            </a:r>
            <a:r>
              <a:rPr lang="en-GB" altLang="x-none" sz="1400" dirty="0" err="1">
                <a:solidFill>
                  <a:schemeClr val="bg1">
                    <a:lumMod val="65000"/>
                  </a:schemeClr>
                </a:solidFill>
                <a:ea typeface="Arial"/>
                <a:cs typeface="Arial"/>
              </a:rPr>
              <a:t>benzamidine</a:t>
            </a:r>
            <a:r>
              <a:rPr lang="en-GB" altLang="x-none" sz="1400" dirty="0">
                <a:solidFill>
                  <a:schemeClr val="bg1">
                    <a:lumMod val="65000"/>
                  </a:schemeClr>
                </a:solidFill>
                <a:ea typeface="Arial"/>
                <a:cs typeface="Arial"/>
              </a:rPr>
              <a:t> is stabilized by π-π stacking interactions with Y151 and Y39 side chains. In S3, a hydrogen bond may be formed between NH2 groups of </a:t>
            </a:r>
            <a:r>
              <a:rPr lang="en-GB" altLang="x-none" sz="1400" dirty="0" err="1">
                <a:solidFill>
                  <a:schemeClr val="bg1">
                    <a:lumMod val="65000"/>
                  </a:schemeClr>
                </a:solidFill>
                <a:ea typeface="Arial"/>
                <a:cs typeface="Arial"/>
              </a:rPr>
              <a:t>benzamidine</a:t>
            </a:r>
            <a:r>
              <a:rPr lang="en-GB" altLang="x-none" sz="1400" dirty="0">
                <a:solidFill>
                  <a:schemeClr val="bg1">
                    <a:lumMod val="65000"/>
                  </a:schemeClr>
                </a:solidFill>
                <a:ea typeface="Arial"/>
                <a:cs typeface="Arial"/>
              </a:rPr>
              <a:t> (only heavy atoms shown for clarity) and Q175 side chain, or by a </a:t>
            </a:r>
            <a:r>
              <a:rPr lang="en-GB" altLang="x-none" sz="1400" dirty="0" err="1">
                <a:solidFill>
                  <a:schemeClr val="bg1">
                    <a:lumMod val="65000"/>
                  </a:schemeClr>
                </a:solidFill>
                <a:ea typeface="Arial"/>
                <a:cs typeface="Arial"/>
              </a:rPr>
              <a:t>cation</a:t>
            </a:r>
            <a:r>
              <a:rPr lang="en-GB" altLang="x-none" sz="1400" dirty="0">
                <a:solidFill>
                  <a:schemeClr val="bg1">
                    <a:lumMod val="65000"/>
                  </a:schemeClr>
                </a:solidFill>
                <a:ea typeface="Arial"/>
                <a:cs typeface="Arial"/>
              </a:rPr>
              <a:t>-π interaction between the Q175 side chain again, and </a:t>
            </a:r>
            <a:r>
              <a:rPr lang="en-GB" altLang="x-none" sz="1400" dirty="0" err="1">
                <a:solidFill>
                  <a:schemeClr val="bg1">
                    <a:lumMod val="65000"/>
                  </a:schemeClr>
                </a:solidFill>
                <a:ea typeface="Arial"/>
                <a:cs typeface="Arial"/>
              </a:rPr>
              <a:t>benzamidine’s</a:t>
            </a:r>
            <a:r>
              <a:rPr lang="en-GB" altLang="x-none" sz="1400" dirty="0">
                <a:solidFill>
                  <a:schemeClr val="bg1">
                    <a:lumMod val="65000"/>
                  </a:schemeClr>
                </a:solidFill>
                <a:ea typeface="Arial"/>
                <a:cs typeface="Arial"/>
              </a:rPr>
              <a:t> benzene ring.</a:t>
            </a:r>
          </a:p>
          <a:p>
            <a:pPr algn="just"/>
            <a:endParaRPr lang="en-US" sz="1400" dirty="0"/>
          </a:p>
        </p:txBody>
      </p:sp>
      <p:sp>
        <p:nvSpPr>
          <p:cNvPr id="3" name="Rettangolo 2"/>
          <p:cNvSpPr/>
          <p:nvPr/>
        </p:nvSpPr>
        <p:spPr bwMode="auto">
          <a:xfrm>
            <a:off x="4954074" y="-152400"/>
            <a:ext cx="4267200" cy="4419600"/>
          </a:xfrm>
          <a:prstGeom prst="rect">
            <a:avLst/>
          </a:prstGeom>
          <a:solidFill>
            <a:schemeClr val="bg1">
              <a:alpha val="82000"/>
            </a:schemeClr>
          </a:solidFill>
          <a:ln w="381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custDataLst>
      <p:tags r:id="rId1"/>
    </p:custDataLst>
    <p:extLst>
      <p:ext uri="{BB962C8B-B14F-4D97-AF65-F5344CB8AC3E}">
        <p14:creationId xmlns:p14="http://schemas.microsoft.com/office/powerpoint/2010/main" val="1819210979"/>
      </p:ext>
    </p:extLst>
  </p:cSld>
  <p:clrMapOvr>
    <a:masterClrMapping/>
  </p:clrMapOvr>
  <p:timing>
    <p:tnLst>
      <p:par>
        <p:cTn id="1" dur="indefinite" restart="never" nodeType="tmRoot">
          <p:childTnLst>
            <p:seq concurrent="1" nextAc="seek">
              <p:cTn id="2" dur="0"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subTnLst>
                                    <p:set>
                                      <p:cBhvr override="childStyle">
                                        <p:cTn dur="1" fill="hold" display="0" masterRel="nextClick" afterEffect="1"/>
                                        <p:tgtEl>
                                          <p:spTgt spid="3"/>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50" name="Text Box 1"/>
          <p:cNvSpPr txBox="1">
            <a:spLocks noChangeArrowheads="1"/>
          </p:cNvSpPr>
          <p:nvPr/>
        </p:nvSpPr>
        <p:spPr bwMode="auto">
          <a:xfrm>
            <a:off x="325440" y="381640"/>
            <a:ext cx="8493120" cy="4147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eaLnBrk="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chemeClr val="tx1"/>
                </a:solidFill>
                <a:latin typeface="Times New Roman" pitchFamily="16" charset="0"/>
                <a:ea typeface="msgothic" charset="0"/>
                <a:cs typeface="msgothic" charset="0"/>
              </a:defRPr>
            </a:lvl1pPr>
            <a:lvl2pPr marL="742950" indent="-285750" eaLnBrk="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chemeClr val="tx1"/>
                </a:solidFill>
                <a:latin typeface="Times New Roman" pitchFamily="16" charset="0"/>
                <a:ea typeface="msgothic" charset="0"/>
                <a:cs typeface="msgothic" charset="0"/>
              </a:defRPr>
            </a:lvl2pPr>
            <a:lvl3pPr marL="1143000" indent="-228600" eaLnBrk="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chemeClr val="tx1"/>
                </a:solidFill>
                <a:latin typeface="Times New Roman" pitchFamily="16" charset="0"/>
                <a:ea typeface="msgothic" charset="0"/>
                <a:cs typeface="msgothic" charset="0"/>
              </a:defRPr>
            </a:lvl3pPr>
            <a:lvl4pPr marL="1600200" indent="-228600" eaLnBrk="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chemeClr val="tx1"/>
                </a:solidFill>
                <a:latin typeface="Times New Roman" pitchFamily="16" charset="0"/>
                <a:ea typeface="msgothic" charset="0"/>
                <a:cs typeface="msgothic" charset="0"/>
              </a:defRPr>
            </a:lvl4pPr>
            <a:lvl5pPr marL="2057400" indent="-228600" eaLnBrk="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chemeClr val="tx1"/>
                </a:solidFill>
                <a:latin typeface="Times New Roman" pitchFamily="16" charset="0"/>
                <a:ea typeface="msgothic" charset="0"/>
                <a:cs typeface="msgothic" charset="0"/>
              </a:defRPr>
            </a:lvl5pPr>
            <a:lvl6pPr marL="2514600" indent="-228600" defTabSz="457200" eaLnBrk="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chemeClr val="tx1"/>
                </a:solidFill>
                <a:latin typeface="Times New Roman" pitchFamily="16" charset="0"/>
                <a:ea typeface="msgothic" charset="0"/>
                <a:cs typeface="msgothic" charset="0"/>
              </a:defRPr>
            </a:lvl6pPr>
            <a:lvl7pPr marL="2971800" indent="-228600" defTabSz="457200" eaLnBrk="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chemeClr val="tx1"/>
                </a:solidFill>
                <a:latin typeface="Times New Roman" pitchFamily="16" charset="0"/>
                <a:ea typeface="msgothic" charset="0"/>
                <a:cs typeface="msgothic" charset="0"/>
              </a:defRPr>
            </a:lvl7pPr>
            <a:lvl8pPr marL="3429000" indent="-228600" defTabSz="457200" eaLnBrk="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chemeClr val="tx1"/>
                </a:solidFill>
                <a:latin typeface="Times New Roman" pitchFamily="16" charset="0"/>
                <a:ea typeface="msgothic" charset="0"/>
                <a:cs typeface="msgothic" charset="0"/>
              </a:defRPr>
            </a:lvl8pPr>
            <a:lvl9pPr marL="3886200" indent="-228600" defTabSz="457200" eaLnBrk="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chemeClr val="tx1"/>
                </a:solidFill>
                <a:latin typeface="Times New Roman" pitchFamily="16" charset="0"/>
                <a:ea typeface="msgothic" charset="0"/>
                <a:cs typeface="msgothic" charset="0"/>
              </a:defRPr>
            </a:lvl9pPr>
          </a:lstStyle>
          <a:p>
            <a:pPr algn="ctr" eaLnBrk="1"/>
            <a:r>
              <a:rPr lang="en-GB" altLang="x-none" sz="1500" b="1" dirty="0">
                <a:solidFill>
                  <a:srgbClr val="000000"/>
                </a:solidFill>
                <a:latin typeface="Arial" charset="0"/>
                <a:ea typeface="Arial"/>
                <a:cs typeface="Arial"/>
              </a:rPr>
              <a:t>Identification of metastable states. </a:t>
            </a:r>
          </a:p>
        </p:txBody>
      </p:sp>
      <p:pic>
        <p:nvPicPr>
          <p:cNvPr id="2051"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880" y="5943504"/>
            <a:ext cx="9106560" cy="943299"/>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052"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200" y="0"/>
            <a:ext cx="8823946" cy="41910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053" name="Text Box 4"/>
          <p:cNvSpPr txBox="1">
            <a:spLocks noChangeArrowheads="1"/>
          </p:cNvSpPr>
          <p:nvPr/>
        </p:nvSpPr>
        <p:spPr bwMode="auto">
          <a:xfrm>
            <a:off x="-76200" y="6549937"/>
            <a:ext cx="3918240" cy="2318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eaLnBrk="0">
              <a:tabLst>
                <a:tab pos="723900" algn="l"/>
                <a:tab pos="1447800" algn="l"/>
                <a:tab pos="2171700" algn="l"/>
                <a:tab pos="2895600" algn="l"/>
                <a:tab pos="3619500" algn="l"/>
              </a:tabLst>
              <a:defRPr sz="2400">
                <a:solidFill>
                  <a:schemeClr val="tx1"/>
                </a:solidFill>
                <a:latin typeface="Times New Roman" pitchFamily="16" charset="0"/>
                <a:ea typeface="msgothic" charset="0"/>
                <a:cs typeface="msgothic" charset="0"/>
              </a:defRPr>
            </a:lvl1pPr>
            <a:lvl2pPr marL="742950" indent="-285750" eaLnBrk="0">
              <a:tabLst>
                <a:tab pos="723900" algn="l"/>
                <a:tab pos="1447800" algn="l"/>
                <a:tab pos="2171700" algn="l"/>
                <a:tab pos="2895600" algn="l"/>
                <a:tab pos="3619500" algn="l"/>
              </a:tabLst>
              <a:defRPr sz="2400">
                <a:solidFill>
                  <a:schemeClr val="tx1"/>
                </a:solidFill>
                <a:latin typeface="Times New Roman" pitchFamily="16" charset="0"/>
                <a:ea typeface="msgothic" charset="0"/>
                <a:cs typeface="msgothic" charset="0"/>
              </a:defRPr>
            </a:lvl2pPr>
            <a:lvl3pPr marL="1143000" indent="-228600" eaLnBrk="0">
              <a:tabLst>
                <a:tab pos="723900" algn="l"/>
                <a:tab pos="1447800" algn="l"/>
                <a:tab pos="2171700" algn="l"/>
                <a:tab pos="2895600" algn="l"/>
                <a:tab pos="3619500" algn="l"/>
              </a:tabLst>
              <a:defRPr sz="2400">
                <a:solidFill>
                  <a:schemeClr val="tx1"/>
                </a:solidFill>
                <a:latin typeface="Times New Roman" pitchFamily="16" charset="0"/>
                <a:ea typeface="msgothic" charset="0"/>
                <a:cs typeface="msgothic" charset="0"/>
              </a:defRPr>
            </a:lvl3pPr>
            <a:lvl4pPr marL="1600200" indent="-228600" eaLnBrk="0">
              <a:tabLst>
                <a:tab pos="723900" algn="l"/>
                <a:tab pos="1447800" algn="l"/>
                <a:tab pos="2171700" algn="l"/>
                <a:tab pos="2895600" algn="l"/>
                <a:tab pos="3619500" algn="l"/>
              </a:tabLst>
              <a:defRPr sz="2400">
                <a:solidFill>
                  <a:schemeClr val="tx1"/>
                </a:solidFill>
                <a:latin typeface="Times New Roman" pitchFamily="16" charset="0"/>
                <a:ea typeface="msgothic" charset="0"/>
                <a:cs typeface="msgothic" charset="0"/>
              </a:defRPr>
            </a:lvl4pPr>
            <a:lvl5pPr marL="2057400" indent="-228600" eaLnBrk="0">
              <a:tabLst>
                <a:tab pos="723900" algn="l"/>
                <a:tab pos="1447800" algn="l"/>
                <a:tab pos="2171700" algn="l"/>
                <a:tab pos="2895600" algn="l"/>
                <a:tab pos="3619500" algn="l"/>
              </a:tabLst>
              <a:defRPr sz="2400">
                <a:solidFill>
                  <a:schemeClr val="tx1"/>
                </a:solidFill>
                <a:latin typeface="Times New Roman" pitchFamily="16" charset="0"/>
                <a:ea typeface="msgothic" charset="0"/>
                <a:cs typeface="msgothic" charset="0"/>
              </a:defRPr>
            </a:lvl5pPr>
            <a:lvl6pPr marL="2514600" indent="-228600" defTabSz="457200" eaLnBrk="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chemeClr val="tx1"/>
                </a:solidFill>
                <a:latin typeface="Times New Roman" pitchFamily="16" charset="0"/>
                <a:ea typeface="msgothic" charset="0"/>
                <a:cs typeface="msgothic" charset="0"/>
              </a:defRPr>
            </a:lvl6pPr>
            <a:lvl7pPr marL="2971800" indent="-228600" defTabSz="457200" eaLnBrk="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chemeClr val="tx1"/>
                </a:solidFill>
                <a:latin typeface="Times New Roman" pitchFamily="16" charset="0"/>
                <a:ea typeface="msgothic" charset="0"/>
                <a:cs typeface="msgothic" charset="0"/>
              </a:defRPr>
            </a:lvl7pPr>
            <a:lvl8pPr marL="3429000" indent="-228600" defTabSz="457200" eaLnBrk="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chemeClr val="tx1"/>
                </a:solidFill>
                <a:latin typeface="Times New Roman" pitchFamily="16" charset="0"/>
                <a:ea typeface="msgothic" charset="0"/>
                <a:cs typeface="msgothic" charset="0"/>
              </a:defRPr>
            </a:lvl8pPr>
            <a:lvl9pPr marL="3886200" indent="-228600" defTabSz="457200" eaLnBrk="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chemeClr val="tx1"/>
                </a:solidFill>
                <a:latin typeface="Times New Roman" pitchFamily="16" charset="0"/>
                <a:ea typeface="msgothic" charset="0"/>
                <a:cs typeface="msgothic" charset="0"/>
              </a:defRPr>
            </a:lvl9pPr>
          </a:lstStyle>
          <a:p>
            <a:pPr eaLnBrk="1"/>
            <a:r>
              <a:rPr lang="en-GB" altLang="x-none" sz="1100" b="1" dirty="0" err="1">
                <a:solidFill>
                  <a:srgbClr val="000000"/>
                </a:solidFill>
                <a:latin typeface="Arial" charset="0"/>
                <a:ea typeface="Arial"/>
                <a:cs typeface="Arial"/>
              </a:rPr>
              <a:t>Ignasi</a:t>
            </a:r>
            <a:r>
              <a:rPr lang="en-GB" altLang="x-none" sz="1100" b="1" dirty="0">
                <a:solidFill>
                  <a:srgbClr val="000000"/>
                </a:solidFill>
                <a:latin typeface="Arial" charset="0"/>
                <a:ea typeface="Arial"/>
                <a:cs typeface="Arial"/>
              </a:rPr>
              <a:t> </a:t>
            </a:r>
            <a:r>
              <a:rPr lang="en-GB" altLang="x-none" sz="1100" b="1" dirty="0" err="1">
                <a:solidFill>
                  <a:srgbClr val="000000"/>
                </a:solidFill>
                <a:latin typeface="Arial" charset="0"/>
                <a:ea typeface="Arial"/>
                <a:cs typeface="Arial"/>
              </a:rPr>
              <a:t>Buch</a:t>
            </a:r>
            <a:r>
              <a:rPr lang="en-GB" altLang="x-none" sz="1100" b="1" dirty="0">
                <a:solidFill>
                  <a:srgbClr val="000000"/>
                </a:solidFill>
                <a:latin typeface="Arial" charset="0"/>
                <a:ea typeface="Arial"/>
                <a:cs typeface="Arial"/>
              </a:rPr>
              <a:t> et al. PNAS 2011;108:10184-10189</a:t>
            </a:r>
          </a:p>
        </p:txBody>
      </p:sp>
      <p:sp>
        <p:nvSpPr>
          <p:cNvPr id="2" name="CasellaDiTesto 1"/>
          <p:cNvSpPr txBox="1"/>
          <p:nvPr/>
        </p:nvSpPr>
        <p:spPr>
          <a:xfrm>
            <a:off x="228600" y="4419601"/>
            <a:ext cx="8610600" cy="2031325"/>
          </a:xfrm>
          <a:prstGeom prst="rect">
            <a:avLst/>
          </a:prstGeom>
          <a:noFill/>
        </p:spPr>
        <p:txBody>
          <a:bodyPr wrap="square" lIns="91430" tIns="45715" rIns="91430" bIns="45715" rtlCol="0">
            <a:spAutoFit/>
          </a:bodyPr>
          <a:lstStyle/>
          <a:p>
            <a:pPr algn="just"/>
            <a:r>
              <a:rPr lang="en-GB" altLang="x-none" sz="1400" dirty="0">
                <a:ea typeface="Arial"/>
                <a:cs typeface="Arial"/>
              </a:rPr>
              <a:t>Identification of metastable states. (A) PMF in the </a:t>
            </a:r>
            <a:r>
              <a:rPr lang="en-GB" altLang="x-none" sz="1400" dirty="0" err="1">
                <a:ea typeface="Arial"/>
                <a:cs typeface="Arial"/>
              </a:rPr>
              <a:t>xz</a:t>
            </a:r>
            <a:r>
              <a:rPr lang="en-GB" altLang="x-none" sz="1400" dirty="0">
                <a:ea typeface="Arial"/>
                <a:cs typeface="Arial"/>
              </a:rPr>
              <a:t> plane. Five different metastable states can be identified from the different free-energy minima (S0 to S4). The relative free energy between the unbound state S0 and the bound state S4 is -6 kcal/mol. The most probable transition to the bound state S4 may be from S3 from the fact that the barrier between the two states is just 1.5 kcal/mol. (B) Structural characterization of metastable states. In states S1 and S2, </a:t>
            </a:r>
            <a:r>
              <a:rPr lang="en-GB" altLang="x-none" sz="1400" dirty="0" err="1">
                <a:ea typeface="Arial"/>
                <a:cs typeface="Arial"/>
              </a:rPr>
              <a:t>benzamidine</a:t>
            </a:r>
            <a:r>
              <a:rPr lang="en-GB" altLang="x-none" sz="1400" dirty="0">
                <a:ea typeface="Arial"/>
                <a:cs typeface="Arial"/>
              </a:rPr>
              <a:t> is stabilized by π-π stacking interactions with Y151 and Y39 side chains. In S3, a hydrogen bond may be formed between NH2 groups of </a:t>
            </a:r>
            <a:r>
              <a:rPr lang="en-GB" altLang="x-none" sz="1400" dirty="0" err="1">
                <a:ea typeface="Arial"/>
                <a:cs typeface="Arial"/>
              </a:rPr>
              <a:t>benzamidine</a:t>
            </a:r>
            <a:r>
              <a:rPr lang="en-GB" altLang="x-none" sz="1400" dirty="0">
                <a:ea typeface="Arial"/>
                <a:cs typeface="Arial"/>
              </a:rPr>
              <a:t> (only heavy atoms shown for clarity) and Q175 side chain, or by a </a:t>
            </a:r>
            <a:r>
              <a:rPr lang="en-GB" altLang="x-none" sz="1400" dirty="0" err="1">
                <a:ea typeface="Arial"/>
                <a:cs typeface="Arial"/>
              </a:rPr>
              <a:t>cation</a:t>
            </a:r>
            <a:r>
              <a:rPr lang="en-GB" altLang="x-none" sz="1400" dirty="0">
                <a:ea typeface="Arial"/>
                <a:cs typeface="Arial"/>
              </a:rPr>
              <a:t>-π interaction between the Q175 side chain again, and </a:t>
            </a:r>
            <a:r>
              <a:rPr lang="en-GB" altLang="x-none" sz="1400" dirty="0" err="1">
                <a:ea typeface="Arial"/>
                <a:cs typeface="Arial"/>
              </a:rPr>
              <a:t>benzamidine’s</a:t>
            </a:r>
            <a:r>
              <a:rPr lang="en-GB" altLang="x-none" sz="1400" dirty="0">
                <a:ea typeface="Arial"/>
                <a:cs typeface="Arial"/>
              </a:rPr>
              <a:t> benzene ring.</a:t>
            </a:r>
          </a:p>
          <a:p>
            <a:pPr algn="just"/>
            <a:endParaRPr lang="en-US" sz="1400" dirty="0"/>
          </a:p>
        </p:txBody>
      </p:sp>
      <p:pic>
        <p:nvPicPr>
          <p:cNvPr id="7" name="Picture 6"/>
          <p:cNvPicPr>
            <a:picLocks noChangeAspect="1" noChangeArrowheads="1"/>
          </p:cNvPicPr>
          <p:nvPr/>
        </p:nvPicPr>
        <p:blipFill>
          <a:blip r:embed="rId6">
            <a:extLst>
              <a:ext uri="{28A0092B-C50C-407E-A947-70E740481C1C}">
                <a14:useLocalDpi xmlns:a14="http://schemas.microsoft.com/office/drawing/2010/main" val="0"/>
              </a:ext>
            </a:extLst>
          </a:blip>
          <a:srcRect l="24219" t="20889" r="15625" b="44609"/>
          <a:stretch>
            <a:fillRect/>
          </a:stretch>
        </p:blipFill>
        <p:spPr bwMode="auto">
          <a:xfrm>
            <a:off x="1676400" y="3733800"/>
            <a:ext cx="5867400" cy="2438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rgbClr val="CC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ustDataLst>
      <p:tags r:id="rId1"/>
    </p:custDataLst>
    <p:extLst>
      <p:ext uri="{BB962C8B-B14F-4D97-AF65-F5344CB8AC3E}">
        <p14:creationId xmlns:p14="http://schemas.microsoft.com/office/powerpoint/2010/main" val="2741318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tangolo 1"/>
          <p:cNvSpPr/>
          <p:nvPr/>
        </p:nvSpPr>
        <p:spPr>
          <a:xfrm>
            <a:off x="4479667" y="3290501"/>
            <a:ext cx="184666" cy="276999"/>
          </a:xfrm>
          <a:prstGeom prst="rect">
            <a:avLst/>
          </a:prstGeom>
        </p:spPr>
        <p:txBody>
          <a:bodyPr wrap="none">
            <a:spAutoFit/>
          </a:bodyPr>
          <a:lstStyle/>
          <a:p>
            <a:r>
              <a:rPr lang="it-IT" baseline="30000" dirty="0"/>
              <a:t> </a:t>
            </a:r>
            <a:endParaRPr lang="it-IT" dirty="0"/>
          </a:p>
        </p:txBody>
      </p:sp>
      <p:sp>
        <p:nvSpPr>
          <p:cNvPr id="3" name="Rettangolo 2"/>
          <p:cNvSpPr/>
          <p:nvPr/>
        </p:nvSpPr>
        <p:spPr>
          <a:xfrm>
            <a:off x="4479667" y="3290501"/>
            <a:ext cx="184666" cy="276999"/>
          </a:xfrm>
          <a:prstGeom prst="rect">
            <a:avLst/>
          </a:prstGeom>
        </p:spPr>
        <p:txBody>
          <a:bodyPr wrap="none">
            <a:spAutoFit/>
          </a:bodyPr>
          <a:lstStyle/>
          <a:p>
            <a:r>
              <a:rPr lang="it-IT" baseline="30000" dirty="0"/>
              <a:t> </a:t>
            </a:r>
            <a:endParaRPr lang="it-IT" dirty="0"/>
          </a:p>
        </p:txBody>
      </p:sp>
      <p:pic>
        <p:nvPicPr>
          <p:cNvPr id="6" name="Immagine 5"/>
          <p:cNvPicPr>
            <a:picLocks noChangeAspect="1"/>
          </p:cNvPicPr>
          <p:nvPr/>
        </p:nvPicPr>
        <p:blipFill>
          <a:blip r:embed="rId2"/>
          <a:stretch>
            <a:fillRect/>
          </a:stretch>
        </p:blipFill>
        <p:spPr>
          <a:xfrm>
            <a:off x="647700" y="0"/>
            <a:ext cx="7836010" cy="6858000"/>
          </a:xfrm>
          <a:prstGeom prst="rect">
            <a:avLst/>
          </a:prstGeom>
        </p:spPr>
      </p:pic>
      <p:sp>
        <p:nvSpPr>
          <p:cNvPr id="4" name="CasellaDiTesto 3"/>
          <p:cNvSpPr txBox="1"/>
          <p:nvPr/>
        </p:nvSpPr>
        <p:spPr>
          <a:xfrm>
            <a:off x="68355" y="76200"/>
            <a:ext cx="2522445" cy="461665"/>
          </a:xfrm>
          <a:prstGeom prst="rect">
            <a:avLst/>
          </a:prstGeom>
          <a:noFill/>
        </p:spPr>
        <p:txBody>
          <a:bodyPr wrap="none" rtlCol="0">
            <a:spAutoFit/>
          </a:bodyPr>
          <a:lstStyle/>
          <a:p>
            <a:r>
              <a:rPr lang="it-IT" sz="2400" dirty="0">
                <a:latin typeface="Gill Sans MT"/>
                <a:cs typeface="Gill Sans MT"/>
              </a:rPr>
              <a:t>3D PMF </a:t>
            </a:r>
            <a:r>
              <a:rPr lang="it-IT" sz="2400" dirty="0" err="1">
                <a:latin typeface="Gill Sans MT"/>
                <a:cs typeface="Gill Sans MT"/>
              </a:rPr>
              <a:t>isosurface</a:t>
            </a:r>
            <a:endParaRPr lang="it-IT" sz="2400" dirty="0">
              <a:latin typeface="Gill Sans MT"/>
              <a:cs typeface="Gill Sans MT"/>
            </a:endParaRPr>
          </a:p>
        </p:txBody>
      </p:sp>
      <p:sp>
        <p:nvSpPr>
          <p:cNvPr id="9" name="TextBox 8">
            <a:extLst>
              <a:ext uri="{FF2B5EF4-FFF2-40B4-BE49-F238E27FC236}">
                <a16:creationId xmlns:a16="http://schemas.microsoft.com/office/drawing/2014/main" id="{E2C2317F-6EA4-6A47-A858-07FF4DCAC34C}"/>
              </a:ext>
            </a:extLst>
          </p:cNvPr>
          <p:cNvSpPr txBox="1"/>
          <p:nvPr/>
        </p:nvSpPr>
        <p:spPr>
          <a:xfrm>
            <a:off x="5305119" y="122366"/>
            <a:ext cx="3659977" cy="369332"/>
          </a:xfrm>
          <a:prstGeom prst="rect">
            <a:avLst/>
          </a:prstGeom>
          <a:noFill/>
        </p:spPr>
        <p:txBody>
          <a:bodyPr wrap="none" rtlCol="0">
            <a:spAutoFit/>
          </a:bodyPr>
          <a:lstStyle/>
          <a:p>
            <a:r>
              <a:rPr lang="en-GB" dirty="0"/>
              <a:t>I meant “benzamidine” not </a:t>
            </a:r>
            <a:r>
              <a:rPr lang="en-GB" strike="sngStrike" dirty="0"/>
              <a:t>solvent</a:t>
            </a:r>
          </a:p>
        </p:txBody>
      </p:sp>
    </p:spTree>
    <p:extLst>
      <p:ext uri="{BB962C8B-B14F-4D97-AF65-F5344CB8AC3E}">
        <p14:creationId xmlns:p14="http://schemas.microsoft.com/office/powerpoint/2010/main" val="155805159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228600" y="228600"/>
            <a:ext cx="8229600" cy="4525963"/>
          </a:xfrm>
        </p:spPr>
        <p:txBody>
          <a:bodyPr/>
          <a:lstStyle/>
          <a:p>
            <a:pPr marL="0" indent="0">
              <a:buNone/>
            </a:pPr>
            <a:r>
              <a:rPr lang="it-IT" dirty="0" err="1"/>
              <a:t>Kinetic</a:t>
            </a:r>
            <a:r>
              <a:rPr lang="it-IT" dirty="0"/>
              <a:t> </a:t>
            </a:r>
            <a:r>
              <a:rPr lang="it-IT" dirty="0" err="1"/>
              <a:t>characterization</a:t>
            </a:r>
            <a:r>
              <a:rPr lang="it-IT" dirty="0"/>
              <a:t> of the </a:t>
            </a:r>
            <a:r>
              <a:rPr lang="it-IT" dirty="0" err="1"/>
              <a:t>critical</a:t>
            </a:r>
            <a:r>
              <a:rPr lang="it-IT" dirty="0"/>
              <a:t> </a:t>
            </a:r>
            <a:r>
              <a:rPr lang="it-IT" dirty="0" err="1"/>
              <a:t>step</a:t>
            </a:r>
            <a:r>
              <a:rPr lang="it-IT" dirty="0"/>
              <a:t> in HIV-1 </a:t>
            </a:r>
            <a:r>
              <a:rPr lang="it-IT" dirty="0" err="1"/>
              <a:t>protease</a:t>
            </a:r>
            <a:r>
              <a:rPr lang="it-IT" dirty="0"/>
              <a:t> </a:t>
            </a:r>
            <a:r>
              <a:rPr lang="it-IT" dirty="0" err="1"/>
              <a:t>maturation</a:t>
            </a:r>
            <a:endParaRPr lang="it-IT" dirty="0"/>
          </a:p>
          <a:p>
            <a:endParaRPr lang="it-IT" dirty="0"/>
          </a:p>
        </p:txBody>
      </p:sp>
      <p:pic>
        <p:nvPicPr>
          <p:cNvPr id="4" name="Immagine 3"/>
          <p:cNvPicPr>
            <a:picLocks noChangeAspect="1"/>
          </p:cNvPicPr>
          <p:nvPr/>
        </p:nvPicPr>
        <p:blipFill>
          <a:blip r:embed="rId2"/>
          <a:stretch>
            <a:fillRect/>
          </a:stretch>
        </p:blipFill>
        <p:spPr>
          <a:xfrm>
            <a:off x="990600" y="1447800"/>
            <a:ext cx="7548855" cy="4800600"/>
          </a:xfrm>
          <a:prstGeom prst="rect">
            <a:avLst/>
          </a:prstGeom>
        </p:spPr>
      </p:pic>
      <p:sp>
        <p:nvSpPr>
          <p:cNvPr id="7" name="Rettangolo 6"/>
          <p:cNvSpPr/>
          <p:nvPr/>
        </p:nvSpPr>
        <p:spPr>
          <a:xfrm>
            <a:off x="152400" y="6324600"/>
            <a:ext cx="4304008" cy="369332"/>
          </a:xfrm>
          <a:prstGeom prst="rect">
            <a:avLst/>
          </a:prstGeom>
        </p:spPr>
        <p:txBody>
          <a:bodyPr wrap="none">
            <a:spAutoFit/>
          </a:bodyPr>
          <a:lstStyle/>
          <a:p>
            <a:r>
              <a:rPr lang="it-IT" dirty="0">
                <a:hlinkClick r:id="rId3"/>
              </a:rPr>
              <a:t>www.pnas.org/content/109/50/20449.full</a:t>
            </a:r>
            <a:endParaRPr lang="it-IT" dirty="0"/>
          </a:p>
        </p:txBody>
      </p:sp>
    </p:spTree>
    <p:extLst>
      <p:ext uri="{BB962C8B-B14F-4D97-AF65-F5344CB8AC3E}">
        <p14:creationId xmlns:p14="http://schemas.microsoft.com/office/powerpoint/2010/main" val="19132603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54" name="Straight Connector 53">
            <a:extLst>
              <a:ext uri="{FF2B5EF4-FFF2-40B4-BE49-F238E27FC236}">
                <a16:creationId xmlns:a16="http://schemas.microsoft.com/office/drawing/2014/main" id="{FA33B147-4581-AF45-9C99-4DE5C4EC4A7A}"/>
              </a:ext>
            </a:extLst>
          </p:cNvPr>
          <p:cNvCxnSpPr/>
          <p:nvPr/>
        </p:nvCxnSpPr>
        <p:spPr>
          <a:xfrm>
            <a:off x="3048000" y="0"/>
            <a:ext cx="0" cy="6858000"/>
          </a:xfrm>
          <a:prstGeom prst="line">
            <a:avLst/>
          </a:prstGeom>
        </p:spPr>
        <p:style>
          <a:lnRef idx="2">
            <a:schemeClr val="accent3"/>
          </a:lnRef>
          <a:fillRef idx="0">
            <a:schemeClr val="accent3"/>
          </a:fillRef>
          <a:effectRef idx="1">
            <a:schemeClr val="accent3"/>
          </a:effectRef>
          <a:fontRef idx="minor">
            <a:schemeClr val="tx1"/>
          </a:fontRef>
        </p:style>
      </p:cxnSp>
      <p:cxnSp>
        <p:nvCxnSpPr>
          <p:cNvPr id="55" name="Straight Connector 54">
            <a:extLst>
              <a:ext uri="{FF2B5EF4-FFF2-40B4-BE49-F238E27FC236}">
                <a16:creationId xmlns:a16="http://schemas.microsoft.com/office/drawing/2014/main" id="{CCA13ED0-8415-5F40-97B9-66A750161FF6}"/>
              </a:ext>
            </a:extLst>
          </p:cNvPr>
          <p:cNvCxnSpPr>
            <a:cxnSpLocks/>
          </p:cNvCxnSpPr>
          <p:nvPr/>
        </p:nvCxnSpPr>
        <p:spPr>
          <a:xfrm>
            <a:off x="6096000" y="0"/>
            <a:ext cx="0" cy="6858000"/>
          </a:xfrm>
          <a:prstGeom prst="line">
            <a:avLst/>
          </a:prstGeom>
        </p:spPr>
        <p:style>
          <a:lnRef idx="2">
            <a:schemeClr val="accent3"/>
          </a:lnRef>
          <a:fillRef idx="0">
            <a:schemeClr val="accent3"/>
          </a:fillRef>
          <a:effectRef idx="1">
            <a:schemeClr val="accent3"/>
          </a:effectRef>
          <a:fontRef idx="minor">
            <a:schemeClr val="tx1"/>
          </a:fontRef>
        </p:style>
      </p:cxnSp>
      <p:grpSp>
        <p:nvGrpSpPr>
          <p:cNvPr id="67" name="Group 66">
            <a:extLst>
              <a:ext uri="{FF2B5EF4-FFF2-40B4-BE49-F238E27FC236}">
                <a16:creationId xmlns:a16="http://schemas.microsoft.com/office/drawing/2014/main" id="{3063B8D5-47F3-1C49-9FCE-6CECFCE0CD59}"/>
              </a:ext>
            </a:extLst>
          </p:cNvPr>
          <p:cNvGrpSpPr/>
          <p:nvPr/>
        </p:nvGrpSpPr>
        <p:grpSpPr>
          <a:xfrm>
            <a:off x="508000" y="1524000"/>
            <a:ext cx="2159000" cy="4462849"/>
            <a:chOff x="508000" y="1524000"/>
            <a:chExt cx="2159000" cy="4462849"/>
          </a:xfrm>
        </p:grpSpPr>
        <p:grpSp>
          <p:nvGrpSpPr>
            <p:cNvPr id="28" name="Group 27">
              <a:extLst>
                <a:ext uri="{FF2B5EF4-FFF2-40B4-BE49-F238E27FC236}">
                  <a16:creationId xmlns:a16="http://schemas.microsoft.com/office/drawing/2014/main" id="{CCE19BF0-1F2A-D543-BA03-4A7F084021DD}"/>
                </a:ext>
              </a:extLst>
            </p:cNvPr>
            <p:cNvGrpSpPr/>
            <p:nvPr/>
          </p:nvGrpSpPr>
          <p:grpSpPr>
            <a:xfrm>
              <a:off x="508000" y="1524000"/>
              <a:ext cx="2159000" cy="1491049"/>
              <a:chOff x="508000" y="990600"/>
              <a:chExt cx="2159000" cy="1491049"/>
            </a:xfrm>
          </p:grpSpPr>
          <p:pic>
            <p:nvPicPr>
              <p:cNvPr id="7" name="Picture 6">
                <a:extLst>
                  <a:ext uri="{FF2B5EF4-FFF2-40B4-BE49-F238E27FC236}">
                    <a16:creationId xmlns:a16="http://schemas.microsoft.com/office/drawing/2014/main" id="{B17A15DE-CC81-874D-A257-91AA187E9179}"/>
                  </a:ext>
                </a:extLst>
              </p:cNvPr>
              <p:cNvPicPr>
                <a:picLocks noChangeAspect="1"/>
              </p:cNvPicPr>
              <p:nvPr/>
            </p:nvPicPr>
            <p:blipFill rotWithShape="1">
              <a:blip r:embed="rId3">
                <a:extLst>
                  <a:ext uri="{28A0092B-C50C-407E-A947-70E740481C1C}">
                    <a14:useLocalDpi xmlns:a14="http://schemas.microsoft.com/office/drawing/2010/main" val="0"/>
                  </a:ext>
                </a:extLst>
              </a:blip>
              <a:srcRect r="18551"/>
              <a:stretch/>
            </p:blipFill>
            <p:spPr>
              <a:xfrm>
                <a:off x="508000" y="990600"/>
                <a:ext cx="2159000" cy="149104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0" name="TextBox 9">
                <a:extLst>
                  <a:ext uri="{FF2B5EF4-FFF2-40B4-BE49-F238E27FC236}">
                    <a16:creationId xmlns:a16="http://schemas.microsoft.com/office/drawing/2014/main" id="{57AE24A3-D0CD-5C4D-ABC8-D8B993E1F865}"/>
                  </a:ext>
                </a:extLst>
              </p:cNvPr>
              <p:cNvSpPr txBox="1"/>
              <p:nvPr/>
            </p:nvSpPr>
            <p:spPr>
              <a:xfrm>
                <a:off x="2315621" y="990600"/>
                <a:ext cx="351379" cy="369332"/>
              </a:xfrm>
              <a:prstGeom prst="rect">
                <a:avLst/>
              </a:prstGeom>
              <a:noFill/>
            </p:spPr>
            <p:txBody>
              <a:bodyPr wrap="none" rtlCol="0">
                <a:spAutoFit/>
              </a:bodyPr>
              <a:lstStyle/>
              <a:p>
                <a:r>
                  <a:rPr lang="en-IT" b="1" dirty="0"/>
                  <a:t>A</a:t>
                </a:r>
              </a:p>
            </p:txBody>
          </p:sp>
        </p:grpSp>
        <p:grpSp>
          <p:nvGrpSpPr>
            <p:cNvPr id="29" name="Group 28">
              <a:extLst>
                <a:ext uri="{FF2B5EF4-FFF2-40B4-BE49-F238E27FC236}">
                  <a16:creationId xmlns:a16="http://schemas.microsoft.com/office/drawing/2014/main" id="{2E66F4F6-2492-D04F-B44D-20973F36C9F2}"/>
                </a:ext>
              </a:extLst>
            </p:cNvPr>
            <p:cNvGrpSpPr/>
            <p:nvPr/>
          </p:nvGrpSpPr>
          <p:grpSpPr>
            <a:xfrm>
              <a:off x="508000" y="4495800"/>
              <a:ext cx="2159000" cy="1491049"/>
              <a:chOff x="508000" y="3276600"/>
              <a:chExt cx="2159000" cy="1491049"/>
            </a:xfrm>
          </p:grpSpPr>
          <p:pic>
            <p:nvPicPr>
              <p:cNvPr id="9" name="Picture 8">
                <a:extLst>
                  <a:ext uri="{FF2B5EF4-FFF2-40B4-BE49-F238E27FC236}">
                    <a16:creationId xmlns:a16="http://schemas.microsoft.com/office/drawing/2014/main" id="{6E78B8A0-1377-A04C-87DD-4825B1CD1F4B}"/>
                  </a:ext>
                </a:extLst>
              </p:cNvPr>
              <p:cNvPicPr>
                <a:picLocks noChangeAspect="1"/>
              </p:cNvPicPr>
              <p:nvPr/>
            </p:nvPicPr>
            <p:blipFill rotWithShape="1">
              <a:blip r:embed="rId4">
                <a:extLst>
                  <a:ext uri="{28A0092B-C50C-407E-A947-70E740481C1C}">
                    <a14:useLocalDpi xmlns:a14="http://schemas.microsoft.com/office/drawing/2010/main" val="0"/>
                  </a:ext>
                </a:extLst>
              </a:blip>
              <a:srcRect r="18551"/>
              <a:stretch/>
            </p:blipFill>
            <p:spPr>
              <a:xfrm>
                <a:off x="508000" y="3276600"/>
                <a:ext cx="2159000" cy="149104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1" name="TextBox 10">
                <a:extLst>
                  <a:ext uri="{FF2B5EF4-FFF2-40B4-BE49-F238E27FC236}">
                    <a16:creationId xmlns:a16="http://schemas.microsoft.com/office/drawing/2014/main" id="{44B8B32E-E776-B147-9045-950339BE1560}"/>
                  </a:ext>
                </a:extLst>
              </p:cNvPr>
              <p:cNvSpPr txBox="1"/>
              <p:nvPr/>
            </p:nvSpPr>
            <p:spPr>
              <a:xfrm>
                <a:off x="2315620" y="3315044"/>
                <a:ext cx="351379" cy="369332"/>
              </a:xfrm>
              <a:prstGeom prst="rect">
                <a:avLst/>
              </a:prstGeom>
              <a:noFill/>
            </p:spPr>
            <p:txBody>
              <a:bodyPr wrap="none" rtlCol="0">
                <a:spAutoFit/>
              </a:bodyPr>
              <a:lstStyle/>
              <a:p>
                <a:r>
                  <a:rPr lang="en-IT" b="1" dirty="0"/>
                  <a:t>B</a:t>
                </a:r>
              </a:p>
            </p:txBody>
          </p:sp>
        </p:grpSp>
        <p:cxnSp>
          <p:nvCxnSpPr>
            <p:cNvPr id="13" name="Straight Arrow Connector 12">
              <a:extLst>
                <a:ext uri="{FF2B5EF4-FFF2-40B4-BE49-F238E27FC236}">
                  <a16:creationId xmlns:a16="http://schemas.microsoft.com/office/drawing/2014/main" id="{FC311D97-E67C-3245-B34B-5A387A3CC4CA}"/>
                </a:ext>
              </a:extLst>
            </p:cNvPr>
            <p:cNvCxnSpPr>
              <a:cxnSpLocks/>
            </p:cNvCxnSpPr>
            <p:nvPr/>
          </p:nvCxnSpPr>
          <p:spPr>
            <a:xfrm>
              <a:off x="1587500" y="3124200"/>
              <a:ext cx="0" cy="12192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26" name="Graphic 25" descr="Clock">
              <a:extLst>
                <a:ext uri="{FF2B5EF4-FFF2-40B4-BE49-F238E27FC236}">
                  <a16:creationId xmlns:a16="http://schemas.microsoft.com/office/drawing/2014/main" id="{6EE177CC-7C14-BB44-8BA3-F6C046DF256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19136" y="3276600"/>
              <a:ext cx="924697" cy="924697"/>
            </a:xfrm>
            <a:prstGeom prst="rect">
              <a:avLst/>
            </a:prstGeom>
          </p:spPr>
        </p:pic>
      </p:grpSp>
      <p:sp>
        <p:nvSpPr>
          <p:cNvPr id="56" name="TextBox 55">
            <a:extLst>
              <a:ext uri="{FF2B5EF4-FFF2-40B4-BE49-F238E27FC236}">
                <a16:creationId xmlns:a16="http://schemas.microsoft.com/office/drawing/2014/main" id="{36031CB8-E554-2743-B0D9-560575F8D90A}"/>
              </a:ext>
            </a:extLst>
          </p:cNvPr>
          <p:cNvSpPr txBox="1"/>
          <p:nvPr/>
        </p:nvSpPr>
        <p:spPr>
          <a:xfrm>
            <a:off x="508000" y="201316"/>
            <a:ext cx="2158995" cy="783193"/>
          </a:xfrm>
          <a:prstGeom prst="roundRect">
            <a:avLst/>
          </a:prstGeom>
        </p:spPr>
        <p:style>
          <a:lnRef idx="3">
            <a:schemeClr val="lt1"/>
          </a:lnRef>
          <a:fillRef idx="1">
            <a:schemeClr val="accent3"/>
          </a:fillRef>
          <a:effectRef idx="1">
            <a:schemeClr val="accent3"/>
          </a:effectRef>
          <a:fontRef idx="minor">
            <a:schemeClr val="lt1"/>
          </a:fontRef>
        </p:style>
        <p:txBody>
          <a:bodyPr wrap="square" rtlCol="0">
            <a:spAutoFit/>
          </a:bodyPr>
          <a:lstStyle/>
          <a:p>
            <a:r>
              <a:rPr lang="en-IT" sz="2000" dirty="0">
                <a:latin typeface="Gill Sans" panose="020B0502020104020203" pitchFamily="34" charset="-79"/>
                <a:cs typeface="Gill Sans" panose="020B0502020104020203" pitchFamily="34" charset="-79"/>
              </a:rPr>
              <a:t>Unbiased</a:t>
            </a:r>
            <a:br>
              <a:rPr lang="en-IT" sz="2000" dirty="0">
                <a:latin typeface="Gill Sans" panose="020B0502020104020203" pitchFamily="34" charset="-79"/>
                <a:cs typeface="Gill Sans" panose="020B0502020104020203" pitchFamily="34" charset="-79"/>
              </a:rPr>
            </a:br>
            <a:r>
              <a:rPr lang="en-IT" sz="2000" dirty="0">
                <a:latin typeface="Gill Sans" panose="020B0502020104020203" pitchFamily="34" charset="-79"/>
                <a:cs typeface="Gill Sans" panose="020B0502020104020203" pitchFamily="34" charset="-79"/>
              </a:rPr>
              <a:t>sampling</a:t>
            </a:r>
          </a:p>
        </p:txBody>
      </p:sp>
      <p:grpSp>
        <p:nvGrpSpPr>
          <p:cNvPr id="66" name="Group 65">
            <a:extLst>
              <a:ext uri="{FF2B5EF4-FFF2-40B4-BE49-F238E27FC236}">
                <a16:creationId xmlns:a16="http://schemas.microsoft.com/office/drawing/2014/main" id="{E7BE189A-2F0E-374E-8E4D-E5CB6FE5691E}"/>
              </a:ext>
            </a:extLst>
          </p:cNvPr>
          <p:cNvGrpSpPr/>
          <p:nvPr/>
        </p:nvGrpSpPr>
        <p:grpSpPr>
          <a:xfrm>
            <a:off x="3484998" y="1524000"/>
            <a:ext cx="2159000" cy="4462849"/>
            <a:chOff x="3484998" y="1524000"/>
            <a:chExt cx="2159000" cy="4462849"/>
          </a:xfrm>
        </p:grpSpPr>
        <p:grpSp>
          <p:nvGrpSpPr>
            <p:cNvPr id="31" name="Group 30">
              <a:extLst>
                <a:ext uri="{FF2B5EF4-FFF2-40B4-BE49-F238E27FC236}">
                  <a16:creationId xmlns:a16="http://schemas.microsoft.com/office/drawing/2014/main" id="{B9B0757B-5EF6-B649-ACDF-224145C33BB6}"/>
                </a:ext>
              </a:extLst>
            </p:cNvPr>
            <p:cNvGrpSpPr/>
            <p:nvPr/>
          </p:nvGrpSpPr>
          <p:grpSpPr>
            <a:xfrm>
              <a:off x="3484998" y="1524000"/>
              <a:ext cx="2159000" cy="1491049"/>
              <a:chOff x="3484998" y="990600"/>
              <a:chExt cx="2159000" cy="1491049"/>
            </a:xfrm>
          </p:grpSpPr>
          <p:pic>
            <p:nvPicPr>
              <p:cNvPr id="15" name="Picture 14">
                <a:extLst>
                  <a:ext uri="{FF2B5EF4-FFF2-40B4-BE49-F238E27FC236}">
                    <a16:creationId xmlns:a16="http://schemas.microsoft.com/office/drawing/2014/main" id="{015CAC5D-F7E6-FB47-8023-1CF31A927AAE}"/>
                  </a:ext>
                </a:extLst>
              </p:cNvPr>
              <p:cNvPicPr>
                <a:picLocks noChangeAspect="1"/>
              </p:cNvPicPr>
              <p:nvPr/>
            </p:nvPicPr>
            <p:blipFill rotWithShape="1">
              <a:blip r:embed="rId3">
                <a:extLst>
                  <a:ext uri="{28A0092B-C50C-407E-A947-70E740481C1C}">
                    <a14:useLocalDpi xmlns:a14="http://schemas.microsoft.com/office/drawing/2010/main" val="0"/>
                  </a:ext>
                </a:extLst>
              </a:blip>
              <a:srcRect r="18551"/>
              <a:stretch/>
            </p:blipFill>
            <p:spPr>
              <a:xfrm>
                <a:off x="3484998" y="990600"/>
                <a:ext cx="2159000" cy="149104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7" name="TextBox 16">
                <a:extLst>
                  <a:ext uri="{FF2B5EF4-FFF2-40B4-BE49-F238E27FC236}">
                    <a16:creationId xmlns:a16="http://schemas.microsoft.com/office/drawing/2014/main" id="{E4989942-58E7-024F-A964-9AD4DE24B6C2}"/>
                  </a:ext>
                </a:extLst>
              </p:cNvPr>
              <p:cNvSpPr txBox="1"/>
              <p:nvPr/>
            </p:nvSpPr>
            <p:spPr>
              <a:xfrm>
                <a:off x="5292619" y="990600"/>
                <a:ext cx="351379" cy="369332"/>
              </a:xfrm>
              <a:prstGeom prst="rect">
                <a:avLst/>
              </a:prstGeom>
              <a:noFill/>
            </p:spPr>
            <p:txBody>
              <a:bodyPr wrap="none" rtlCol="0">
                <a:spAutoFit/>
              </a:bodyPr>
              <a:lstStyle/>
              <a:p>
                <a:r>
                  <a:rPr lang="en-IT" b="1" dirty="0"/>
                  <a:t>A</a:t>
                </a:r>
              </a:p>
            </p:txBody>
          </p:sp>
        </p:grpSp>
        <p:grpSp>
          <p:nvGrpSpPr>
            <p:cNvPr id="30" name="Group 29">
              <a:extLst>
                <a:ext uri="{FF2B5EF4-FFF2-40B4-BE49-F238E27FC236}">
                  <a16:creationId xmlns:a16="http://schemas.microsoft.com/office/drawing/2014/main" id="{93B0FE0C-3487-754D-BF98-707009A5D82F}"/>
                </a:ext>
              </a:extLst>
            </p:cNvPr>
            <p:cNvGrpSpPr/>
            <p:nvPr/>
          </p:nvGrpSpPr>
          <p:grpSpPr>
            <a:xfrm>
              <a:off x="3484998" y="4495800"/>
              <a:ext cx="2159000" cy="1491049"/>
              <a:chOff x="3484998" y="3276600"/>
              <a:chExt cx="2159000" cy="1491049"/>
            </a:xfrm>
          </p:grpSpPr>
          <p:pic>
            <p:nvPicPr>
              <p:cNvPr id="16" name="Picture 15">
                <a:extLst>
                  <a:ext uri="{FF2B5EF4-FFF2-40B4-BE49-F238E27FC236}">
                    <a16:creationId xmlns:a16="http://schemas.microsoft.com/office/drawing/2014/main" id="{3879E28D-8163-0343-BEFE-D00531A9A399}"/>
                  </a:ext>
                </a:extLst>
              </p:cNvPr>
              <p:cNvPicPr>
                <a:picLocks noChangeAspect="1"/>
              </p:cNvPicPr>
              <p:nvPr/>
            </p:nvPicPr>
            <p:blipFill rotWithShape="1">
              <a:blip r:embed="rId4">
                <a:extLst>
                  <a:ext uri="{28A0092B-C50C-407E-A947-70E740481C1C}">
                    <a14:useLocalDpi xmlns:a14="http://schemas.microsoft.com/office/drawing/2010/main" val="0"/>
                  </a:ext>
                </a:extLst>
              </a:blip>
              <a:srcRect r="18551"/>
              <a:stretch/>
            </p:blipFill>
            <p:spPr>
              <a:xfrm>
                <a:off x="3484998" y="3276600"/>
                <a:ext cx="2159000" cy="149104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8" name="TextBox 17">
                <a:extLst>
                  <a:ext uri="{FF2B5EF4-FFF2-40B4-BE49-F238E27FC236}">
                    <a16:creationId xmlns:a16="http://schemas.microsoft.com/office/drawing/2014/main" id="{A23A1A28-39F4-854C-BAE4-5708ED913B91}"/>
                  </a:ext>
                </a:extLst>
              </p:cNvPr>
              <p:cNvSpPr txBox="1"/>
              <p:nvPr/>
            </p:nvSpPr>
            <p:spPr>
              <a:xfrm>
                <a:off x="5292618" y="3315044"/>
                <a:ext cx="351379" cy="369332"/>
              </a:xfrm>
              <a:prstGeom prst="rect">
                <a:avLst/>
              </a:prstGeom>
              <a:noFill/>
            </p:spPr>
            <p:txBody>
              <a:bodyPr wrap="none" rtlCol="0">
                <a:spAutoFit/>
              </a:bodyPr>
              <a:lstStyle/>
              <a:p>
                <a:r>
                  <a:rPr lang="en-IT" b="1" dirty="0"/>
                  <a:t>B</a:t>
                </a:r>
              </a:p>
            </p:txBody>
          </p:sp>
        </p:grpSp>
        <p:cxnSp>
          <p:nvCxnSpPr>
            <p:cNvPr id="19" name="Straight Arrow Connector 18">
              <a:extLst>
                <a:ext uri="{FF2B5EF4-FFF2-40B4-BE49-F238E27FC236}">
                  <a16:creationId xmlns:a16="http://schemas.microsoft.com/office/drawing/2014/main" id="{96EFAEF2-9559-4C43-ACDB-55C3AC6B091B}"/>
                </a:ext>
              </a:extLst>
            </p:cNvPr>
            <p:cNvCxnSpPr>
              <a:cxnSpLocks/>
            </p:cNvCxnSpPr>
            <p:nvPr/>
          </p:nvCxnSpPr>
          <p:spPr>
            <a:xfrm>
              <a:off x="4564498" y="3124200"/>
              <a:ext cx="7502" cy="12192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27" name="Picture 26">
              <a:extLst>
                <a:ext uri="{FF2B5EF4-FFF2-40B4-BE49-F238E27FC236}">
                  <a16:creationId xmlns:a16="http://schemas.microsoft.com/office/drawing/2014/main" id="{8AFF9316-D3C1-1F4D-A657-37DFB82E35CD}"/>
                </a:ext>
              </a:extLst>
            </p:cNvPr>
            <p:cNvPicPr>
              <a:picLocks noChangeAspect="1"/>
            </p:cNvPicPr>
            <p:nvPr/>
          </p:nvPicPr>
          <p:blipFill>
            <a:blip r:embed="rId7"/>
            <a:stretch>
              <a:fillRect/>
            </a:stretch>
          </p:blipFill>
          <p:spPr>
            <a:xfrm>
              <a:off x="3510311" y="3225285"/>
              <a:ext cx="1003021" cy="1017029"/>
            </a:xfrm>
            <a:prstGeom prst="rect">
              <a:avLst/>
            </a:prstGeom>
          </p:spPr>
        </p:pic>
      </p:grpSp>
      <p:sp>
        <p:nvSpPr>
          <p:cNvPr id="59" name="TextBox 58">
            <a:extLst>
              <a:ext uri="{FF2B5EF4-FFF2-40B4-BE49-F238E27FC236}">
                <a16:creationId xmlns:a16="http://schemas.microsoft.com/office/drawing/2014/main" id="{78209674-6AF3-0446-A5CD-B506C7722832}"/>
              </a:ext>
            </a:extLst>
          </p:cNvPr>
          <p:cNvSpPr txBox="1"/>
          <p:nvPr/>
        </p:nvSpPr>
        <p:spPr>
          <a:xfrm>
            <a:off x="3484998" y="201315"/>
            <a:ext cx="2158994" cy="783193"/>
          </a:xfrm>
          <a:prstGeom prst="roundRect">
            <a:avLst/>
          </a:prstGeom>
        </p:spPr>
        <p:style>
          <a:lnRef idx="3">
            <a:schemeClr val="lt1"/>
          </a:lnRef>
          <a:fillRef idx="1">
            <a:schemeClr val="accent2"/>
          </a:fillRef>
          <a:effectRef idx="1">
            <a:schemeClr val="accent2"/>
          </a:effectRef>
          <a:fontRef idx="minor">
            <a:schemeClr val="lt1"/>
          </a:fontRef>
        </p:style>
        <p:txBody>
          <a:bodyPr wrap="square" rtlCol="0">
            <a:spAutoFit/>
          </a:bodyPr>
          <a:lstStyle/>
          <a:p>
            <a:r>
              <a:rPr lang="en-IT" sz="2000" dirty="0">
                <a:latin typeface="Gill Sans" panose="020B0502020104020203" pitchFamily="34" charset="-79"/>
                <a:cs typeface="Gill Sans" panose="020B0502020104020203" pitchFamily="34" charset="-79"/>
              </a:rPr>
              <a:t>Biased</a:t>
            </a:r>
            <a:br>
              <a:rPr lang="en-IT" sz="2000" dirty="0">
                <a:latin typeface="Gill Sans" panose="020B0502020104020203" pitchFamily="34" charset="-79"/>
                <a:cs typeface="Gill Sans" panose="020B0502020104020203" pitchFamily="34" charset="-79"/>
              </a:rPr>
            </a:br>
            <a:r>
              <a:rPr lang="en-IT" sz="2000" dirty="0">
                <a:latin typeface="Gill Sans" panose="020B0502020104020203" pitchFamily="34" charset="-79"/>
                <a:cs typeface="Gill Sans" panose="020B0502020104020203" pitchFamily="34" charset="-79"/>
              </a:rPr>
              <a:t>sampling</a:t>
            </a:r>
          </a:p>
        </p:txBody>
      </p:sp>
      <p:grpSp>
        <p:nvGrpSpPr>
          <p:cNvPr id="65" name="Group 64">
            <a:extLst>
              <a:ext uri="{FF2B5EF4-FFF2-40B4-BE49-F238E27FC236}">
                <a16:creationId xmlns:a16="http://schemas.microsoft.com/office/drawing/2014/main" id="{17179104-2289-434B-895E-C351F6527628}"/>
              </a:ext>
            </a:extLst>
          </p:cNvPr>
          <p:cNvGrpSpPr/>
          <p:nvPr/>
        </p:nvGrpSpPr>
        <p:grpSpPr>
          <a:xfrm>
            <a:off x="6461999" y="1524000"/>
            <a:ext cx="2159000" cy="4462849"/>
            <a:chOff x="6461999" y="1524000"/>
            <a:chExt cx="2159000" cy="4462849"/>
          </a:xfrm>
        </p:grpSpPr>
        <p:grpSp>
          <p:nvGrpSpPr>
            <p:cNvPr id="32" name="Group 31">
              <a:extLst>
                <a:ext uri="{FF2B5EF4-FFF2-40B4-BE49-F238E27FC236}">
                  <a16:creationId xmlns:a16="http://schemas.microsoft.com/office/drawing/2014/main" id="{23353D3A-466F-804A-95EB-F6317EACA51E}"/>
                </a:ext>
              </a:extLst>
            </p:cNvPr>
            <p:cNvGrpSpPr/>
            <p:nvPr/>
          </p:nvGrpSpPr>
          <p:grpSpPr>
            <a:xfrm>
              <a:off x="6461999" y="1524000"/>
              <a:ext cx="2159000" cy="1491049"/>
              <a:chOff x="6461999" y="990600"/>
              <a:chExt cx="2159000" cy="1491049"/>
            </a:xfrm>
          </p:grpSpPr>
          <p:pic>
            <p:nvPicPr>
              <p:cNvPr id="20" name="Picture 19">
                <a:extLst>
                  <a:ext uri="{FF2B5EF4-FFF2-40B4-BE49-F238E27FC236}">
                    <a16:creationId xmlns:a16="http://schemas.microsoft.com/office/drawing/2014/main" id="{C9FFA544-AACD-FB4D-A2A0-F8F780F7FB78}"/>
                  </a:ext>
                </a:extLst>
              </p:cNvPr>
              <p:cNvPicPr>
                <a:picLocks noChangeAspect="1"/>
              </p:cNvPicPr>
              <p:nvPr/>
            </p:nvPicPr>
            <p:blipFill rotWithShape="1">
              <a:blip r:embed="rId3">
                <a:extLst>
                  <a:ext uri="{28A0092B-C50C-407E-A947-70E740481C1C}">
                    <a14:useLocalDpi xmlns:a14="http://schemas.microsoft.com/office/drawing/2010/main" val="0"/>
                  </a:ext>
                </a:extLst>
              </a:blip>
              <a:srcRect r="18551"/>
              <a:stretch/>
            </p:blipFill>
            <p:spPr>
              <a:xfrm>
                <a:off x="6461999" y="990600"/>
                <a:ext cx="2159000" cy="149104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2" name="TextBox 21">
                <a:extLst>
                  <a:ext uri="{FF2B5EF4-FFF2-40B4-BE49-F238E27FC236}">
                    <a16:creationId xmlns:a16="http://schemas.microsoft.com/office/drawing/2014/main" id="{1B061C7B-0195-5347-BA14-5928FF3B8928}"/>
                  </a:ext>
                </a:extLst>
              </p:cNvPr>
              <p:cNvSpPr txBox="1"/>
              <p:nvPr/>
            </p:nvSpPr>
            <p:spPr>
              <a:xfrm>
                <a:off x="8269620" y="990600"/>
                <a:ext cx="351379" cy="369332"/>
              </a:xfrm>
              <a:prstGeom prst="rect">
                <a:avLst/>
              </a:prstGeom>
              <a:noFill/>
            </p:spPr>
            <p:txBody>
              <a:bodyPr wrap="none" rtlCol="0">
                <a:spAutoFit/>
              </a:bodyPr>
              <a:lstStyle/>
              <a:p>
                <a:r>
                  <a:rPr lang="en-IT" b="1" dirty="0"/>
                  <a:t>A</a:t>
                </a:r>
              </a:p>
            </p:txBody>
          </p:sp>
        </p:grpSp>
        <p:grpSp>
          <p:nvGrpSpPr>
            <p:cNvPr id="33" name="Group 32">
              <a:extLst>
                <a:ext uri="{FF2B5EF4-FFF2-40B4-BE49-F238E27FC236}">
                  <a16:creationId xmlns:a16="http://schemas.microsoft.com/office/drawing/2014/main" id="{1F2D8884-B5F3-9847-85D9-DA61DFAC7DDB}"/>
                </a:ext>
              </a:extLst>
            </p:cNvPr>
            <p:cNvGrpSpPr/>
            <p:nvPr/>
          </p:nvGrpSpPr>
          <p:grpSpPr>
            <a:xfrm>
              <a:off x="6461999" y="4495800"/>
              <a:ext cx="2159000" cy="1491049"/>
              <a:chOff x="6461999" y="3276600"/>
              <a:chExt cx="2159000" cy="1491049"/>
            </a:xfrm>
          </p:grpSpPr>
          <p:pic>
            <p:nvPicPr>
              <p:cNvPr id="21" name="Picture 20">
                <a:extLst>
                  <a:ext uri="{FF2B5EF4-FFF2-40B4-BE49-F238E27FC236}">
                    <a16:creationId xmlns:a16="http://schemas.microsoft.com/office/drawing/2014/main" id="{C97C0277-433B-E040-BE91-82EA92BDEBEE}"/>
                  </a:ext>
                </a:extLst>
              </p:cNvPr>
              <p:cNvPicPr>
                <a:picLocks noChangeAspect="1"/>
              </p:cNvPicPr>
              <p:nvPr/>
            </p:nvPicPr>
            <p:blipFill rotWithShape="1">
              <a:blip r:embed="rId4">
                <a:extLst>
                  <a:ext uri="{28A0092B-C50C-407E-A947-70E740481C1C}">
                    <a14:useLocalDpi xmlns:a14="http://schemas.microsoft.com/office/drawing/2010/main" val="0"/>
                  </a:ext>
                </a:extLst>
              </a:blip>
              <a:srcRect r="18551"/>
              <a:stretch/>
            </p:blipFill>
            <p:spPr>
              <a:xfrm>
                <a:off x="6461999" y="3276600"/>
                <a:ext cx="2159000" cy="149104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3" name="TextBox 22">
                <a:extLst>
                  <a:ext uri="{FF2B5EF4-FFF2-40B4-BE49-F238E27FC236}">
                    <a16:creationId xmlns:a16="http://schemas.microsoft.com/office/drawing/2014/main" id="{F584CF38-D7BC-FB4D-8263-82CD3C0FEB89}"/>
                  </a:ext>
                </a:extLst>
              </p:cNvPr>
              <p:cNvSpPr txBox="1"/>
              <p:nvPr/>
            </p:nvSpPr>
            <p:spPr>
              <a:xfrm>
                <a:off x="8269619" y="3315044"/>
                <a:ext cx="351379" cy="369332"/>
              </a:xfrm>
              <a:prstGeom prst="rect">
                <a:avLst/>
              </a:prstGeom>
              <a:noFill/>
            </p:spPr>
            <p:txBody>
              <a:bodyPr wrap="none" rtlCol="0">
                <a:spAutoFit/>
              </a:bodyPr>
              <a:lstStyle/>
              <a:p>
                <a:r>
                  <a:rPr lang="en-IT" b="1" dirty="0"/>
                  <a:t>B</a:t>
                </a:r>
              </a:p>
            </p:txBody>
          </p:sp>
        </p:grpSp>
        <p:cxnSp>
          <p:nvCxnSpPr>
            <p:cNvPr id="24" name="Straight Arrow Connector 23">
              <a:extLst>
                <a:ext uri="{FF2B5EF4-FFF2-40B4-BE49-F238E27FC236}">
                  <a16:creationId xmlns:a16="http://schemas.microsoft.com/office/drawing/2014/main" id="{446997BF-8B27-CF4A-85C3-1C8E94297E4A}"/>
                </a:ext>
              </a:extLst>
            </p:cNvPr>
            <p:cNvCxnSpPr>
              <a:cxnSpLocks/>
            </p:cNvCxnSpPr>
            <p:nvPr/>
          </p:nvCxnSpPr>
          <p:spPr>
            <a:xfrm>
              <a:off x="7541499" y="3124200"/>
              <a:ext cx="0" cy="26670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38" name="Graphic 37" descr="Camera">
              <a:extLst>
                <a:ext uri="{FF2B5EF4-FFF2-40B4-BE49-F238E27FC236}">
                  <a16:creationId xmlns:a16="http://schemas.microsoft.com/office/drawing/2014/main" id="{5F9BC52D-0543-B54A-9412-4EAC1EE54E7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895227" y="3162301"/>
              <a:ext cx="457200" cy="457200"/>
            </a:xfrm>
            <a:prstGeom prst="rect">
              <a:avLst/>
            </a:prstGeom>
          </p:spPr>
        </p:pic>
        <p:pic>
          <p:nvPicPr>
            <p:cNvPr id="39" name="Graphic 38" descr="Camera">
              <a:extLst>
                <a:ext uri="{FF2B5EF4-FFF2-40B4-BE49-F238E27FC236}">
                  <a16:creationId xmlns:a16="http://schemas.microsoft.com/office/drawing/2014/main" id="{CF656802-987D-8546-868D-4756429F343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746083" y="3357948"/>
              <a:ext cx="457200" cy="457200"/>
            </a:xfrm>
            <a:prstGeom prst="rect">
              <a:avLst/>
            </a:prstGeom>
          </p:spPr>
        </p:pic>
        <p:pic>
          <p:nvPicPr>
            <p:cNvPr id="40" name="Graphic 39" descr="Camera">
              <a:extLst>
                <a:ext uri="{FF2B5EF4-FFF2-40B4-BE49-F238E27FC236}">
                  <a16:creationId xmlns:a16="http://schemas.microsoft.com/office/drawing/2014/main" id="{48A51181-CE90-A94B-B034-ADF297139AD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900782" y="3698274"/>
              <a:ext cx="457200" cy="457200"/>
            </a:xfrm>
            <a:prstGeom prst="rect">
              <a:avLst/>
            </a:prstGeom>
          </p:spPr>
        </p:pic>
        <p:pic>
          <p:nvPicPr>
            <p:cNvPr id="41" name="Graphic 40" descr="Camera">
              <a:extLst>
                <a:ext uri="{FF2B5EF4-FFF2-40B4-BE49-F238E27FC236}">
                  <a16:creationId xmlns:a16="http://schemas.microsoft.com/office/drawing/2014/main" id="{A977C75C-67D9-5047-962D-F3A5F8349E3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746083" y="3848101"/>
              <a:ext cx="457200" cy="457200"/>
            </a:xfrm>
            <a:prstGeom prst="rect">
              <a:avLst/>
            </a:prstGeom>
          </p:spPr>
        </p:pic>
        <p:cxnSp>
          <p:nvCxnSpPr>
            <p:cNvPr id="43" name="Straight Connector 42">
              <a:extLst>
                <a:ext uri="{FF2B5EF4-FFF2-40B4-BE49-F238E27FC236}">
                  <a16:creationId xmlns:a16="http://schemas.microsoft.com/office/drawing/2014/main" id="{8AF58B2C-1A20-A04A-AFBA-DE14E77A6E11}"/>
                </a:ext>
              </a:extLst>
            </p:cNvPr>
            <p:cNvCxnSpPr/>
            <p:nvPr/>
          </p:nvCxnSpPr>
          <p:spPr>
            <a:xfrm flipH="1">
              <a:off x="7389099" y="3390901"/>
              <a:ext cx="1524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44" name="Straight Connector 43">
              <a:extLst>
                <a:ext uri="{FF2B5EF4-FFF2-40B4-BE49-F238E27FC236}">
                  <a16:creationId xmlns:a16="http://schemas.microsoft.com/office/drawing/2014/main" id="{90AA4B78-47B9-1C4B-A730-57710D6A0B82}"/>
                </a:ext>
              </a:extLst>
            </p:cNvPr>
            <p:cNvCxnSpPr/>
            <p:nvPr/>
          </p:nvCxnSpPr>
          <p:spPr>
            <a:xfrm flipH="1">
              <a:off x="7541499" y="3619501"/>
              <a:ext cx="1524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45" name="Straight Connector 44">
              <a:extLst>
                <a:ext uri="{FF2B5EF4-FFF2-40B4-BE49-F238E27FC236}">
                  <a16:creationId xmlns:a16="http://schemas.microsoft.com/office/drawing/2014/main" id="{C38E3D22-4CEA-DF4A-AE75-A93A8E4E6DDC}"/>
                </a:ext>
              </a:extLst>
            </p:cNvPr>
            <p:cNvCxnSpPr/>
            <p:nvPr/>
          </p:nvCxnSpPr>
          <p:spPr>
            <a:xfrm flipH="1">
              <a:off x="7389099" y="3926874"/>
              <a:ext cx="1524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AD94336C-56DA-2240-B06D-7E77978A4EE5}"/>
                </a:ext>
              </a:extLst>
            </p:cNvPr>
            <p:cNvCxnSpPr/>
            <p:nvPr/>
          </p:nvCxnSpPr>
          <p:spPr>
            <a:xfrm flipH="1">
              <a:off x="7541499" y="4114800"/>
              <a:ext cx="1524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48" name="Straight Arrow Connector 47">
              <a:extLst>
                <a:ext uri="{FF2B5EF4-FFF2-40B4-BE49-F238E27FC236}">
                  <a16:creationId xmlns:a16="http://schemas.microsoft.com/office/drawing/2014/main" id="{FD9214C5-6BDB-0740-B6C9-85C5A1318FFD}"/>
                </a:ext>
              </a:extLst>
            </p:cNvPr>
            <p:cNvCxnSpPr>
              <a:cxnSpLocks/>
            </p:cNvCxnSpPr>
            <p:nvPr/>
          </p:nvCxnSpPr>
          <p:spPr>
            <a:xfrm>
              <a:off x="7541499" y="3357948"/>
              <a:ext cx="0" cy="26670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9" name="Straight Arrow Connector 48">
              <a:extLst>
                <a:ext uri="{FF2B5EF4-FFF2-40B4-BE49-F238E27FC236}">
                  <a16:creationId xmlns:a16="http://schemas.microsoft.com/office/drawing/2014/main" id="{1C8E6979-C733-D742-AA69-D54F3E0A862E}"/>
                </a:ext>
              </a:extLst>
            </p:cNvPr>
            <p:cNvCxnSpPr>
              <a:cxnSpLocks/>
            </p:cNvCxnSpPr>
            <p:nvPr/>
          </p:nvCxnSpPr>
          <p:spPr>
            <a:xfrm>
              <a:off x="7541499" y="3600448"/>
              <a:ext cx="0" cy="32642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1" name="Straight Arrow Connector 50">
              <a:extLst>
                <a:ext uri="{FF2B5EF4-FFF2-40B4-BE49-F238E27FC236}">
                  <a16:creationId xmlns:a16="http://schemas.microsoft.com/office/drawing/2014/main" id="{C11D97BA-99D1-7644-91AB-7B7A0628FB08}"/>
                </a:ext>
              </a:extLst>
            </p:cNvPr>
            <p:cNvCxnSpPr>
              <a:cxnSpLocks/>
            </p:cNvCxnSpPr>
            <p:nvPr/>
          </p:nvCxnSpPr>
          <p:spPr>
            <a:xfrm>
              <a:off x="7541499" y="3888773"/>
              <a:ext cx="0" cy="22602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sp>
        <p:nvSpPr>
          <p:cNvPr id="60" name="TextBox 59">
            <a:extLst>
              <a:ext uri="{FF2B5EF4-FFF2-40B4-BE49-F238E27FC236}">
                <a16:creationId xmlns:a16="http://schemas.microsoft.com/office/drawing/2014/main" id="{EEE87F48-58CE-6241-A0C2-9B13F8779953}"/>
              </a:ext>
            </a:extLst>
          </p:cNvPr>
          <p:cNvSpPr txBox="1"/>
          <p:nvPr/>
        </p:nvSpPr>
        <p:spPr>
          <a:xfrm>
            <a:off x="6462000" y="200030"/>
            <a:ext cx="2158998" cy="783193"/>
          </a:xfrm>
          <a:prstGeom prst="roundRect">
            <a:avLst/>
          </a:prstGeom>
        </p:spPr>
        <p:style>
          <a:lnRef idx="3">
            <a:schemeClr val="lt1"/>
          </a:lnRef>
          <a:fillRef idx="1">
            <a:schemeClr val="accent1"/>
          </a:fillRef>
          <a:effectRef idx="1">
            <a:schemeClr val="accent1"/>
          </a:effectRef>
          <a:fontRef idx="minor">
            <a:schemeClr val="lt1"/>
          </a:fontRef>
        </p:style>
        <p:txBody>
          <a:bodyPr wrap="square" rtlCol="0">
            <a:spAutoFit/>
          </a:bodyPr>
          <a:lstStyle/>
          <a:p>
            <a:r>
              <a:rPr lang="en-IT" sz="2000" dirty="0">
                <a:latin typeface="Gill Sans" panose="020B0502020104020203" pitchFamily="34" charset="-79"/>
                <a:cs typeface="Gill Sans" panose="020B0502020104020203" pitchFamily="34" charset="-79"/>
              </a:rPr>
              <a:t>Markov-state</a:t>
            </a:r>
            <a:br>
              <a:rPr lang="en-IT" sz="2000" dirty="0">
                <a:latin typeface="Gill Sans" panose="020B0502020104020203" pitchFamily="34" charset="-79"/>
                <a:cs typeface="Gill Sans" panose="020B0502020104020203" pitchFamily="34" charset="-79"/>
              </a:rPr>
            </a:br>
            <a:r>
              <a:rPr lang="en-IT" sz="2000" dirty="0">
                <a:latin typeface="Gill Sans" panose="020B0502020104020203" pitchFamily="34" charset="-79"/>
                <a:cs typeface="Gill Sans" panose="020B0502020104020203" pitchFamily="34" charset="-79"/>
              </a:rPr>
              <a:t>modeling</a:t>
            </a:r>
          </a:p>
        </p:txBody>
      </p:sp>
    </p:spTree>
    <p:extLst>
      <p:ext uri="{BB962C8B-B14F-4D97-AF65-F5344CB8AC3E}">
        <p14:creationId xmlns:p14="http://schemas.microsoft.com/office/powerpoint/2010/main" val="37463321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152400" y="152401"/>
            <a:ext cx="3657600" cy="2514600"/>
          </a:xfrm>
        </p:spPr>
        <p:txBody>
          <a:bodyPr>
            <a:normAutofit/>
          </a:bodyPr>
          <a:lstStyle/>
          <a:p>
            <a:pPr marL="0" indent="0">
              <a:buNone/>
            </a:pPr>
            <a:r>
              <a:rPr lang="it-IT" i="1" dirty="0" err="1"/>
              <a:t>Kinetic</a:t>
            </a:r>
            <a:r>
              <a:rPr lang="it-IT" i="1" dirty="0"/>
              <a:t> </a:t>
            </a:r>
            <a:r>
              <a:rPr lang="it-IT" i="1" dirty="0" err="1"/>
              <a:t>modulation</a:t>
            </a:r>
            <a:r>
              <a:rPr lang="it-IT" i="1" dirty="0"/>
              <a:t> of a </a:t>
            </a:r>
            <a:r>
              <a:rPr lang="it-IT" i="1" dirty="0" err="1"/>
              <a:t>disordered</a:t>
            </a:r>
            <a:r>
              <a:rPr lang="it-IT" i="1" dirty="0"/>
              <a:t> </a:t>
            </a:r>
            <a:r>
              <a:rPr lang="it-IT" i="1" dirty="0" err="1"/>
              <a:t>protein</a:t>
            </a:r>
            <a:r>
              <a:rPr lang="it-IT" i="1" dirty="0"/>
              <a:t> domain by </a:t>
            </a:r>
            <a:r>
              <a:rPr lang="it-IT" i="1" dirty="0" err="1"/>
              <a:t>phosphorylation</a:t>
            </a:r>
            <a:r>
              <a:rPr lang="it-IT" dirty="0"/>
              <a:t> </a:t>
            </a:r>
          </a:p>
        </p:txBody>
      </p:sp>
      <p:pic>
        <p:nvPicPr>
          <p:cNvPr id="5" name="Immagine 4"/>
          <p:cNvPicPr>
            <a:picLocks noChangeAspect="1"/>
          </p:cNvPicPr>
          <p:nvPr/>
        </p:nvPicPr>
        <p:blipFill>
          <a:blip r:embed="rId3"/>
          <a:stretch>
            <a:fillRect/>
          </a:stretch>
        </p:blipFill>
        <p:spPr>
          <a:xfrm>
            <a:off x="4297101" y="0"/>
            <a:ext cx="4465899" cy="6858000"/>
          </a:xfrm>
          <a:prstGeom prst="rect">
            <a:avLst/>
          </a:prstGeom>
        </p:spPr>
      </p:pic>
      <p:sp>
        <p:nvSpPr>
          <p:cNvPr id="4" name="CasellaDiTesto 3"/>
          <p:cNvSpPr txBox="1"/>
          <p:nvPr/>
        </p:nvSpPr>
        <p:spPr>
          <a:xfrm>
            <a:off x="685800" y="5181600"/>
            <a:ext cx="152400" cy="369332"/>
          </a:xfrm>
          <a:prstGeom prst="rect">
            <a:avLst/>
          </a:prstGeom>
          <a:noFill/>
        </p:spPr>
        <p:txBody>
          <a:bodyPr wrap="square" rtlCol="0">
            <a:spAutoFit/>
          </a:bodyPr>
          <a:lstStyle/>
          <a:p>
            <a:endParaRPr lang="it-IT" dirty="0"/>
          </a:p>
        </p:txBody>
      </p:sp>
      <p:sp>
        <p:nvSpPr>
          <p:cNvPr id="6" name="CasellaDiTesto 5"/>
          <p:cNvSpPr txBox="1"/>
          <p:nvPr/>
        </p:nvSpPr>
        <p:spPr>
          <a:xfrm>
            <a:off x="228600" y="5257800"/>
            <a:ext cx="2895600" cy="1323439"/>
          </a:xfrm>
          <a:prstGeom prst="rect">
            <a:avLst/>
          </a:prstGeom>
          <a:noFill/>
        </p:spPr>
        <p:txBody>
          <a:bodyPr wrap="square" rtlCol="0">
            <a:spAutoFit/>
          </a:bodyPr>
          <a:lstStyle/>
          <a:p>
            <a:pPr algn="l"/>
            <a:r>
              <a:rPr lang="it-IT" sz="1600" dirty="0"/>
              <a:t>N. Stanley, S. </a:t>
            </a:r>
            <a:r>
              <a:rPr lang="it-IT" sz="1600" dirty="0" err="1"/>
              <a:t>Esteban</a:t>
            </a:r>
            <a:r>
              <a:rPr lang="it-IT" sz="1600" dirty="0"/>
              <a:t> and G. De </a:t>
            </a:r>
            <a:r>
              <a:rPr lang="it-IT" sz="1600" dirty="0" err="1"/>
              <a:t>Fabritiis</a:t>
            </a:r>
            <a:r>
              <a:rPr lang="it-IT" sz="1600" dirty="0"/>
              <a:t>, </a:t>
            </a:r>
            <a:r>
              <a:rPr lang="it-IT" sz="1600" dirty="0" err="1"/>
              <a:t>Nat</a:t>
            </a:r>
            <a:r>
              <a:rPr lang="it-IT" sz="1600" dirty="0"/>
              <a:t>. </a:t>
            </a:r>
            <a:r>
              <a:rPr lang="it-IT" sz="1600" dirty="0" err="1"/>
              <a:t>Commun</a:t>
            </a:r>
            <a:r>
              <a:rPr lang="it-IT" sz="1600" dirty="0"/>
              <a:t>. 5, 5272 (2014)</a:t>
            </a:r>
          </a:p>
          <a:p>
            <a:pPr algn="l"/>
            <a:endParaRPr lang="it-IT" sz="1600" dirty="0"/>
          </a:p>
          <a:p>
            <a:pPr algn="l"/>
            <a:r>
              <a:rPr lang="it-IT" sz="1600" dirty="0"/>
              <a:t>doi:10.1038/ncomms6272</a:t>
            </a:r>
          </a:p>
        </p:txBody>
      </p:sp>
    </p:spTree>
    <p:extLst>
      <p:ext uri="{BB962C8B-B14F-4D97-AF65-F5344CB8AC3E}">
        <p14:creationId xmlns:p14="http://schemas.microsoft.com/office/powerpoint/2010/main" val="403005497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F5DE53D-B100-324E-9631-598BF440C4C4}"/>
              </a:ext>
            </a:extLst>
          </p:cNvPr>
          <p:cNvPicPr>
            <a:picLocks noChangeAspect="1"/>
          </p:cNvPicPr>
          <p:nvPr/>
        </p:nvPicPr>
        <p:blipFill rotWithShape="1">
          <a:blip r:embed="rId3">
            <a:extLst>
              <a:ext uri="{28A0092B-C50C-407E-A947-70E740481C1C}">
                <a14:useLocalDpi xmlns:a14="http://schemas.microsoft.com/office/drawing/2010/main" val="0"/>
              </a:ext>
            </a:extLst>
          </a:blip>
          <a:srcRect b="6666"/>
          <a:stretch/>
        </p:blipFill>
        <p:spPr>
          <a:xfrm>
            <a:off x="0" y="43248"/>
            <a:ext cx="5181600" cy="6843777"/>
          </a:xfrm>
          <a:prstGeom prst="rect">
            <a:avLst/>
          </a:prstGeom>
        </p:spPr>
      </p:pic>
      <p:pic>
        <p:nvPicPr>
          <p:cNvPr id="7" name="Picture 6">
            <a:extLst>
              <a:ext uri="{FF2B5EF4-FFF2-40B4-BE49-F238E27FC236}">
                <a16:creationId xmlns:a16="http://schemas.microsoft.com/office/drawing/2014/main" id="{B83CB1D6-CE13-604D-B9BA-AC9A7EDC8DAD}"/>
              </a:ext>
            </a:extLst>
          </p:cNvPr>
          <p:cNvPicPr>
            <a:picLocks noChangeAspect="1"/>
          </p:cNvPicPr>
          <p:nvPr/>
        </p:nvPicPr>
        <p:blipFill rotWithShape="1">
          <a:blip r:embed="rId4"/>
          <a:srcRect t="23333"/>
          <a:stretch/>
        </p:blipFill>
        <p:spPr>
          <a:xfrm>
            <a:off x="5250652" y="2435530"/>
            <a:ext cx="3720353" cy="1752600"/>
          </a:xfrm>
          <a:prstGeom prst="rect">
            <a:avLst/>
          </a:prstGeom>
        </p:spPr>
      </p:pic>
      <p:pic>
        <p:nvPicPr>
          <p:cNvPr id="8" name="Picture 7">
            <a:extLst>
              <a:ext uri="{FF2B5EF4-FFF2-40B4-BE49-F238E27FC236}">
                <a16:creationId xmlns:a16="http://schemas.microsoft.com/office/drawing/2014/main" id="{7D965A1F-1836-1D44-9D73-EA69CCE11D05}"/>
              </a:ext>
            </a:extLst>
          </p:cNvPr>
          <p:cNvPicPr>
            <a:picLocks noChangeAspect="1"/>
          </p:cNvPicPr>
          <p:nvPr/>
        </p:nvPicPr>
        <p:blipFill>
          <a:blip r:embed="rId5"/>
          <a:stretch>
            <a:fillRect/>
          </a:stretch>
        </p:blipFill>
        <p:spPr>
          <a:xfrm>
            <a:off x="5161005" y="43248"/>
            <a:ext cx="3846992" cy="2275264"/>
          </a:xfrm>
          <a:prstGeom prst="rect">
            <a:avLst/>
          </a:prstGeom>
        </p:spPr>
      </p:pic>
      <p:pic>
        <p:nvPicPr>
          <p:cNvPr id="9" name="Picture 8">
            <a:extLst>
              <a:ext uri="{FF2B5EF4-FFF2-40B4-BE49-F238E27FC236}">
                <a16:creationId xmlns:a16="http://schemas.microsoft.com/office/drawing/2014/main" id="{C727F330-D451-D64F-B25B-8800DC3E1177}"/>
              </a:ext>
            </a:extLst>
          </p:cNvPr>
          <p:cNvPicPr>
            <a:picLocks noChangeAspect="1"/>
          </p:cNvPicPr>
          <p:nvPr/>
        </p:nvPicPr>
        <p:blipFill>
          <a:blip r:embed="rId6"/>
          <a:stretch>
            <a:fillRect/>
          </a:stretch>
        </p:blipFill>
        <p:spPr>
          <a:xfrm>
            <a:off x="5281544" y="4188130"/>
            <a:ext cx="3288577" cy="2725668"/>
          </a:xfrm>
          <a:prstGeom prst="rect">
            <a:avLst/>
          </a:prstGeom>
        </p:spPr>
      </p:pic>
    </p:spTree>
    <p:extLst>
      <p:ext uri="{BB962C8B-B14F-4D97-AF65-F5344CB8AC3E}">
        <p14:creationId xmlns:p14="http://schemas.microsoft.com/office/powerpoint/2010/main" val="232803158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testo 2"/>
          <p:cNvSpPr>
            <a:spLocks noGrp="1"/>
          </p:cNvSpPr>
          <p:nvPr>
            <p:ph type="body" idx="1"/>
          </p:nvPr>
        </p:nvSpPr>
        <p:spPr/>
        <p:txBody>
          <a:bodyPr/>
          <a:lstStyle/>
          <a:p>
            <a:r>
              <a:rPr lang="it-IT" altLang="x-none" dirty="0" err="1"/>
              <a:t>Conclusions</a:t>
            </a:r>
            <a:r>
              <a:rPr lang="it-IT" altLang="x-none" dirty="0"/>
              <a:t> and </a:t>
            </a:r>
            <a:br>
              <a:rPr lang="it-IT" altLang="x-none" dirty="0"/>
            </a:br>
            <a:r>
              <a:rPr lang="it-IT" altLang="x-none" dirty="0" err="1"/>
              <a:t>Resources</a:t>
            </a:r>
            <a:endParaRPr lang="en-US" dirty="0"/>
          </a:p>
        </p:txBody>
      </p:sp>
    </p:spTree>
    <p:extLst>
      <p:ext uri="{BB962C8B-B14F-4D97-AF65-F5344CB8AC3E}">
        <p14:creationId xmlns:p14="http://schemas.microsoft.com/office/powerpoint/2010/main" val="310265704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457200" y="198438"/>
            <a:ext cx="8229600" cy="868362"/>
          </a:xfrm>
        </p:spPr>
        <p:txBody>
          <a:bodyPr/>
          <a:lstStyle/>
          <a:p>
            <a:r>
              <a:rPr lang="en-GB" dirty="0"/>
              <a:t>Warning</a:t>
            </a:r>
          </a:p>
        </p:txBody>
      </p:sp>
      <p:sp>
        <p:nvSpPr>
          <p:cNvPr id="3" name="Segnaposto contenuto 2"/>
          <p:cNvSpPr>
            <a:spLocks noGrp="1"/>
          </p:cNvSpPr>
          <p:nvPr>
            <p:ph idx="1"/>
          </p:nvPr>
        </p:nvSpPr>
        <p:spPr/>
        <p:txBody>
          <a:bodyPr anchor="ctr">
            <a:normAutofit/>
          </a:bodyPr>
          <a:lstStyle/>
          <a:p>
            <a:r>
              <a:rPr lang="en-GB" dirty="0"/>
              <a:t>Still very active field</a:t>
            </a:r>
          </a:p>
          <a:p>
            <a:r>
              <a:rPr lang="en-GB" dirty="0"/>
              <a:t>Suggested further steps: worked out real-world examples distributed with software packages*</a:t>
            </a:r>
          </a:p>
          <a:p>
            <a:r>
              <a:rPr lang="en-GB" dirty="0"/>
              <a:t>For serious work, many more details are in</a:t>
            </a:r>
            <a:r>
              <a:rPr lang="mr-IN" dirty="0"/>
              <a:t>…</a:t>
            </a:r>
            <a:endParaRPr lang="en-GB" dirty="0"/>
          </a:p>
          <a:p>
            <a:pPr lvl="1"/>
            <a:r>
              <a:rPr lang="en-GB" dirty="0"/>
              <a:t>the theory of Markov state models</a:t>
            </a:r>
          </a:p>
          <a:p>
            <a:pPr lvl="1"/>
            <a:r>
              <a:rPr lang="en-GB" dirty="0"/>
              <a:t>the discretization, projection, and estimation of models from trajectories</a:t>
            </a:r>
          </a:p>
        </p:txBody>
      </p:sp>
      <p:sp>
        <p:nvSpPr>
          <p:cNvPr id="4" name="CasellaDiTesto 3"/>
          <p:cNvSpPr txBox="1"/>
          <p:nvPr/>
        </p:nvSpPr>
        <p:spPr>
          <a:xfrm>
            <a:off x="6360946" y="6324600"/>
            <a:ext cx="2173454" cy="369332"/>
          </a:xfrm>
          <a:prstGeom prst="rect">
            <a:avLst/>
          </a:prstGeom>
          <a:noFill/>
        </p:spPr>
        <p:txBody>
          <a:bodyPr wrap="none" rtlCol="0">
            <a:spAutoFit/>
          </a:bodyPr>
          <a:lstStyle/>
          <a:p>
            <a:r>
              <a:rPr lang="it-IT" dirty="0"/>
              <a:t>* </a:t>
            </a:r>
            <a:r>
              <a:rPr lang="it-IT" dirty="0" err="1"/>
              <a:t>see</a:t>
            </a:r>
            <a:r>
              <a:rPr lang="it-IT" dirty="0"/>
              <a:t> the last </a:t>
            </a:r>
            <a:r>
              <a:rPr lang="it-IT" dirty="0" err="1"/>
              <a:t>slides</a:t>
            </a:r>
            <a:endParaRPr lang="it-IT" dirty="0"/>
          </a:p>
        </p:txBody>
      </p:sp>
    </p:spTree>
    <p:extLst>
      <p:ext uri="{BB962C8B-B14F-4D97-AF65-F5344CB8AC3E}">
        <p14:creationId xmlns:p14="http://schemas.microsoft.com/office/powerpoint/2010/main" val="167335511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a:t>Conclusions</a:t>
            </a:r>
            <a:endParaRPr lang="it-IT" dirty="0"/>
          </a:p>
        </p:txBody>
      </p:sp>
      <p:sp>
        <p:nvSpPr>
          <p:cNvPr id="3" name="Segnaposto contenuto 2"/>
          <p:cNvSpPr>
            <a:spLocks noGrp="1"/>
          </p:cNvSpPr>
          <p:nvPr>
            <p:ph idx="1"/>
          </p:nvPr>
        </p:nvSpPr>
        <p:spPr/>
        <p:txBody>
          <a:bodyPr/>
          <a:lstStyle/>
          <a:p>
            <a:r>
              <a:rPr lang="it-IT" dirty="0"/>
              <a:t>MSM </a:t>
            </a:r>
            <a:r>
              <a:rPr lang="it-IT" dirty="0" err="1"/>
              <a:t>methods</a:t>
            </a:r>
            <a:r>
              <a:rPr lang="it-IT" dirty="0"/>
              <a:t> </a:t>
            </a:r>
            <a:r>
              <a:rPr lang="it-IT" dirty="0" err="1"/>
              <a:t>may</a:t>
            </a:r>
            <a:r>
              <a:rPr lang="it-IT" dirty="0"/>
              <a:t> be an </a:t>
            </a:r>
            <a:r>
              <a:rPr lang="it-IT" dirty="0" err="1"/>
              <a:t>attractive</a:t>
            </a:r>
            <a:r>
              <a:rPr lang="it-IT" dirty="0"/>
              <a:t> </a:t>
            </a:r>
            <a:r>
              <a:rPr lang="it-IT" dirty="0" err="1"/>
              <a:t>formalism</a:t>
            </a:r>
            <a:r>
              <a:rPr lang="it-IT" dirty="0"/>
              <a:t> for medium-</a:t>
            </a:r>
            <a:r>
              <a:rPr lang="it-IT" dirty="0" err="1"/>
              <a:t>sized</a:t>
            </a:r>
            <a:r>
              <a:rPr lang="it-IT" dirty="0"/>
              <a:t> </a:t>
            </a:r>
            <a:r>
              <a:rPr lang="it-IT" dirty="0" err="1"/>
              <a:t>problems</a:t>
            </a:r>
            <a:endParaRPr lang="it-IT" dirty="0"/>
          </a:p>
          <a:p>
            <a:r>
              <a:rPr lang="it-IT" dirty="0" err="1"/>
              <a:t>Make</a:t>
            </a:r>
            <a:r>
              <a:rPr lang="it-IT" dirty="0"/>
              <a:t> </a:t>
            </a:r>
            <a:r>
              <a:rPr lang="it-IT" dirty="0" err="1"/>
              <a:t>efficient</a:t>
            </a:r>
            <a:r>
              <a:rPr lang="it-IT" dirty="0"/>
              <a:t> use of </a:t>
            </a:r>
            <a:r>
              <a:rPr lang="it-IT" i="1" dirty="0" err="1"/>
              <a:t>unbiased</a:t>
            </a:r>
            <a:r>
              <a:rPr lang="it-IT" dirty="0"/>
              <a:t> </a:t>
            </a:r>
            <a:r>
              <a:rPr lang="it-IT" dirty="0" err="1"/>
              <a:t>sampling</a:t>
            </a:r>
            <a:endParaRPr lang="it-IT" dirty="0"/>
          </a:p>
          <a:p>
            <a:r>
              <a:rPr lang="it-IT" dirty="0" err="1"/>
              <a:t>Still</a:t>
            </a:r>
            <a:r>
              <a:rPr lang="it-IT" dirty="0"/>
              <a:t> </a:t>
            </a:r>
            <a:r>
              <a:rPr lang="it-IT" dirty="0" err="1"/>
              <a:t>require</a:t>
            </a:r>
            <a:r>
              <a:rPr lang="it-IT" dirty="0"/>
              <a:t> </a:t>
            </a:r>
            <a:r>
              <a:rPr lang="it-IT" i="1" dirty="0" err="1"/>
              <a:t>huge</a:t>
            </a:r>
            <a:r>
              <a:rPr lang="it-IT" dirty="0"/>
              <a:t> (</a:t>
            </a:r>
            <a:r>
              <a:rPr lang="it-IT" dirty="0" err="1"/>
              <a:t>but</a:t>
            </a:r>
            <a:r>
              <a:rPr lang="it-IT" dirty="0"/>
              <a:t> </a:t>
            </a:r>
            <a:r>
              <a:rPr lang="en-GB" dirty="0" err="1"/>
              <a:t>achieavable</a:t>
            </a:r>
            <a:r>
              <a:rPr lang="it-IT" dirty="0"/>
              <a:t>) </a:t>
            </a:r>
            <a:r>
              <a:rPr lang="it-IT" dirty="0" err="1"/>
              <a:t>amounts</a:t>
            </a:r>
            <a:r>
              <a:rPr lang="it-IT" dirty="0"/>
              <a:t> of </a:t>
            </a:r>
            <a:r>
              <a:rPr lang="it-IT" dirty="0" err="1"/>
              <a:t>sampling</a:t>
            </a:r>
            <a:r>
              <a:rPr lang="it-IT" dirty="0"/>
              <a:t>/</a:t>
            </a:r>
            <a:r>
              <a:rPr lang="it-IT" dirty="0" err="1"/>
              <a:t>simulation</a:t>
            </a:r>
            <a:r>
              <a:rPr lang="it-IT" dirty="0"/>
              <a:t> for </a:t>
            </a:r>
            <a:r>
              <a:rPr lang="it-IT" dirty="0" err="1"/>
              <a:t>biologically</a:t>
            </a:r>
            <a:r>
              <a:rPr lang="it-IT" dirty="0"/>
              <a:t> </a:t>
            </a:r>
            <a:r>
              <a:rPr lang="it-IT" dirty="0" err="1"/>
              <a:t>interesting</a:t>
            </a:r>
            <a:r>
              <a:rPr lang="it-IT" dirty="0"/>
              <a:t> </a:t>
            </a:r>
            <a:r>
              <a:rPr lang="it-IT" dirty="0" err="1"/>
              <a:t>systems</a:t>
            </a:r>
            <a:endParaRPr lang="it-IT" dirty="0"/>
          </a:p>
          <a:p>
            <a:r>
              <a:rPr lang="it-IT" dirty="0"/>
              <a:t>Strong </a:t>
            </a:r>
            <a:r>
              <a:rPr lang="it-IT" dirty="0" err="1"/>
              <a:t>mathematical</a:t>
            </a:r>
            <a:r>
              <a:rPr lang="it-IT" dirty="0"/>
              <a:t> </a:t>
            </a:r>
            <a:r>
              <a:rPr lang="it-IT" dirty="0" err="1"/>
              <a:t>foundation</a:t>
            </a:r>
            <a:r>
              <a:rPr lang="it-IT" dirty="0"/>
              <a:t>, with </a:t>
            </a:r>
            <a:r>
              <a:rPr lang="it-IT" dirty="0" err="1"/>
              <a:t>good</a:t>
            </a:r>
            <a:r>
              <a:rPr lang="it-IT" dirty="0"/>
              <a:t> software </a:t>
            </a:r>
            <a:r>
              <a:rPr lang="it-IT" dirty="0" err="1"/>
              <a:t>available</a:t>
            </a:r>
            <a:endParaRPr lang="it-IT" dirty="0"/>
          </a:p>
        </p:txBody>
      </p:sp>
    </p:spTree>
    <p:extLst>
      <p:ext uri="{BB962C8B-B14F-4D97-AF65-F5344CB8AC3E}">
        <p14:creationId xmlns:p14="http://schemas.microsoft.com/office/powerpoint/2010/main" val="367730061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olo 2"/>
          <p:cNvSpPr>
            <a:spLocks noGrp="1"/>
          </p:cNvSpPr>
          <p:nvPr>
            <p:ph type="title"/>
          </p:nvPr>
        </p:nvSpPr>
        <p:spPr/>
        <p:txBody>
          <a:bodyPr/>
          <a:lstStyle/>
          <a:p>
            <a:r>
              <a:rPr lang="it-IT" dirty="0"/>
              <a:t>Software + </a:t>
            </a:r>
            <a:r>
              <a:rPr lang="it-IT" dirty="0" err="1"/>
              <a:t>Tutorials</a:t>
            </a:r>
            <a:endParaRPr lang="it-IT" dirty="0"/>
          </a:p>
        </p:txBody>
      </p:sp>
      <p:sp>
        <p:nvSpPr>
          <p:cNvPr id="4" name="Segnaposto contenuto 3"/>
          <p:cNvSpPr>
            <a:spLocks noGrp="1"/>
          </p:cNvSpPr>
          <p:nvPr>
            <p:ph idx="1"/>
          </p:nvPr>
        </p:nvSpPr>
        <p:spPr/>
        <p:txBody>
          <a:bodyPr>
            <a:normAutofit/>
          </a:bodyPr>
          <a:lstStyle/>
          <a:p>
            <a:r>
              <a:rPr lang="it-IT" dirty="0" err="1"/>
              <a:t>All</a:t>
            </a:r>
            <a:r>
              <a:rPr lang="it-IT" dirty="0"/>
              <a:t> are </a:t>
            </a:r>
            <a:r>
              <a:rPr lang="it-IT" dirty="0" err="1"/>
              <a:t>Python-based</a:t>
            </a:r>
            <a:endParaRPr lang="it-IT" dirty="0"/>
          </a:p>
          <a:p>
            <a:pPr lvl="1"/>
            <a:r>
              <a:rPr lang="it-IT" dirty="0" err="1"/>
              <a:t>They</a:t>
            </a:r>
            <a:r>
              <a:rPr lang="it-IT" dirty="0"/>
              <a:t> include </a:t>
            </a:r>
            <a:r>
              <a:rPr lang="it-IT" dirty="0" err="1"/>
              <a:t>clear</a:t>
            </a:r>
            <a:r>
              <a:rPr lang="it-IT" dirty="0"/>
              <a:t> </a:t>
            </a:r>
            <a:r>
              <a:rPr lang="it-IT" dirty="0" err="1"/>
              <a:t>walkthroughs</a:t>
            </a:r>
            <a:r>
              <a:rPr lang="it-IT" dirty="0"/>
              <a:t> </a:t>
            </a:r>
            <a:br>
              <a:rPr lang="it-IT" dirty="0"/>
            </a:br>
            <a:r>
              <a:rPr lang="it-IT" dirty="0"/>
              <a:t>(</a:t>
            </a:r>
            <a:r>
              <a:rPr lang="it-IT" dirty="0" err="1"/>
              <a:t>highly</a:t>
            </a:r>
            <a:r>
              <a:rPr lang="it-IT" dirty="0"/>
              <a:t> </a:t>
            </a:r>
            <a:r>
              <a:rPr lang="it-IT" dirty="0" err="1"/>
              <a:t>recommended</a:t>
            </a:r>
            <a:r>
              <a:rPr lang="it-IT" dirty="0"/>
              <a:t>) with </a:t>
            </a:r>
            <a:r>
              <a:rPr lang="it-IT" dirty="0" err="1"/>
              <a:t>datasets</a:t>
            </a:r>
            <a:r>
              <a:rPr lang="it-IT" dirty="0"/>
              <a:t> </a:t>
            </a:r>
          </a:p>
          <a:p>
            <a:r>
              <a:rPr lang="it-IT" b="1" dirty="0" err="1"/>
              <a:t>DeepTime</a:t>
            </a:r>
            <a:r>
              <a:rPr lang="it-IT" b="1" dirty="0"/>
              <a:t>-ML</a:t>
            </a:r>
            <a:r>
              <a:rPr lang="it-IT" dirty="0"/>
              <a:t> – </a:t>
            </a:r>
            <a:r>
              <a:rPr lang="it-IT" dirty="0">
                <a:hlinkClick r:id="rId2"/>
              </a:rPr>
              <a:t>deeptime-ml.github.io</a:t>
            </a:r>
            <a:r>
              <a:rPr lang="it-IT" dirty="0"/>
              <a:t> </a:t>
            </a:r>
            <a:r>
              <a:rPr lang="it-IT" dirty="0">
                <a:solidFill>
                  <a:srgbClr val="C00000"/>
                </a:solidFill>
              </a:rPr>
              <a:t>←</a:t>
            </a:r>
            <a:r>
              <a:rPr lang="it-IT" dirty="0"/>
              <a:t> </a:t>
            </a:r>
          </a:p>
          <a:p>
            <a:r>
              <a:rPr lang="it-IT" dirty="0"/>
              <a:t>HTMD </a:t>
            </a:r>
            <a:r>
              <a:rPr lang="mr-IN" dirty="0"/>
              <a:t>–</a:t>
            </a:r>
            <a:r>
              <a:rPr lang="it-IT" dirty="0"/>
              <a:t> </a:t>
            </a:r>
            <a:r>
              <a:rPr lang="it-IT" dirty="0">
                <a:hlinkClick r:id="rId3"/>
              </a:rPr>
              <a:t>www.htmd.org</a:t>
            </a:r>
            <a:endParaRPr lang="it-IT" dirty="0"/>
          </a:p>
          <a:p>
            <a:pPr lvl="1"/>
            <a:r>
              <a:rPr lang="it-IT" dirty="0" err="1"/>
              <a:t>Also</a:t>
            </a:r>
            <a:r>
              <a:rPr lang="it-IT" dirty="0"/>
              <a:t> </a:t>
            </a:r>
            <a:r>
              <a:rPr lang="it-IT" dirty="0" err="1"/>
              <a:t>analysis</a:t>
            </a:r>
            <a:r>
              <a:rPr lang="it-IT" dirty="0"/>
              <a:t> + </a:t>
            </a:r>
            <a:r>
              <a:rPr lang="it-IT" dirty="0" err="1"/>
              <a:t>system</a:t>
            </a:r>
            <a:r>
              <a:rPr lang="it-IT" dirty="0"/>
              <a:t> </a:t>
            </a:r>
            <a:r>
              <a:rPr lang="it-IT" dirty="0" err="1"/>
              <a:t>build</a:t>
            </a:r>
            <a:r>
              <a:rPr lang="it-IT" dirty="0"/>
              <a:t> + </a:t>
            </a:r>
            <a:r>
              <a:rPr lang="it-IT" dirty="0" err="1"/>
              <a:t>adaptive</a:t>
            </a:r>
            <a:r>
              <a:rPr lang="it-IT" dirty="0"/>
              <a:t> </a:t>
            </a:r>
            <a:r>
              <a:rPr lang="mr-IN" dirty="0"/>
              <a:t>…</a:t>
            </a:r>
            <a:endParaRPr lang="it-IT" dirty="0"/>
          </a:p>
          <a:p>
            <a:pPr lvl="1"/>
            <a:r>
              <a:rPr lang="it-IT" dirty="0"/>
              <a:t>Can aggregate large-scale </a:t>
            </a:r>
            <a:r>
              <a:rPr lang="it-IT" dirty="0" err="1"/>
              <a:t>datasets</a:t>
            </a:r>
            <a:endParaRPr lang="it-IT" dirty="0"/>
          </a:p>
          <a:p>
            <a:r>
              <a:rPr lang="it-IT" dirty="0" err="1"/>
              <a:t>MSMBuilder</a:t>
            </a:r>
            <a:r>
              <a:rPr lang="it-IT" dirty="0"/>
              <a:t> - </a:t>
            </a:r>
            <a:r>
              <a:rPr lang="it-IT" dirty="0">
                <a:hlinkClick r:id="rId4"/>
              </a:rPr>
              <a:t>msmbuilder.org</a:t>
            </a:r>
            <a:r>
              <a:rPr lang="it-IT" dirty="0"/>
              <a:t> </a:t>
            </a:r>
          </a:p>
        </p:txBody>
      </p:sp>
    </p:spTree>
    <p:extLst>
      <p:ext uri="{BB962C8B-B14F-4D97-AF65-F5344CB8AC3E}">
        <p14:creationId xmlns:p14="http://schemas.microsoft.com/office/powerpoint/2010/main" val="384654972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a:t>Related</a:t>
            </a:r>
            <a:r>
              <a:rPr lang="it-IT" dirty="0"/>
              <a:t> </a:t>
            </a:r>
            <a:r>
              <a:rPr lang="it-IT" dirty="0" err="1"/>
              <a:t>topics</a:t>
            </a:r>
            <a:endParaRPr lang="it-IT" dirty="0"/>
          </a:p>
        </p:txBody>
      </p:sp>
      <p:sp>
        <p:nvSpPr>
          <p:cNvPr id="3" name="Segnaposto contenuto 2"/>
          <p:cNvSpPr>
            <a:spLocks noGrp="1"/>
          </p:cNvSpPr>
          <p:nvPr>
            <p:ph idx="1"/>
          </p:nvPr>
        </p:nvSpPr>
        <p:spPr/>
        <p:txBody>
          <a:bodyPr>
            <a:normAutofit/>
          </a:bodyPr>
          <a:lstStyle/>
          <a:p>
            <a:pPr marL="0" indent="0">
              <a:buNone/>
            </a:pPr>
            <a:r>
              <a:rPr lang="it-IT" dirty="0" err="1"/>
              <a:t>If</a:t>
            </a:r>
            <a:r>
              <a:rPr lang="it-IT" dirty="0"/>
              <a:t> </a:t>
            </a:r>
            <a:r>
              <a:rPr lang="it-IT" dirty="0" err="1"/>
              <a:t>you</a:t>
            </a:r>
            <a:r>
              <a:rPr lang="it-IT" dirty="0"/>
              <a:t> </a:t>
            </a:r>
            <a:r>
              <a:rPr lang="it-IT" dirty="0" err="1"/>
              <a:t>liked</a:t>
            </a:r>
            <a:r>
              <a:rPr lang="it-IT" dirty="0"/>
              <a:t> </a:t>
            </a:r>
            <a:r>
              <a:rPr lang="it-IT" dirty="0" err="1"/>
              <a:t>this</a:t>
            </a:r>
            <a:r>
              <a:rPr lang="it-IT" dirty="0"/>
              <a:t>, </a:t>
            </a:r>
            <a:r>
              <a:rPr lang="it-IT" dirty="0" err="1"/>
              <a:t>you</a:t>
            </a:r>
            <a:r>
              <a:rPr lang="it-IT" dirty="0"/>
              <a:t> </a:t>
            </a:r>
            <a:r>
              <a:rPr lang="it-IT" dirty="0" err="1"/>
              <a:t>may</a:t>
            </a:r>
            <a:r>
              <a:rPr lang="it-IT" dirty="0"/>
              <a:t> </a:t>
            </a:r>
            <a:r>
              <a:rPr lang="it-IT" dirty="0" err="1"/>
              <a:t>also</a:t>
            </a:r>
            <a:r>
              <a:rPr lang="it-IT" dirty="0"/>
              <a:t> </a:t>
            </a:r>
            <a:r>
              <a:rPr lang="it-IT" dirty="0" err="1"/>
              <a:t>like</a:t>
            </a:r>
            <a:r>
              <a:rPr lang="mr-IN" dirty="0"/>
              <a:t>…</a:t>
            </a:r>
            <a:endParaRPr lang="it-IT" dirty="0"/>
          </a:p>
          <a:p>
            <a:r>
              <a:rPr lang="it-IT" dirty="0" err="1"/>
              <a:t>Estimation</a:t>
            </a:r>
            <a:r>
              <a:rPr lang="it-IT" dirty="0"/>
              <a:t> of </a:t>
            </a:r>
            <a:r>
              <a:rPr lang="it-IT" dirty="0" err="1"/>
              <a:t>reversible</a:t>
            </a:r>
            <a:r>
              <a:rPr lang="it-IT" dirty="0"/>
              <a:t> </a:t>
            </a:r>
            <a:r>
              <a:rPr lang="it-IT" dirty="0" err="1"/>
              <a:t>transition</a:t>
            </a:r>
            <a:r>
              <a:rPr lang="it-IT" dirty="0"/>
              <a:t> </a:t>
            </a:r>
            <a:r>
              <a:rPr lang="it-IT" dirty="0" err="1"/>
              <a:t>matrices</a:t>
            </a:r>
            <a:r>
              <a:rPr lang="it-IT" dirty="0"/>
              <a:t> </a:t>
            </a:r>
          </a:p>
          <a:p>
            <a:r>
              <a:rPr lang="it-IT" dirty="0" err="1"/>
              <a:t>Hidden</a:t>
            </a:r>
            <a:r>
              <a:rPr lang="it-IT" dirty="0"/>
              <a:t> </a:t>
            </a:r>
            <a:r>
              <a:rPr lang="it-IT" dirty="0" err="1"/>
              <a:t>Markov</a:t>
            </a:r>
            <a:r>
              <a:rPr lang="it-IT" dirty="0"/>
              <a:t> </a:t>
            </a:r>
            <a:r>
              <a:rPr lang="it-IT" dirty="0" err="1"/>
              <a:t>Models</a:t>
            </a:r>
            <a:r>
              <a:rPr lang="it-IT" dirty="0"/>
              <a:t>	</a:t>
            </a:r>
            <a:r>
              <a:rPr lang="it-IT" sz="2000" dirty="0" err="1"/>
              <a:t>doi</a:t>
            </a:r>
            <a:r>
              <a:rPr lang="it-IT" sz="2000" dirty="0"/>
              <a:t>:</a:t>
            </a:r>
            <a:r>
              <a:rPr lang="is-IS" sz="2000" dirty="0">
                <a:hlinkClick r:id="rId2"/>
              </a:rPr>
              <a:t>10.1063/1.4828816</a:t>
            </a:r>
            <a:endParaRPr lang="it-IT" dirty="0"/>
          </a:p>
          <a:p>
            <a:r>
              <a:rPr lang="it-IT" dirty="0"/>
              <a:t>TICA</a:t>
            </a:r>
          </a:p>
          <a:p>
            <a:r>
              <a:rPr lang="it-IT" dirty="0" err="1"/>
              <a:t>Conformational</a:t>
            </a:r>
            <a:r>
              <a:rPr lang="it-IT" dirty="0"/>
              <a:t> </a:t>
            </a:r>
            <a:r>
              <a:rPr lang="it-IT" dirty="0" err="1"/>
              <a:t>fluxes</a:t>
            </a:r>
            <a:endParaRPr lang="it-IT" dirty="0"/>
          </a:p>
          <a:p>
            <a:r>
              <a:rPr lang="it-IT" dirty="0" err="1"/>
              <a:t>Adaptive</a:t>
            </a:r>
            <a:r>
              <a:rPr lang="it-IT" dirty="0"/>
              <a:t> </a:t>
            </a:r>
            <a:r>
              <a:rPr lang="it-IT" dirty="0" err="1"/>
              <a:t>sampling</a:t>
            </a:r>
            <a:endParaRPr lang="it-IT" dirty="0"/>
          </a:p>
          <a:p>
            <a:r>
              <a:rPr lang="it-IT" dirty="0" err="1"/>
              <a:t>Role</a:t>
            </a:r>
            <a:r>
              <a:rPr lang="it-IT" dirty="0"/>
              <a:t> of </a:t>
            </a:r>
            <a:r>
              <a:rPr lang="it-IT" dirty="0" err="1"/>
              <a:t>drug</a:t>
            </a:r>
            <a:r>
              <a:rPr lang="it-IT" dirty="0"/>
              <a:t> residence time in </a:t>
            </a:r>
            <a:r>
              <a:rPr lang="it-IT" dirty="0" err="1"/>
              <a:t>drug</a:t>
            </a:r>
            <a:r>
              <a:rPr lang="it-IT" dirty="0"/>
              <a:t> </a:t>
            </a:r>
            <a:r>
              <a:rPr lang="it-IT" dirty="0" err="1"/>
              <a:t>discovery</a:t>
            </a:r>
            <a:endParaRPr lang="it-IT" dirty="0"/>
          </a:p>
        </p:txBody>
      </p:sp>
    </p:spTree>
    <p:extLst>
      <p:ext uri="{BB962C8B-B14F-4D97-AF65-F5344CB8AC3E}">
        <p14:creationId xmlns:p14="http://schemas.microsoft.com/office/powerpoint/2010/main" val="394581845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p:cNvSpPr>
            <a:spLocks noGrp="1"/>
          </p:cNvSpPr>
          <p:nvPr>
            <p:ph type="title"/>
          </p:nvPr>
        </p:nvSpPr>
        <p:spPr/>
        <p:txBody>
          <a:bodyPr/>
          <a:lstStyle/>
          <a:p>
            <a:r>
              <a:rPr lang="it-IT" dirty="0" err="1"/>
              <a:t>Literature</a:t>
            </a:r>
            <a:endParaRPr lang="it-IT" dirty="0"/>
          </a:p>
        </p:txBody>
      </p:sp>
      <p:sp>
        <p:nvSpPr>
          <p:cNvPr id="4" name="Segnaposto contenuto 3"/>
          <p:cNvSpPr>
            <a:spLocks noGrp="1"/>
          </p:cNvSpPr>
          <p:nvPr>
            <p:ph sz="half" idx="1"/>
          </p:nvPr>
        </p:nvSpPr>
        <p:spPr/>
        <p:txBody>
          <a:bodyPr>
            <a:normAutofit fontScale="70000" lnSpcReduction="20000"/>
          </a:bodyPr>
          <a:lstStyle/>
          <a:p>
            <a:r>
              <a:rPr lang="it-IT" dirty="0" err="1"/>
              <a:t>Buch</a:t>
            </a:r>
            <a:r>
              <a:rPr lang="it-IT" dirty="0"/>
              <a:t> et al., </a:t>
            </a:r>
            <a:r>
              <a:rPr lang="pt-BR" dirty="0"/>
              <a:t>10.1073/pnas.1103547108</a:t>
            </a:r>
            <a:endParaRPr lang="it-IT" dirty="0"/>
          </a:p>
          <a:p>
            <a:pPr lvl="1"/>
            <a:r>
              <a:rPr lang="it-IT" dirty="0" err="1"/>
              <a:t>Rigid</a:t>
            </a:r>
            <a:r>
              <a:rPr lang="it-IT" dirty="0"/>
              <a:t> </a:t>
            </a:r>
            <a:r>
              <a:rPr lang="it-IT" dirty="0" err="1"/>
              <a:t>ligand</a:t>
            </a:r>
            <a:r>
              <a:rPr lang="it-IT" dirty="0"/>
              <a:t> + </a:t>
            </a:r>
            <a:r>
              <a:rPr lang="it-IT" dirty="0" err="1"/>
              <a:t>protein</a:t>
            </a:r>
            <a:r>
              <a:rPr lang="it-IT" dirty="0"/>
              <a:t> </a:t>
            </a:r>
            <a:r>
              <a:rPr lang="it-IT" dirty="0" err="1"/>
              <a:t>association</a:t>
            </a:r>
            <a:r>
              <a:rPr lang="it-IT" dirty="0"/>
              <a:t>, </a:t>
            </a:r>
            <a:r>
              <a:rPr lang="it-IT" dirty="0" err="1"/>
              <a:t>simplest</a:t>
            </a:r>
            <a:r>
              <a:rPr lang="it-IT" dirty="0"/>
              <a:t> case</a:t>
            </a:r>
          </a:p>
          <a:p>
            <a:r>
              <a:rPr lang="it-IT" dirty="0" err="1"/>
              <a:t>Swinney</a:t>
            </a:r>
            <a:r>
              <a:rPr lang="it-IT" dirty="0"/>
              <a:t>, </a:t>
            </a:r>
            <a:r>
              <a:rPr lang="is-IS" dirty="0"/>
              <a:t>PMID:19152211</a:t>
            </a:r>
            <a:endParaRPr lang="it-IT" dirty="0"/>
          </a:p>
          <a:p>
            <a:pPr lvl="1"/>
            <a:r>
              <a:rPr lang="it-IT" dirty="0" err="1"/>
              <a:t>Importance</a:t>
            </a:r>
            <a:r>
              <a:rPr lang="it-IT" dirty="0"/>
              <a:t> of </a:t>
            </a:r>
            <a:r>
              <a:rPr lang="it-IT" dirty="0" err="1"/>
              <a:t>kinetics</a:t>
            </a:r>
            <a:r>
              <a:rPr lang="it-IT" dirty="0"/>
              <a:t> in </a:t>
            </a:r>
            <a:r>
              <a:rPr lang="it-IT" dirty="0" err="1"/>
              <a:t>drug</a:t>
            </a:r>
            <a:r>
              <a:rPr lang="it-IT" dirty="0"/>
              <a:t> design</a:t>
            </a:r>
          </a:p>
          <a:p>
            <a:r>
              <a:rPr lang="it-IT" dirty="0" err="1"/>
              <a:t>Chodera</a:t>
            </a:r>
            <a:r>
              <a:rPr lang="it-IT" dirty="0"/>
              <a:t> and </a:t>
            </a:r>
            <a:r>
              <a:rPr lang="it-IT" dirty="0" err="1"/>
              <a:t>Noe</a:t>
            </a:r>
            <a:r>
              <a:rPr lang="it-IT" dirty="0"/>
              <a:t>, </a:t>
            </a:r>
            <a:r>
              <a:rPr lang="de-DE" dirty="0"/>
              <a:t>10.1016/j.sbi.2014.04.002</a:t>
            </a:r>
          </a:p>
          <a:p>
            <a:pPr lvl="1"/>
            <a:r>
              <a:rPr lang="de-DE" dirty="0" err="1"/>
              <a:t>Excellent</a:t>
            </a:r>
            <a:r>
              <a:rPr lang="de-DE" dirty="0"/>
              <a:t> </a:t>
            </a:r>
            <a:r>
              <a:rPr lang="de-DE" dirty="0" err="1"/>
              <a:t>overview</a:t>
            </a:r>
            <a:r>
              <a:rPr lang="de-DE" dirty="0"/>
              <a:t> (1)</a:t>
            </a:r>
          </a:p>
          <a:p>
            <a:r>
              <a:rPr lang="it-IT" dirty="0" err="1"/>
              <a:t>Voelz</a:t>
            </a:r>
            <a:r>
              <a:rPr lang="it-IT" dirty="0"/>
              <a:t> et al., </a:t>
            </a:r>
            <a:r>
              <a:rPr lang="fi-FI" dirty="0"/>
              <a:t>10.1021/ja9090353</a:t>
            </a:r>
          </a:p>
          <a:p>
            <a:pPr lvl="1"/>
            <a:r>
              <a:rPr lang="fi-FI" dirty="0"/>
              <a:t>Full </a:t>
            </a:r>
            <a:r>
              <a:rPr lang="fi-FI" dirty="0" err="1"/>
              <a:t>reconstruction</a:t>
            </a:r>
            <a:r>
              <a:rPr lang="fi-FI" dirty="0"/>
              <a:t> of a </a:t>
            </a:r>
            <a:r>
              <a:rPr lang="fi-FI" dirty="0" err="1"/>
              <a:t>millisecond</a:t>
            </a:r>
            <a:r>
              <a:rPr lang="fi-FI" dirty="0"/>
              <a:t> </a:t>
            </a:r>
            <a:r>
              <a:rPr lang="fi-FI" dirty="0" err="1"/>
              <a:t>folding</a:t>
            </a:r>
            <a:endParaRPr lang="fi-FI" dirty="0"/>
          </a:p>
          <a:p>
            <a:r>
              <a:rPr lang="fi-FI" dirty="0" err="1"/>
              <a:t>Selvam</a:t>
            </a:r>
            <a:r>
              <a:rPr lang="fi-FI" dirty="0"/>
              <a:t> et al., </a:t>
            </a:r>
            <a:r>
              <a:rPr lang="en-US" sz="2300" dirty="0"/>
              <a:t>10.1002/anie.201708889</a:t>
            </a:r>
          </a:p>
          <a:p>
            <a:pPr lvl="1"/>
            <a:r>
              <a:rPr lang="en-US" dirty="0"/>
              <a:t>Reconstruction of Na++ binding to GPCRs </a:t>
            </a:r>
          </a:p>
        </p:txBody>
      </p:sp>
      <p:sp>
        <p:nvSpPr>
          <p:cNvPr id="2" name="Segnaposto contenuto 1"/>
          <p:cNvSpPr>
            <a:spLocks noGrp="1"/>
          </p:cNvSpPr>
          <p:nvPr>
            <p:ph sz="half" idx="2"/>
          </p:nvPr>
        </p:nvSpPr>
        <p:spPr/>
        <p:txBody>
          <a:bodyPr>
            <a:normAutofit fontScale="70000" lnSpcReduction="20000"/>
          </a:bodyPr>
          <a:lstStyle/>
          <a:p>
            <a:r>
              <a:rPr lang="it-IT" dirty="0"/>
              <a:t>Pande et al., </a:t>
            </a:r>
            <a:r>
              <a:rPr lang="pl-PL" dirty="0"/>
              <a:t>10.1016/j.ymeth.2010.06.002</a:t>
            </a:r>
          </a:p>
          <a:p>
            <a:pPr lvl="1"/>
            <a:r>
              <a:rPr lang="de-DE" dirty="0" err="1"/>
              <a:t>Excellent</a:t>
            </a:r>
            <a:r>
              <a:rPr lang="de-DE" dirty="0"/>
              <a:t> </a:t>
            </a:r>
            <a:r>
              <a:rPr lang="it-IT" dirty="0" err="1"/>
              <a:t>overview</a:t>
            </a:r>
            <a:r>
              <a:rPr lang="it-IT" dirty="0"/>
              <a:t> (2)</a:t>
            </a:r>
          </a:p>
          <a:p>
            <a:r>
              <a:rPr lang="it-IT" dirty="0"/>
              <a:t>Paul et al., </a:t>
            </a:r>
            <a:r>
              <a:rPr lang="mr-IN" sz="2600" dirty="0"/>
              <a:t>10.1038/s41467-017-01163-6</a:t>
            </a:r>
            <a:endParaRPr lang="it-IT" sz="2600" dirty="0"/>
          </a:p>
          <a:p>
            <a:pPr lvl="1"/>
            <a:r>
              <a:rPr lang="it-IT" dirty="0"/>
              <a:t>Peptide-peptide </a:t>
            </a:r>
            <a:r>
              <a:rPr lang="it-IT" dirty="0" err="1"/>
              <a:t>association</a:t>
            </a:r>
            <a:endParaRPr lang="it-IT" dirty="0"/>
          </a:p>
          <a:p>
            <a:r>
              <a:rPr lang="it-IT" dirty="0" err="1"/>
              <a:t>Doerr</a:t>
            </a:r>
            <a:r>
              <a:rPr lang="it-IT" dirty="0"/>
              <a:t> et al., </a:t>
            </a:r>
            <a:r>
              <a:rPr lang="fi-FI" dirty="0"/>
              <a:t>10.1021/ct400919u</a:t>
            </a:r>
          </a:p>
          <a:p>
            <a:pPr lvl="1"/>
            <a:r>
              <a:rPr lang="fi-FI" dirty="0" err="1"/>
              <a:t>Adaptive</a:t>
            </a:r>
            <a:r>
              <a:rPr lang="fi-FI" dirty="0"/>
              <a:t> </a:t>
            </a:r>
            <a:r>
              <a:rPr lang="fi-FI" dirty="0" err="1"/>
              <a:t>sampling</a:t>
            </a:r>
            <a:endParaRPr lang="fi-FI" dirty="0"/>
          </a:p>
          <a:p>
            <a:r>
              <a:rPr lang="it-IT" dirty="0"/>
              <a:t>Bryan et al., “The $25 B </a:t>
            </a:r>
            <a:r>
              <a:rPr lang="it-IT" dirty="0" err="1"/>
              <a:t>eigenvector</a:t>
            </a:r>
            <a:r>
              <a:rPr lang="it-IT" dirty="0"/>
              <a:t>”</a:t>
            </a:r>
          </a:p>
          <a:p>
            <a:pPr lvl="1"/>
            <a:r>
              <a:rPr lang="it-IT" dirty="0"/>
              <a:t>The </a:t>
            </a:r>
            <a:r>
              <a:rPr lang="it-IT" dirty="0" err="1"/>
              <a:t>original</a:t>
            </a:r>
            <a:r>
              <a:rPr lang="it-IT" dirty="0"/>
              <a:t> </a:t>
            </a:r>
            <a:r>
              <a:rPr lang="it-IT" dirty="0" err="1"/>
              <a:t>PageRank</a:t>
            </a:r>
            <a:r>
              <a:rPr lang="it-IT" dirty="0"/>
              <a:t> </a:t>
            </a:r>
            <a:r>
              <a:rPr lang="it-IT" dirty="0" err="1"/>
              <a:t>algorithm</a:t>
            </a:r>
            <a:r>
              <a:rPr lang="it-IT" dirty="0"/>
              <a:t>; e.g. </a:t>
            </a:r>
            <a:r>
              <a:rPr lang="it-IT" dirty="0">
                <a:hlinkClick r:id="rId2"/>
              </a:rPr>
              <a:t>jdc.math.uwo.ca/M1600b/l/pagerank-1600.pdf</a:t>
            </a:r>
            <a:r>
              <a:rPr lang="it-IT" dirty="0"/>
              <a:t> </a:t>
            </a:r>
            <a:endParaRPr lang="mr-IN" dirty="0"/>
          </a:p>
          <a:p>
            <a:endParaRPr lang="it-IT" dirty="0"/>
          </a:p>
        </p:txBody>
      </p:sp>
    </p:spTree>
    <p:extLst>
      <p:ext uri="{BB962C8B-B14F-4D97-AF65-F5344CB8AC3E}">
        <p14:creationId xmlns:p14="http://schemas.microsoft.com/office/powerpoint/2010/main" val="54071595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testo 2"/>
          <p:cNvSpPr>
            <a:spLocks noGrp="1"/>
          </p:cNvSpPr>
          <p:nvPr>
            <p:ph type="body" idx="1"/>
          </p:nvPr>
        </p:nvSpPr>
        <p:spPr/>
        <p:txBody>
          <a:bodyPr/>
          <a:lstStyle/>
          <a:p>
            <a:r>
              <a:rPr lang="it-IT" altLang="x-none" dirty="0"/>
              <a:t>End</a:t>
            </a:r>
            <a:endParaRPr lang="en-US" dirty="0"/>
          </a:p>
        </p:txBody>
      </p:sp>
    </p:spTree>
    <p:extLst>
      <p:ext uri="{BB962C8B-B14F-4D97-AF65-F5344CB8AC3E}">
        <p14:creationId xmlns:p14="http://schemas.microsoft.com/office/powerpoint/2010/main" val="7534468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7" name="Group 66">
            <a:extLst>
              <a:ext uri="{FF2B5EF4-FFF2-40B4-BE49-F238E27FC236}">
                <a16:creationId xmlns:a16="http://schemas.microsoft.com/office/drawing/2014/main" id="{3063B8D5-47F3-1C49-9FCE-6CECFCE0CD59}"/>
              </a:ext>
            </a:extLst>
          </p:cNvPr>
          <p:cNvGrpSpPr/>
          <p:nvPr/>
        </p:nvGrpSpPr>
        <p:grpSpPr>
          <a:xfrm>
            <a:off x="508000" y="1524000"/>
            <a:ext cx="2159000" cy="4462849"/>
            <a:chOff x="508000" y="1524000"/>
            <a:chExt cx="2159000" cy="4462849"/>
          </a:xfrm>
        </p:grpSpPr>
        <p:grpSp>
          <p:nvGrpSpPr>
            <p:cNvPr id="28" name="Group 27">
              <a:extLst>
                <a:ext uri="{FF2B5EF4-FFF2-40B4-BE49-F238E27FC236}">
                  <a16:creationId xmlns:a16="http://schemas.microsoft.com/office/drawing/2014/main" id="{CCE19BF0-1F2A-D543-BA03-4A7F084021DD}"/>
                </a:ext>
              </a:extLst>
            </p:cNvPr>
            <p:cNvGrpSpPr/>
            <p:nvPr/>
          </p:nvGrpSpPr>
          <p:grpSpPr>
            <a:xfrm>
              <a:off x="508000" y="1524000"/>
              <a:ext cx="2159000" cy="1491049"/>
              <a:chOff x="508000" y="990600"/>
              <a:chExt cx="2159000" cy="1491049"/>
            </a:xfrm>
          </p:grpSpPr>
          <p:pic>
            <p:nvPicPr>
              <p:cNvPr id="7" name="Picture 6">
                <a:extLst>
                  <a:ext uri="{FF2B5EF4-FFF2-40B4-BE49-F238E27FC236}">
                    <a16:creationId xmlns:a16="http://schemas.microsoft.com/office/drawing/2014/main" id="{B17A15DE-CC81-874D-A257-91AA187E9179}"/>
                  </a:ext>
                </a:extLst>
              </p:cNvPr>
              <p:cNvPicPr>
                <a:picLocks noChangeAspect="1"/>
              </p:cNvPicPr>
              <p:nvPr/>
            </p:nvPicPr>
            <p:blipFill rotWithShape="1">
              <a:blip r:embed="rId3">
                <a:extLst>
                  <a:ext uri="{28A0092B-C50C-407E-A947-70E740481C1C}">
                    <a14:useLocalDpi xmlns:a14="http://schemas.microsoft.com/office/drawing/2010/main" val="0"/>
                  </a:ext>
                </a:extLst>
              </a:blip>
              <a:srcRect r="18551"/>
              <a:stretch/>
            </p:blipFill>
            <p:spPr>
              <a:xfrm>
                <a:off x="508000" y="990600"/>
                <a:ext cx="2159000" cy="149104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0" name="TextBox 9">
                <a:extLst>
                  <a:ext uri="{FF2B5EF4-FFF2-40B4-BE49-F238E27FC236}">
                    <a16:creationId xmlns:a16="http://schemas.microsoft.com/office/drawing/2014/main" id="{57AE24A3-D0CD-5C4D-ABC8-D8B993E1F865}"/>
                  </a:ext>
                </a:extLst>
              </p:cNvPr>
              <p:cNvSpPr txBox="1"/>
              <p:nvPr/>
            </p:nvSpPr>
            <p:spPr>
              <a:xfrm>
                <a:off x="2315621" y="990600"/>
                <a:ext cx="351379" cy="369332"/>
              </a:xfrm>
              <a:prstGeom prst="rect">
                <a:avLst/>
              </a:prstGeom>
              <a:noFill/>
            </p:spPr>
            <p:txBody>
              <a:bodyPr wrap="none" rtlCol="0">
                <a:spAutoFit/>
              </a:bodyPr>
              <a:lstStyle/>
              <a:p>
                <a:r>
                  <a:rPr lang="en-IT" b="1" dirty="0"/>
                  <a:t>A</a:t>
                </a:r>
              </a:p>
            </p:txBody>
          </p:sp>
        </p:grpSp>
        <p:grpSp>
          <p:nvGrpSpPr>
            <p:cNvPr id="29" name="Group 28">
              <a:extLst>
                <a:ext uri="{FF2B5EF4-FFF2-40B4-BE49-F238E27FC236}">
                  <a16:creationId xmlns:a16="http://schemas.microsoft.com/office/drawing/2014/main" id="{2E66F4F6-2492-D04F-B44D-20973F36C9F2}"/>
                </a:ext>
              </a:extLst>
            </p:cNvPr>
            <p:cNvGrpSpPr/>
            <p:nvPr/>
          </p:nvGrpSpPr>
          <p:grpSpPr>
            <a:xfrm>
              <a:off x="508000" y="4495800"/>
              <a:ext cx="2159000" cy="1491049"/>
              <a:chOff x="508000" y="3276600"/>
              <a:chExt cx="2159000" cy="1491049"/>
            </a:xfrm>
          </p:grpSpPr>
          <p:pic>
            <p:nvPicPr>
              <p:cNvPr id="9" name="Picture 8">
                <a:extLst>
                  <a:ext uri="{FF2B5EF4-FFF2-40B4-BE49-F238E27FC236}">
                    <a16:creationId xmlns:a16="http://schemas.microsoft.com/office/drawing/2014/main" id="{6E78B8A0-1377-A04C-87DD-4825B1CD1F4B}"/>
                  </a:ext>
                </a:extLst>
              </p:cNvPr>
              <p:cNvPicPr>
                <a:picLocks noChangeAspect="1"/>
              </p:cNvPicPr>
              <p:nvPr/>
            </p:nvPicPr>
            <p:blipFill rotWithShape="1">
              <a:blip r:embed="rId4">
                <a:extLst>
                  <a:ext uri="{28A0092B-C50C-407E-A947-70E740481C1C}">
                    <a14:useLocalDpi xmlns:a14="http://schemas.microsoft.com/office/drawing/2010/main" val="0"/>
                  </a:ext>
                </a:extLst>
              </a:blip>
              <a:srcRect r="18551"/>
              <a:stretch/>
            </p:blipFill>
            <p:spPr>
              <a:xfrm>
                <a:off x="508000" y="3276600"/>
                <a:ext cx="2159000" cy="149104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1" name="TextBox 10">
                <a:extLst>
                  <a:ext uri="{FF2B5EF4-FFF2-40B4-BE49-F238E27FC236}">
                    <a16:creationId xmlns:a16="http://schemas.microsoft.com/office/drawing/2014/main" id="{44B8B32E-E776-B147-9045-950339BE1560}"/>
                  </a:ext>
                </a:extLst>
              </p:cNvPr>
              <p:cNvSpPr txBox="1"/>
              <p:nvPr/>
            </p:nvSpPr>
            <p:spPr>
              <a:xfrm>
                <a:off x="2315620" y="3315044"/>
                <a:ext cx="351379" cy="369332"/>
              </a:xfrm>
              <a:prstGeom prst="rect">
                <a:avLst/>
              </a:prstGeom>
              <a:noFill/>
            </p:spPr>
            <p:txBody>
              <a:bodyPr wrap="none" rtlCol="0">
                <a:spAutoFit/>
              </a:bodyPr>
              <a:lstStyle/>
              <a:p>
                <a:r>
                  <a:rPr lang="en-IT" b="1" dirty="0"/>
                  <a:t>B</a:t>
                </a:r>
              </a:p>
            </p:txBody>
          </p:sp>
        </p:grpSp>
        <p:cxnSp>
          <p:nvCxnSpPr>
            <p:cNvPr id="13" name="Straight Arrow Connector 12">
              <a:extLst>
                <a:ext uri="{FF2B5EF4-FFF2-40B4-BE49-F238E27FC236}">
                  <a16:creationId xmlns:a16="http://schemas.microsoft.com/office/drawing/2014/main" id="{FC311D97-E67C-3245-B34B-5A387A3CC4CA}"/>
                </a:ext>
              </a:extLst>
            </p:cNvPr>
            <p:cNvCxnSpPr>
              <a:cxnSpLocks/>
            </p:cNvCxnSpPr>
            <p:nvPr/>
          </p:nvCxnSpPr>
          <p:spPr>
            <a:xfrm>
              <a:off x="1587500" y="3124200"/>
              <a:ext cx="0" cy="12192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26" name="Graphic 25" descr="Clock">
              <a:extLst>
                <a:ext uri="{FF2B5EF4-FFF2-40B4-BE49-F238E27FC236}">
                  <a16:creationId xmlns:a16="http://schemas.microsoft.com/office/drawing/2014/main" id="{6EE177CC-7C14-BB44-8BA3-F6C046DF256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19136" y="3276600"/>
              <a:ext cx="924697" cy="924697"/>
            </a:xfrm>
            <a:prstGeom prst="rect">
              <a:avLst/>
            </a:prstGeom>
          </p:spPr>
        </p:pic>
      </p:grpSp>
      <p:sp>
        <p:nvSpPr>
          <p:cNvPr id="56" name="TextBox 55">
            <a:extLst>
              <a:ext uri="{FF2B5EF4-FFF2-40B4-BE49-F238E27FC236}">
                <a16:creationId xmlns:a16="http://schemas.microsoft.com/office/drawing/2014/main" id="{36031CB8-E554-2743-B0D9-560575F8D90A}"/>
              </a:ext>
            </a:extLst>
          </p:cNvPr>
          <p:cNvSpPr txBox="1"/>
          <p:nvPr/>
        </p:nvSpPr>
        <p:spPr>
          <a:xfrm>
            <a:off x="508000" y="201316"/>
            <a:ext cx="2158995" cy="783193"/>
          </a:xfrm>
          <a:prstGeom prst="roundRect">
            <a:avLst/>
          </a:prstGeom>
        </p:spPr>
        <p:style>
          <a:lnRef idx="3">
            <a:schemeClr val="lt1"/>
          </a:lnRef>
          <a:fillRef idx="1">
            <a:schemeClr val="accent3"/>
          </a:fillRef>
          <a:effectRef idx="1">
            <a:schemeClr val="accent3"/>
          </a:effectRef>
          <a:fontRef idx="minor">
            <a:schemeClr val="lt1"/>
          </a:fontRef>
        </p:style>
        <p:txBody>
          <a:bodyPr wrap="square" rtlCol="0">
            <a:spAutoFit/>
          </a:bodyPr>
          <a:lstStyle/>
          <a:p>
            <a:r>
              <a:rPr lang="en-IT" sz="2000" dirty="0">
                <a:latin typeface="Gill Sans" panose="020B0502020104020203" pitchFamily="34" charset="-79"/>
                <a:cs typeface="Gill Sans" panose="020B0502020104020203" pitchFamily="34" charset="-79"/>
              </a:rPr>
              <a:t>Unbiased</a:t>
            </a:r>
            <a:br>
              <a:rPr lang="en-IT" sz="2000" dirty="0">
                <a:latin typeface="Gill Sans" panose="020B0502020104020203" pitchFamily="34" charset="-79"/>
                <a:cs typeface="Gill Sans" panose="020B0502020104020203" pitchFamily="34" charset="-79"/>
              </a:rPr>
            </a:br>
            <a:r>
              <a:rPr lang="en-IT" sz="2000" dirty="0">
                <a:latin typeface="Gill Sans" panose="020B0502020104020203" pitchFamily="34" charset="-79"/>
                <a:cs typeface="Gill Sans" panose="020B0502020104020203" pitchFamily="34" charset="-79"/>
              </a:rPr>
              <a:t>sampling</a:t>
            </a:r>
          </a:p>
        </p:txBody>
      </p:sp>
      <p:sp>
        <p:nvSpPr>
          <p:cNvPr id="2" name="TextBox 1">
            <a:extLst>
              <a:ext uri="{FF2B5EF4-FFF2-40B4-BE49-F238E27FC236}">
                <a16:creationId xmlns:a16="http://schemas.microsoft.com/office/drawing/2014/main" id="{2BBF5414-1C00-0E41-B4FD-A474BD3197F4}"/>
              </a:ext>
            </a:extLst>
          </p:cNvPr>
          <p:cNvSpPr txBox="1"/>
          <p:nvPr/>
        </p:nvSpPr>
        <p:spPr>
          <a:xfrm>
            <a:off x="3962400" y="1338975"/>
            <a:ext cx="4419599" cy="4154984"/>
          </a:xfrm>
          <a:prstGeom prst="rect">
            <a:avLst/>
          </a:prstGeom>
          <a:noFill/>
        </p:spPr>
        <p:txBody>
          <a:bodyPr wrap="square" rtlCol="0">
            <a:spAutoFit/>
          </a:bodyPr>
          <a:lstStyle/>
          <a:p>
            <a:pPr algn="l"/>
            <a:r>
              <a:rPr lang="en-IT" sz="2400" dirty="0">
                <a:latin typeface="Gill Sans" panose="020B0502020104020203" pitchFamily="34" charset="-79"/>
                <a:cs typeface="Gill Sans" panose="020B0502020104020203" pitchFamily="34" charset="-79"/>
              </a:rPr>
              <a:t>System evolves in time*.</a:t>
            </a:r>
          </a:p>
          <a:p>
            <a:pPr algn="l"/>
            <a:endParaRPr lang="en-IT" sz="2400" dirty="0">
              <a:latin typeface="Gill Sans" panose="020B0502020104020203" pitchFamily="34" charset="-79"/>
              <a:cs typeface="Gill Sans" panose="020B0502020104020203" pitchFamily="34" charset="-79"/>
            </a:endParaRPr>
          </a:p>
          <a:p>
            <a:pPr algn="l"/>
            <a:r>
              <a:rPr lang="en-IT" sz="2400" dirty="0">
                <a:latin typeface="Gill Sans" panose="020B0502020104020203" pitchFamily="34" charset="-79"/>
                <a:cs typeface="Gill Sans" panose="020B0502020104020203" pitchFamily="34" charset="-79"/>
              </a:rPr>
              <a:t>We do not “guide” the system with biases in any particular direction.</a:t>
            </a:r>
          </a:p>
          <a:p>
            <a:pPr algn="l"/>
            <a:endParaRPr lang="en-IT" sz="2400" dirty="0">
              <a:latin typeface="Gill Sans" panose="020B0502020104020203" pitchFamily="34" charset="-79"/>
              <a:cs typeface="Gill Sans" panose="020B0502020104020203" pitchFamily="34" charset="-79"/>
            </a:endParaRPr>
          </a:p>
          <a:p>
            <a:pPr algn="l"/>
            <a:r>
              <a:rPr lang="en-IT" sz="2400" dirty="0">
                <a:latin typeface="Gill Sans" panose="020B0502020104020203" pitchFamily="34" charset="-79"/>
                <a:cs typeface="Gill Sans" panose="020B0502020104020203" pitchFamily="34" charset="-79"/>
              </a:rPr>
              <a:t>Pro:	Kinetics are “true”</a:t>
            </a:r>
          </a:p>
          <a:p>
            <a:pPr algn="l"/>
            <a:endParaRPr lang="en-IT" sz="2400" dirty="0">
              <a:latin typeface="Gill Sans" panose="020B0502020104020203" pitchFamily="34" charset="-79"/>
              <a:cs typeface="Gill Sans" panose="020B0502020104020203" pitchFamily="34" charset="-79"/>
            </a:endParaRPr>
          </a:p>
          <a:p>
            <a:pPr algn="l"/>
            <a:r>
              <a:rPr lang="en-IT" sz="2400" dirty="0">
                <a:latin typeface="Gill Sans" panose="020B0502020104020203" pitchFamily="34" charset="-79"/>
                <a:cs typeface="Gill Sans" panose="020B0502020104020203" pitchFamily="34" charset="-79"/>
              </a:rPr>
              <a:t>Con: 	Slow. Observations 	(=sufficient sampling)</a:t>
            </a:r>
            <a:br>
              <a:rPr lang="en-IT" sz="2400" dirty="0">
                <a:latin typeface="Gill Sans" panose="020B0502020104020203" pitchFamily="34" charset="-79"/>
                <a:cs typeface="Gill Sans" panose="020B0502020104020203" pitchFamily="34" charset="-79"/>
              </a:rPr>
            </a:br>
            <a:r>
              <a:rPr lang="en-IT" sz="2400" dirty="0">
                <a:latin typeface="Gill Sans" panose="020B0502020104020203" pitchFamily="34" charset="-79"/>
                <a:cs typeface="Gill Sans" panose="020B0502020104020203" pitchFamily="34" charset="-79"/>
              </a:rPr>
              <a:t>	may well be unfeasible.</a:t>
            </a:r>
          </a:p>
        </p:txBody>
      </p:sp>
      <p:sp>
        <p:nvSpPr>
          <p:cNvPr id="3" name="TextBox 2">
            <a:extLst>
              <a:ext uri="{FF2B5EF4-FFF2-40B4-BE49-F238E27FC236}">
                <a16:creationId xmlns:a16="http://schemas.microsoft.com/office/drawing/2014/main" id="{88FF36E8-F5C1-5041-896F-69A7D4E5A631}"/>
              </a:ext>
            </a:extLst>
          </p:cNvPr>
          <p:cNvSpPr txBox="1"/>
          <p:nvPr/>
        </p:nvSpPr>
        <p:spPr>
          <a:xfrm>
            <a:off x="4038600" y="6248400"/>
            <a:ext cx="4961262" cy="523220"/>
          </a:xfrm>
          <a:prstGeom prst="rect">
            <a:avLst/>
          </a:prstGeom>
          <a:noFill/>
        </p:spPr>
        <p:txBody>
          <a:bodyPr wrap="square" rtlCol="0">
            <a:spAutoFit/>
          </a:bodyPr>
          <a:lstStyle/>
          <a:p>
            <a:pPr algn="r"/>
            <a:r>
              <a:rPr lang="en-IT" sz="1400" dirty="0"/>
              <a:t>* Under the influence of internal end external forces designed to approximate “real” ones.</a:t>
            </a:r>
          </a:p>
        </p:txBody>
      </p:sp>
    </p:spTree>
    <p:extLst>
      <p:ext uri="{BB962C8B-B14F-4D97-AF65-F5344CB8AC3E}">
        <p14:creationId xmlns:p14="http://schemas.microsoft.com/office/powerpoint/2010/main" val="785721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6E1C1F9-F2B0-C545-A060-A705CADAA7BA}"/>
              </a:ext>
            </a:extLst>
          </p:cNvPr>
          <p:cNvPicPr>
            <a:picLocks noChangeAspect="1"/>
          </p:cNvPicPr>
          <p:nvPr/>
        </p:nvPicPr>
        <p:blipFill>
          <a:blip r:embed="rId3">
            <a:lum bright="70000" contrast="-70000"/>
          </a:blip>
          <a:stretch>
            <a:fillRect/>
          </a:stretch>
        </p:blipFill>
        <p:spPr>
          <a:xfrm>
            <a:off x="381000" y="201315"/>
            <a:ext cx="2413000" cy="5969000"/>
          </a:xfrm>
          <a:prstGeom prst="rect">
            <a:avLst/>
          </a:prstGeom>
        </p:spPr>
      </p:pic>
      <p:sp>
        <p:nvSpPr>
          <p:cNvPr id="2" name="TextBox 1">
            <a:extLst>
              <a:ext uri="{FF2B5EF4-FFF2-40B4-BE49-F238E27FC236}">
                <a16:creationId xmlns:a16="http://schemas.microsoft.com/office/drawing/2014/main" id="{2BBF5414-1C00-0E41-B4FD-A474BD3197F4}"/>
              </a:ext>
            </a:extLst>
          </p:cNvPr>
          <p:cNvSpPr txBox="1"/>
          <p:nvPr/>
        </p:nvSpPr>
        <p:spPr>
          <a:xfrm>
            <a:off x="3962400" y="1338975"/>
            <a:ext cx="4419599" cy="3785652"/>
          </a:xfrm>
          <a:prstGeom prst="rect">
            <a:avLst/>
          </a:prstGeom>
          <a:noFill/>
        </p:spPr>
        <p:txBody>
          <a:bodyPr wrap="square" rtlCol="0">
            <a:spAutoFit/>
          </a:bodyPr>
          <a:lstStyle/>
          <a:p>
            <a:pPr algn="l"/>
            <a:r>
              <a:rPr lang="en-IT" sz="2400" dirty="0">
                <a:latin typeface="Gill Sans" panose="020B0502020104020203" pitchFamily="34" charset="-79"/>
                <a:cs typeface="Gill Sans" panose="020B0502020104020203" pitchFamily="34" charset="-79"/>
              </a:rPr>
              <a:t>Various strategies* exist to “push” the system </a:t>
            </a:r>
            <a:r>
              <a:rPr lang="en-IT" sz="2400" i="1" dirty="0">
                <a:latin typeface="Gill Sans" panose="020B0502020104020203" pitchFamily="34" charset="-79"/>
                <a:cs typeface="Gill Sans" panose="020B0502020104020203" pitchFamily="34" charset="-79"/>
              </a:rPr>
              <a:t>towards </a:t>
            </a:r>
            <a:r>
              <a:rPr lang="en-IT" sz="2400" dirty="0">
                <a:latin typeface="Gill Sans" panose="020B0502020104020203" pitchFamily="34" charset="-79"/>
                <a:cs typeface="Gill Sans" panose="020B0502020104020203" pitchFamily="34" charset="-79"/>
              </a:rPr>
              <a:t>desired states</a:t>
            </a:r>
          </a:p>
          <a:p>
            <a:pPr algn="l"/>
            <a:endParaRPr lang="en-IT" sz="2400" i="1" dirty="0">
              <a:latin typeface="Gill Sans" panose="020B0502020104020203" pitchFamily="34" charset="-79"/>
              <a:cs typeface="Gill Sans" panose="020B0502020104020203" pitchFamily="34" charset="-79"/>
            </a:endParaRPr>
          </a:p>
          <a:p>
            <a:pPr algn="l"/>
            <a:r>
              <a:rPr lang="en-IT" sz="2400" dirty="0">
                <a:latin typeface="Gill Sans" panose="020B0502020104020203" pitchFamily="34" charset="-79"/>
                <a:cs typeface="Gill Sans" panose="020B0502020104020203" pitchFamily="34" charset="-79"/>
              </a:rPr>
              <a:t>Pros:	Sampling is accelerated..</a:t>
            </a:r>
          </a:p>
          <a:p>
            <a:pPr algn="l"/>
            <a:r>
              <a:rPr lang="en-IT" sz="2400" dirty="0">
                <a:latin typeface="Gill Sans" panose="020B0502020104020203" pitchFamily="34" charset="-79"/>
                <a:cs typeface="Gill Sans" panose="020B0502020104020203" pitchFamily="34" charset="-79"/>
              </a:rPr>
              <a:t>	Can recover ΔG.</a:t>
            </a:r>
          </a:p>
          <a:p>
            <a:pPr algn="l"/>
            <a:endParaRPr lang="en-IT" sz="2400" dirty="0">
              <a:latin typeface="Gill Sans" panose="020B0502020104020203" pitchFamily="34" charset="-79"/>
              <a:cs typeface="Gill Sans" panose="020B0502020104020203" pitchFamily="34" charset="-79"/>
            </a:endParaRPr>
          </a:p>
          <a:p>
            <a:pPr algn="l"/>
            <a:r>
              <a:rPr lang="en-IT" sz="2400" dirty="0">
                <a:latin typeface="Gill Sans" panose="020B0502020104020203" pitchFamily="34" charset="-79"/>
                <a:cs typeface="Gill Sans" panose="020B0502020104020203" pitchFamily="34" charset="-79"/>
              </a:rPr>
              <a:t>Cons:	Biasing “direction” must</a:t>
            </a:r>
            <a:br>
              <a:rPr lang="en-IT" sz="2400" dirty="0">
                <a:latin typeface="Gill Sans" panose="020B0502020104020203" pitchFamily="34" charset="-79"/>
                <a:cs typeface="Gill Sans" panose="020B0502020104020203" pitchFamily="34" charset="-79"/>
              </a:rPr>
            </a:br>
            <a:r>
              <a:rPr lang="en-IT" sz="2400" dirty="0">
                <a:latin typeface="Gill Sans" panose="020B0502020104020203" pitchFamily="34" charset="-79"/>
                <a:cs typeface="Gill Sans" panose="020B0502020104020203" pitchFamily="34" charset="-79"/>
              </a:rPr>
              <a:t>	be set, often not trivial.</a:t>
            </a:r>
            <a:br>
              <a:rPr lang="en-IT" sz="2400" dirty="0">
                <a:latin typeface="Gill Sans" panose="020B0502020104020203" pitchFamily="34" charset="-79"/>
                <a:cs typeface="Gill Sans" panose="020B0502020104020203" pitchFamily="34" charset="-79"/>
              </a:rPr>
            </a:br>
            <a:r>
              <a:rPr lang="en-IT" sz="2400" dirty="0">
                <a:latin typeface="Gill Sans" panose="020B0502020104020203" pitchFamily="34" charset="-79"/>
                <a:cs typeface="Gill Sans" panose="020B0502020104020203" pitchFamily="34" charset="-79"/>
              </a:rPr>
              <a:t>	Kinetics (in general) are 	altered.</a:t>
            </a:r>
          </a:p>
        </p:txBody>
      </p:sp>
      <p:sp>
        <p:nvSpPr>
          <p:cNvPr id="3" name="TextBox 2">
            <a:extLst>
              <a:ext uri="{FF2B5EF4-FFF2-40B4-BE49-F238E27FC236}">
                <a16:creationId xmlns:a16="http://schemas.microsoft.com/office/drawing/2014/main" id="{88FF36E8-F5C1-5041-896F-69A7D4E5A631}"/>
              </a:ext>
            </a:extLst>
          </p:cNvPr>
          <p:cNvSpPr txBox="1"/>
          <p:nvPr/>
        </p:nvSpPr>
        <p:spPr>
          <a:xfrm>
            <a:off x="4038600" y="6248400"/>
            <a:ext cx="4961262" cy="307777"/>
          </a:xfrm>
          <a:prstGeom prst="rect">
            <a:avLst/>
          </a:prstGeom>
          <a:noFill/>
        </p:spPr>
        <p:txBody>
          <a:bodyPr wrap="square" rtlCol="0">
            <a:spAutoFit/>
          </a:bodyPr>
          <a:lstStyle/>
          <a:p>
            <a:pPr algn="r"/>
            <a:r>
              <a:rPr lang="en-IT" sz="1400" dirty="0"/>
              <a:t>* Examples: metadynamics, steered MD, …</a:t>
            </a:r>
          </a:p>
        </p:txBody>
      </p:sp>
      <p:grpSp>
        <p:nvGrpSpPr>
          <p:cNvPr id="14" name="Group 13">
            <a:extLst>
              <a:ext uri="{FF2B5EF4-FFF2-40B4-BE49-F238E27FC236}">
                <a16:creationId xmlns:a16="http://schemas.microsoft.com/office/drawing/2014/main" id="{578994C0-73D8-2240-85E2-CC46A8944B64}"/>
              </a:ext>
            </a:extLst>
          </p:cNvPr>
          <p:cNvGrpSpPr/>
          <p:nvPr/>
        </p:nvGrpSpPr>
        <p:grpSpPr>
          <a:xfrm>
            <a:off x="990600" y="1600200"/>
            <a:ext cx="2159000" cy="4462849"/>
            <a:chOff x="3484998" y="1524000"/>
            <a:chExt cx="2159000" cy="4462849"/>
          </a:xfrm>
        </p:grpSpPr>
        <p:grpSp>
          <p:nvGrpSpPr>
            <p:cNvPr id="15" name="Group 14">
              <a:extLst>
                <a:ext uri="{FF2B5EF4-FFF2-40B4-BE49-F238E27FC236}">
                  <a16:creationId xmlns:a16="http://schemas.microsoft.com/office/drawing/2014/main" id="{162CCA7A-784E-C44E-B036-58AB1B19958D}"/>
                </a:ext>
              </a:extLst>
            </p:cNvPr>
            <p:cNvGrpSpPr/>
            <p:nvPr/>
          </p:nvGrpSpPr>
          <p:grpSpPr>
            <a:xfrm>
              <a:off x="3484998" y="1524000"/>
              <a:ext cx="2159000" cy="1491049"/>
              <a:chOff x="3484998" y="990600"/>
              <a:chExt cx="2159000" cy="1491049"/>
            </a:xfrm>
          </p:grpSpPr>
          <p:pic>
            <p:nvPicPr>
              <p:cNvPr id="21" name="Picture 20">
                <a:extLst>
                  <a:ext uri="{FF2B5EF4-FFF2-40B4-BE49-F238E27FC236}">
                    <a16:creationId xmlns:a16="http://schemas.microsoft.com/office/drawing/2014/main" id="{BD76993D-6911-1348-B238-AF90DDBA6A1D}"/>
                  </a:ext>
                </a:extLst>
              </p:cNvPr>
              <p:cNvPicPr>
                <a:picLocks noChangeAspect="1"/>
              </p:cNvPicPr>
              <p:nvPr/>
            </p:nvPicPr>
            <p:blipFill rotWithShape="1">
              <a:blip r:embed="rId4">
                <a:extLst>
                  <a:ext uri="{28A0092B-C50C-407E-A947-70E740481C1C}">
                    <a14:useLocalDpi xmlns:a14="http://schemas.microsoft.com/office/drawing/2010/main" val="0"/>
                  </a:ext>
                </a:extLst>
              </a:blip>
              <a:srcRect r="18551"/>
              <a:stretch/>
            </p:blipFill>
            <p:spPr>
              <a:xfrm>
                <a:off x="3484998" y="990600"/>
                <a:ext cx="2159000" cy="149104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2" name="TextBox 21">
                <a:extLst>
                  <a:ext uri="{FF2B5EF4-FFF2-40B4-BE49-F238E27FC236}">
                    <a16:creationId xmlns:a16="http://schemas.microsoft.com/office/drawing/2014/main" id="{A42D2C63-D872-1B4F-A7A3-221E3BB359DD}"/>
                  </a:ext>
                </a:extLst>
              </p:cNvPr>
              <p:cNvSpPr txBox="1"/>
              <p:nvPr/>
            </p:nvSpPr>
            <p:spPr>
              <a:xfrm>
                <a:off x="5292619" y="990600"/>
                <a:ext cx="351379" cy="369332"/>
              </a:xfrm>
              <a:prstGeom prst="rect">
                <a:avLst/>
              </a:prstGeom>
              <a:noFill/>
            </p:spPr>
            <p:txBody>
              <a:bodyPr wrap="none" rtlCol="0">
                <a:spAutoFit/>
              </a:bodyPr>
              <a:lstStyle/>
              <a:p>
                <a:r>
                  <a:rPr lang="en-IT" b="1" dirty="0"/>
                  <a:t>A</a:t>
                </a:r>
              </a:p>
            </p:txBody>
          </p:sp>
        </p:grpSp>
        <p:grpSp>
          <p:nvGrpSpPr>
            <p:cNvPr id="16" name="Group 15">
              <a:extLst>
                <a:ext uri="{FF2B5EF4-FFF2-40B4-BE49-F238E27FC236}">
                  <a16:creationId xmlns:a16="http://schemas.microsoft.com/office/drawing/2014/main" id="{2A1C349E-4CF4-9743-A97E-2497C01C498D}"/>
                </a:ext>
              </a:extLst>
            </p:cNvPr>
            <p:cNvGrpSpPr/>
            <p:nvPr/>
          </p:nvGrpSpPr>
          <p:grpSpPr>
            <a:xfrm>
              <a:off x="3484998" y="4495800"/>
              <a:ext cx="2159000" cy="1491049"/>
              <a:chOff x="3484998" y="3276600"/>
              <a:chExt cx="2159000" cy="1491049"/>
            </a:xfrm>
          </p:grpSpPr>
          <p:pic>
            <p:nvPicPr>
              <p:cNvPr id="19" name="Picture 18">
                <a:extLst>
                  <a:ext uri="{FF2B5EF4-FFF2-40B4-BE49-F238E27FC236}">
                    <a16:creationId xmlns:a16="http://schemas.microsoft.com/office/drawing/2014/main" id="{63D9053C-AE9C-1045-A7C8-045DDF4E0AD2}"/>
                  </a:ext>
                </a:extLst>
              </p:cNvPr>
              <p:cNvPicPr>
                <a:picLocks noChangeAspect="1"/>
              </p:cNvPicPr>
              <p:nvPr/>
            </p:nvPicPr>
            <p:blipFill rotWithShape="1">
              <a:blip r:embed="rId5">
                <a:extLst>
                  <a:ext uri="{28A0092B-C50C-407E-A947-70E740481C1C}">
                    <a14:useLocalDpi xmlns:a14="http://schemas.microsoft.com/office/drawing/2010/main" val="0"/>
                  </a:ext>
                </a:extLst>
              </a:blip>
              <a:srcRect r="18551"/>
              <a:stretch/>
            </p:blipFill>
            <p:spPr>
              <a:xfrm>
                <a:off x="3484998" y="3276600"/>
                <a:ext cx="2159000" cy="149104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0" name="TextBox 19">
                <a:extLst>
                  <a:ext uri="{FF2B5EF4-FFF2-40B4-BE49-F238E27FC236}">
                    <a16:creationId xmlns:a16="http://schemas.microsoft.com/office/drawing/2014/main" id="{08B50B6D-DBD6-4846-805A-9F2EF98CE208}"/>
                  </a:ext>
                </a:extLst>
              </p:cNvPr>
              <p:cNvSpPr txBox="1"/>
              <p:nvPr/>
            </p:nvSpPr>
            <p:spPr>
              <a:xfrm>
                <a:off x="5292618" y="3315044"/>
                <a:ext cx="351379" cy="369332"/>
              </a:xfrm>
              <a:prstGeom prst="rect">
                <a:avLst/>
              </a:prstGeom>
              <a:noFill/>
            </p:spPr>
            <p:txBody>
              <a:bodyPr wrap="none" rtlCol="0">
                <a:spAutoFit/>
              </a:bodyPr>
              <a:lstStyle/>
              <a:p>
                <a:r>
                  <a:rPr lang="en-IT" b="1" dirty="0"/>
                  <a:t>B</a:t>
                </a:r>
              </a:p>
            </p:txBody>
          </p:sp>
        </p:grpSp>
        <p:cxnSp>
          <p:nvCxnSpPr>
            <p:cNvPr id="17" name="Straight Arrow Connector 16">
              <a:extLst>
                <a:ext uri="{FF2B5EF4-FFF2-40B4-BE49-F238E27FC236}">
                  <a16:creationId xmlns:a16="http://schemas.microsoft.com/office/drawing/2014/main" id="{8BE13FDB-4C90-3F45-B837-A6B37DC9B4A6}"/>
                </a:ext>
              </a:extLst>
            </p:cNvPr>
            <p:cNvCxnSpPr>
              <a:cxnSpLocks/>
            </p:cNvCxnSpPr>
            <p:nvPr/>
          </p:nvCxnSpPr>
          <p:spPr>
            <a:xfrm>
              <a:off x="4564498" y="3124200"/>
              <a:ext cx="7502" cy="12192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18" name="Picture 17">
              <a:extLst>
                <a:ext uri="{FF2B5EF4-FFF2-40B4-BE49-F238E27FC236}">
                  <a16:creationId xmlns:a16="http://schemas.microsoft.com/office/drawing/2014/main" id="{515C6657-E9A1-1842-97C9-B7F59C40385B}"/>
                </a:ext>
              </a:extLst>
            </p:cNvPr>
            <p:cNvPicPr>
              <a:picLocks noChangeAspect="1"/>
            </p:cNvPicPr>
            <p:nvPr/>
          </p:nvPicPr>
          <p:blipFill>
            <a:blip r:embed="rId6"/>
            <a:stretch>
              <a:fillRect/>
            </a:stretch>
          </p:blipFill>
          <p:spPr>
            <a:xfrm>
              <a:off x="3510311" y="3225285"/>
              <a:ext cx="1003021" cy="1017029"/>
            </a:xfrm>
            <a:prstGeom prst="rect">
              <a:avLst/>
            </a:prstGeom>
          </p:spPr>
        </p:pic>
      </p:grpSp>
      <p:sp>
        <p:nvSpPr>
          <p:cNvPr id="23" name="TextBox 22">
            <a:extLst>
              <a:ext uri="{FF2B5EF4-FFF2-40B4-BE49-F238E27FC236}">
                <a16:creationId xmlns:a16="http://schemas.microsoft.com/office/drawing/2014/main" id="{0C32EDCE-DEE2-B54A-A098-6D566E67FA08}"/>
              </a:ext>
            </a:extLst>
          </p:cNvPr>
          <p:cNvSpPr txBox="1"/>
          <p:nvPr/>
        </p:nvSpPr>
        <p:spPr>
          <a:xfrm>
            <a:off x="990600" y="277515"/>
            <a:ext cx="2158994" cy="783193"/>
          </a:xfrm>
          <a:prstGeom prst="roundRect">
            <a:avLst/>
          </a:prstGeom>
        </p:spPr>
        <p:style>
          <a:lnRef idx="3">
            <a:schemeClr val="lt1"/>
          </a:lnRef>
          <a:fillRef idx="1">
            <a:schemeClr val="accent2"/>
          </a:fillRef>
          <a:effectRef idx="1">
            <a:schemeClr val="accent2"/>
          </a:effectRef>
          <a:fontRef idx="minor">
            <a:schemeClr val="lt1"/>
          </a:fontRef>
        </p:style>
        <p:txBody>
          <a:bodyPr wrap="square" rtlCol="0">
            <a:spAutoFit/>
          </a:bodyPr>
          <a:lstStyle/>
          <a:p>
            <a:r>
              <a:rPr lang="en-IT" sz="2000" dirty="0">
                <a:latin typeface="Gill Sans" panose="020B0502020104020203" pitchFamily="34" charset="-79"/>
                <a:cs typeface="Gill Sans" panose="020B0502020104020203" pitchFamily="34" charset="-79"/>
              </a:rPr>
              <a:t>Biased</a:t>
            </a:r>
            <a:br>
              <a:rPr lang="en-IT" sz="2000" dirty="0">
                <a:latin typeface="Gill Sans" panose="020B0502020104020203" pitchFamily="34" charset="-79"/>
                <a:cs typeface="Gill Sans" panose="020B0502020104020203" pitchFamily="34" charset="-79"/>
              </a:rPr>
            </a:br>
            <a:r>
              <a:rPr lang="en-IT" sz="2000" dirty="0">
                <a:latin typeface="Gill Sans" panose="020B0502020104020203" pitchFamily="34" charset="-79"/>
                <a:cs typeface="Gill Sans" panose="020B0502020104020203" pitchFamily="34" charset="-79"/>
              </a:rPr>
              <a:t>sampling</a:t>
            </a:r>
          </a:p>
        </p:txBody>
      </p:sp>
    </p:spTree>
    <p:extLst>
      <p:ext uri="{BB962C8B-B14F-4D97-AF65-F5344CB8AC3E}">
        <p14:creationId xmlns:p14="http://schemas.microsoft.com/office/powerpoint/2010/main" val="14450181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05ADB50-EDBC-854D-A0F5-07A32AF991D1}"/>
              </a:ext>
            </a:extLst>
          </p:cNvPr>
          <p:cNvPicPr>
            <a:picLocks noChangeAspect="1"/>
          </p:cNvPicPr>
          <p:nvPr/>
        </p:nvPicPr>
        <p:blipFill>
          <a:blip r:embed="rId3">
            <a:lum bright="70000" contrast="-70000"/>
          </a:blip>
          <a:stretch>
            <a:fillRect/>
          </a:stretch>
        </p:blipFill>
        <p:spPr>
          <a:xfrm>
            <a:off x="381000" y="201315"/>
            <a:ext cx="2413000" cy="5969000"/>
          </a:xfrm>
          <a:prstGeom prst="rect">
            <a:avLst/>
          </a:prstGeom>
        </p:spPr>
      </p:pic>
      <p:pic>
        <p:nvPicPr>
          <p:cNvPr id="3" name="Picture 2">
            <a:extLst>
              <a:ext uri="{FF2B5EF4-FFF2-40B4-BE49-F238E27FC236}">
                <a16:creationId xmlns:a16="http://schemas.microsoft.com/office/drawing/2014/main" id="{D6B9E7FE-1EE6-F649-B4C3-9C1E83508DB0}"/>
              </a:ext>
            </a:extLst>
          </p:cNvPr>
          <p:cNvPicPr>
            <a:picLocks noChangeAspect="1"/>
          </p:cNvPicPr>
          <p:nvPr/>
        </p:nvPicPr>
        <p:blipFill>
          <a:blip r:embed="rId4">
            <a:lum bright="70000" contrast="-70000"/>
          </a:blip>
          <a:stretch>
            <a:fillRect/>
          </a:stretch>
        </p:blipFill>
        <p:spPr>
          <a:xfrm>
            <a:off x="762000" y="195137"/>
            <a:ext cx="2413000" cy="5969000"/>
          </a:xfrm>
          <a:prstGeom prst="rect">
            <a:avLst/>
          </a:prstGeom>
        </p:spPr>
      </p:pic>
      <p:grpSp>
        <p:nvGrpSpPr>
          <p:cNvPr id="5" name="Group 4">
            <a:extLst>
              <a:ext uri="{FF2B5EF4-FFF2-40B4-BE49-F238E27FC236}">
                <a16:creationId xmlns:a16="http://schemas.microsoft.com/office/drawing/2014/main" id="{4D47D072-33A7-1A42-B378-F173A80A36E5}"/>
              </a:ext>
            </a:extLst>
          </p:cNvPr>
          <p:cNvGrpSpPr/>
          <p:nvPr/>
        </p:nvGrpSpPr>
        <p:grpSpPr>
          <a:xfrm>
            <a:off x="1219200" y="1524000"/>
            <a:ext cx="2159000" cy="1491049"/>
            <a:chOff x="6461999" y="990600"/>
            <a:chExt cx="2159000" cy="1491049"/>
          </a:xfrm>
        </p:grpSpPr>
        <p:pic>
          <p:nvPicPr>
            <p:cNvPr id="21" name="Picture 20">
              <a:extLst>
                <a:ext uri="{FF2B5EF4-FFF2-40B4-BE49-F238E27FC236}">
                  <a16:creationId xmlns:a16="http://schemas.microsoft.com/office/drawing/2014/main" id="{9AD625F6-C306-2E47-89DA-5197E30FA465}"/>
                </a:ext>
              </a:extLst>
            </p:cNvPr>
            <p:cNvPicPr>
              <a:picLocks noChangeAspect="1"/>
            </p:cNvPicPr>
            <p:nvPr/>
          </p:nvPicPr>
          <p:blipFill rotWithShape="1">
            <a:blip r:embed="rId5">
              <a:extLst>
                <a:ext uri="{28A0092B-C50C-407E-A947-70E740481C1C}">
                  <a14:useLocalDpi xmlns:a14="http://schemas.microsoft.com/office/drawing/2010/main" val="0"/>
                </a:ext>
              </a:extLst>
            </a:blip>
            <a:srcRect r="18551"/>
            <a:stretch/>
          </p:blipFill>
          <p:spPr>
            <a:xfrm>
              <a:off x="6461999" y="990600"/>
              <a:ext cx="2159000" cy="149104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2" name="TextBox 21">
              <a:extLst>
                <a:ext uri="{FF2B5EF4-FFF2-40B4-BE49-F238E27FC236}">
                  <a16:creationId xmlns:a16="http://schemas.microsoft.com/office/drawing/2014/main" id="{54D7F8E2-D7C1-304D-954C-A6940A7C7C53}"/>
                </a:ext>
              </a:extLst>
            </p:cNvPr>
            <p:cNvSpPr txBox="1"/>
            <p:nvPr/>
          </p:nvSpPr>
          <p:spPr>
            <a:xfrm>
              <a:off x="8269620" y="990600"/>
              <a:ext cx="351379" cy="369332"/>
            </a:xfrm>
            <a:prstGeom prst="rect">
              <a:avLst/>
            </a:prstGeom>
            <a:noFill/>
          </p:spPr>
          <p:txBody>
            <a:bodyPr wrap="none" rtlCol="0">
              <a:spAutoFit/>
            </a:bodyPr>
            <a:lstStyle/>
            <a:p>
              <a:r>
                <a:rPr lang="en-IT" b="1" dirty="0"/>
                <a:t>A</a:t>
              </a:r>
            </a:p>
          </p:txBody>
        </p:sp>
      </p:grpSp>
      <p:grpSp>
        <p:nvGrpSpPr>
          <p:cNvPr id="6" name="Group 5">
            <a:extLst>
              <a:ext uri="{FF2B5EF4-FFF2-40B4-BE49-F238E27FC236}">
                <a16:creationId xmlns:a16="http://schemas.microsoft.com/office/drawing/2014/main" id="{F5AE5C05-A893-3941-9ADF-79DC085E3929}"/>
              </a:ext>
            </a:extLst>
          </p:cNvPr>
          <p:cNvGrpSpPr/>
          <p:nvPr/>
        </p:nvGrpSpPr>
        <p:grpSpPr>
          <a:xfrm>
            <a:off x="1219200" y="4495800"/>
            <a:ext cx="2159000" cy="1491049"/>
            <a:chOff x="6461999" y="3276600"/>
            <a:chExt cx="2159000" cy="1491049"/>
          </a:xfrm>
        </p:grpSpPr>
        <p:pic>
          <p:nvPicPr>
            <p:cNvPr id="19" name="Picture 18">
              <a:extLst>
                <a:ext uri="{FF2B5EF4-FFF2-40B4-BE49-F238E27FC236}">
                  <a16:creationId xmlns:a16="http://schemas.microsoft.com/office/drawing/2014/main" id="{4A7D8402-62AE-C84C-B08A-A9A2BA5C9976}"/>
                </a:ext>
              </a:extLst>
            </p:cNvPr>
            <p:cNvPicPr>
              <a:picLocks noChangeAspect="1"/>
            </p:cNvPicPr>
            <p:nvPr/>
          </p:nvPicPr>
          <p:blipFill rotWithShape="1">
            <a:blip r:embed="rId6">
              <a:extLst>
                <a:ext uri="{28A0092B-C50C-407E-A947-70E740481C1C}">
                  <a14:useLocalDpi xmlns:a14="http://schemas.microsoft.com/office/drawing/2010/main" val="0"/>
                </a:ext>
              </a:extLst>
            </a:blip>
            <a:srcRect r="18551"/>
            <a:stretch/>
          </p:blipFill>
          <p:spPr>
            <a:xfrm>
              <a:off x="6461999" y="3276600"/>
              <a:ext cx="2159000" cy="149104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0" name="TextBox 19">
              <a:extLst>
                <a:ext uri="{FF2B5EF4-FFF2-40B4-BE49-F238E27FC236}">
                  <a16:creationId xmlns:a16="http://schemas.microsoft.com/office/drawing/2014/main" id="{10220E68-E1EB-1341-A1B0-09F9889510BC}"/>
                </a:ext>
              </a:extLst>
            </p:cNvPr>
            <p:cNvSpPr txBox="1"/>
            <p:nvPr/>
          </p:nvSpPr>
          <p:spPr>
            <a:xfrm>
              <a:off x="8269619" y="3315044"/>
              <a:ext cx="351379" cy="369332"/>
            </a:xfrm>
            <a:prstGeom prst="rect">
              <a:avLst/>
            </a:prstGeom>
            <a:noFill/>
          </p:spPr>
          <p:txBody>
            <a:bodyPr wrap="none" rtlCol="0">
              <a:spAutoFit/>
            </a:bodyPr>
            <a:lstStyle/>
            <a:p>
              <a:r>
                <a:rPr lang="en-IT" b="1" dirty="0"/>
                <a:t>B</a:t>
              </a:r>
            </a:p>
          </p:txBody>
        </p:sp>
      </p:grpSp>
      <p:cxnSp>
        <p:nvCxnSpPr>
          <p:cNvPr id="7" name="Straight Arrow Connector 6">
            <a:extLst>
              <a:ext uri="{FF2B5EF4-FFF2-40B4-BE49-F238E27FC236}">
                <a16:creationId xmlns:a16="http://schemas.microsoft.com/office/drawing/2014/main" id="{702A5B11-43EA-6141-8618-C9F328885EBC}"/>
              </a:ext>
            </a:extLst>
          </p:cNvPr>
          <p:cNvCxnSpPr>
            <a:cxnSpLocks/>
          </p:cNvCxnSpPr>
          <p:nvPr/>
        </p:nvCxnSpPr>
        <p:spPr>
          <a:xfrm>
            <a:off x="2298700" y="3124200"/>
            <a:ext cx="0" cy="34289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346E16A9-9176-4649-B7BB-8F5723F5861F}"/>
              </a:ext>
            </a:extLst>
          </p:cNvPr>
          <p:cNvCxnSpPr>
            <a:cxnSpLocks/>
          </p:cNvCxnSpPr>
          <p:nvPr/>
        </p:nvCxnSpPr>
        <p:spPr>
          <a:xfrm flipH="1">
            <a:off x="2286000" y="3470411"/>
            <a:ext cx="1524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140A4EA1-919A-734E-A88D-87606A236728}"/>
              </a:ext>
            </a:extLst>
          </p:cNvPr>
          <p:cNvCxnSpPr>
            <a:cxnSpLocks/>
          </p:cNvCxnSpPr>
          <p:nvPr/>
        </p:nvCxnSpPr>
        <p:spPr>
          <a:xfrm flipH="1">
            <a:off x="2286000" y="3619501"/>
            <a:ext cx="1524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9B41B3A8-1491-4647-9323-ECAB4CFBA1ED}"/>
              </a:ext>
            </a:extLst>
          </p:cNvPr>
          <p:cNvCxnSpPr>
            <a:cxnSpLocks/>
          </p:cNvCxnSpPr>
          <p:nvPr/>
        </p:nvCxnSpPr>
        <p:spPr>
          <a:xfrm flipH="1">
            <a:off x="2286000" y="3778196"/>
            <a:ext cx="1524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BB811546-B81E-2047-8B0F-29F34A1424DF}"/>
              </a:ext>
            </a:extLst>
          </p:cNvPr>
          <p:cNvCxnSpPr>
            <a:cxnSpLocks/>
          </p:cNvCxnSpPr>
          <p:nvPr/>
        </p:nvCxnSpPr>
        <p:spPr>
          <a:xfrm flipH="1">
            <a:off x="2286000" y="3916019"/>
            <a:ext cx="1524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5DC35AE1-4399-DB45-8B9A-EE88D5C3C7D2}"/>
              </a:ext>
            </a:extLst>
          </p:cNvPr>
          <p:cNvCxnSpPr>
            <a:cxnSpLocks/>
          </p:cNvCxnSpPr>
          <p:nvPr/>
        </p:nvCxnSpPr>
        <p:spPr>
          <a:xfrm>
            <a:off x="2298700" y="3467097"/>
            <a:ext cx="0" cy="15240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20BC3DDA-A93C-1041-965F-D82468926FBE}"/>
              </a:ext>
            </a:extLst>
          </p:cNvPr>
          <p:cNvCxnSpPr>
            <a:cxnSpLocks/>
          </p:cNvCxnSpPr>
          <p:nvPr/>
        </p:nvCxnSpPr>
        <p:spPr>
          <a:xfrm>
            <a:off x="2298700" y="3600448"/>
            <a:ext cx="0" cy="17774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32D83D6F-6DC5-9840-97EC-48443F46355D}"/>
              </a:ext>
            </a:extLst>
          </p:cNvPr>
          <p:cNvCxnSpPr>
            <a:cxnSpLocks/>
          </p:cNvCxnSpPr>
          <p:nvPr/>
        </p:nvCxnSpPr>
        <p:spPr>
          <a:xfrm>
            <a:off x="2298700" y="3778196"/>
            <a:ext cx="0" cy="17625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3" name="TextBox 22">
            <a:extLst>
              <a:ext uri="{FF2B5EF4-FFF2-40B4-BE49-F238E27FC236}">
                <a16:creationId xmlns:a16="http://schemas.microsoft.com/office/drawing/2014/main" id="{EB85BD20-BFCF-F64B-8A78-EC2520E3A70A}"/>
              </a:ext>
            </a:extLst>
          </p:cNvPr>
          <p:cNvSpPr txBox="1"/>
          <p:nvPr/>
        </p:nvSpPr>
        <p:spPr>
          <a:xfrm>
            <a:off x="1219201" y="200030"/>
            <a:ext cx="2158998" cy="783193"/>
          </a:xfrm>
          <a:prstGeom prst="roundRect">
            <a:avLst/>
          </a:prstGeom>
        </p:spPr>
        <p:style>
          <a:lnRef idx="3">
            <a:schemeClr val="lt1"/>
          </a:lnRef>
          <a:fillRef idx="1">
            <a:schemeClr val="accent1"/>
          </a:fillRef>
          <a:effectRef idx="1">
            <a:schemeClr val="accent1"/>
          </a:effectRef>
          <a:fontRef idx="minor">
            <a:schemeClr val="lt1"/>
          </a:fontRef>
        </p:style>
        <p:txBody>
          <a:bodyPr wrap="square" rtlCol="0">
            <a:spAutoFit/>
          </a:bodyPr>
          <a:lstStyle/>
          <a:p>
            <a:r>
              <a:rPr lang="en-IT" sz="2000" dirty="0">
                <a:latin typeface="Gill Sans" panose="020B0502020104020203" pitchFamily="34" charset="-79"/>
                <a:cs typeface="Gill Sans" panose="020B0502020104020203" pitchFamily="34" charset="-79"/>
              </a:rPr>
              <a:t>Markov-state</a:t>
            </a:r>
            <a:br>
              <a:rPr lang="en-IT" sz="2000" dirty="0">
                <a:latin typeface="Gill Sans" panose="020B0502020104020203" pitchFamily="34" charset="-79"/>
                <a:cs typeface="Gill Sans" panose="020B0502020104020203" pitchFamily="34" charset="-79"/>
              </a:rPr>
            </a:br>
            <a:r>
              <a:rPr lang="en-IT" sz="2000" dirty="0">
                <a:latin typeface="Gill Sans" panose="020B0502020104020203" pitchFamily="34" charset="-79"/>
                <a:cs typeface="Gill Sans" panose="020B0502020104020203" pitchFamily="34" charset="-79"/>
              </a:rPr>
              <a:t>modeling</a:t>
            </a:r>
          </a:p>
        </p:txBody>
      </p:sp>
      <p:sp>
        <p:nvSpPr>
          <p:cNvPr id="44" name="TextBox 43">
            <a:extLst>
              <a:ext uri="{FF2B5EF4-FFF2-40B4-BE49-F238E27FC236}">
                <a16:creationId xmlns:a16="http://schemas.microsoft.com/office/drawing/2014/main" id="{3F41B0D5-7D73-5D45-A179-041E8E745D26}"/>
              </a:ext>
            </a:extLst>
          </p:cNvPr>
          <p:cNvSpPr txBox="1"/>
          <p:nvPr/>
        </p:nvSpPr>
        <p:spPr>
          <a:xfrm>
            <a:off x="3962400" y="1338975"/>
            <a:ext cx="4419599" cy="4893647"/>
          </a:xfrm>
          <a:prstGeom prst="rect">
            <a:avLst/>
          </a:prstGeom>
          <a:noFill/>
        </p:spPr>
        <p:txBody>
          <a:bodyPr wrap="square" rtlCol="0">
            <a:spAutoFit/>
          </a:bodyPr>
          <a:lstStyle/>
          <a:p>
            <a:pPr algn="l"/>
            <a:r>
              <a:rPr lang="en-IT" sz="2400" dirty="0">
                <a:latin typeface="Gill Sans" panose="020B0502020104020203" pitchFamily="34" charset="-79"/>
                <a:cs typeface="Gill Sans" panose="020B0502020104020203" pitchFamily="34" charset="-79"/>
              </a:rPr>
              <a:t>Decompose a system in multiple </a:t>
            </a:r>
            <a:r>
              <a:rPr lang="en-IT" sz="2400" i="1" dirty="0">
                <a:latin typeface="Gill Sans" panose="020B0502020104020203" pitchFamily="34" charset="-79"/>
                <a:cs typeface="Gill Sans" panose="020B0502020104020203" pitchFamily="34" charset="-79"/>
              </a:rPr>
              <a:t>states</a:t>
            </a:r>
            <a:r>
              <a:rPr lang="en-IT" sz="2400" dirty="0">
                <a:latin typeface="Gill Sans" panose="020B0502020104020203" pitchFamily="34" charset="-79"/>
                <a:cs typeface="Gill Sans" panose="020B0502020104020203" pitchFamily="34" charset="-79"/>
              </a:rPr>
              <a:t>. Use shorter trajectories to compose a statistical* picture.</a:t>
            </a:r>
          </a:p>
          <a:p>
            <a:pPr algn="l"/>
            <a:endParaRPr lang="en-IT" sz="2400" i="1" dirty="0">
              <a:latin typeface="Gill Sans" panose="020B0502020104020203" pitchFamily="34" charset="-79"/>
              <a:cs typeface="Gill Sans" panose="020B0502020104020203" pitchFamily="34" charset="-79"/>
            </a:endParaRPr>
          </a:p>
          <a:p>
            <a:pPr algn="l"/>
            <a:r>
              <a:rPr lang="en-IT" sz="2400" dirty="0">
                <a:latin typeface="Gill Sans" panose="020B0502020104020203" pitchFamily="34" charset="-79"/>
                <a:cs typeface="Gill Sans" panose="020B0502020104020203" pitchFamily="34" charset="-79"/>
              </a:rPr>
              <a:t>Pros:	True kinetics.</a:t>
            </a:r>
          </a:p>
          <a:p>
            <a:pPr algn="l"/>
            <a:r>
              <a:rPr lang="en-IT" sz="2400" dirty="0">
                <a:latin typeface="Gill Sans" panose="020B0502020104020203" pitchFamily="34" charset="-79"/>
                <a:cs typeface="Gill Sans" panose="020B0502020104020203" pitchFamily="34" charset="-79"/>
              </a:rPr>
              <a:t>	No need to pre-set a</a:t>
            </a:r>
            <a:br>
              <a:rPr lang="en-IT" sz="2400" dirty="0">
                <a:latin typeface="Gill Sans" panose="020B0502020104020203" pitchFamily="34" charset="-79"/>
                <a:cs typeface="Gill Sans" panose="020B0502020104020203" pitchFamily="34" charset="-79"/>
              </a:rPr>
            </a:br>
            <a:r>
              <a:rPr lang="en-IT" sz="2400" dirty="0">
                <a:latin typeface="Gill Sans" panose="020B0502020104020203" pitchFamily="34" charset="-79"/>
                <a:cs typeface="Gill Sans" panose="020B0502020104020203" pitchFamily="34" charset="-79"/>
              </a:rPr>
              <a:t>	reaction coordinate.</a:t>
            </a:r>
          </a:p>
          <a:p>
            <a:pPr algn="l"/>
            <a:endParaRPr lang="en-IT" sz="2400" dirty="0">
              <a:latin typeface="Gill Sans" panose="020B0502020104020203" pitchFamily="34" charset="-79"/>
              <a:cs typeface="Gill Sans" panose="020B0502020104020203" pitchFamily="34" charset="-79"/>
            </a:endParaRPr>
          </a:p>
          <a:p>
            <a:pPr algn="l"/>
            <a:r>
              <a:rPr lang="en-IT" sz="2400" dirty="0">
                <a:latin typeface="Gill Sans" panose="020B0502020104020203" pitchFamily="34" charset="-79"/>
                <a:cs typeface="Gill Sans" panose="020B0502020104020203" pitchFamily="34" charset="-79"/>
              </a:rPr>
              <a:t>Cons:	Non obvious (but</a:t>
            </a:r>
            <a:br>
              <a:rPr lang="en-IT" sz="2400" dirty="0">
                <a:latin typeface="Gill Sans" panose="020B0502020104020203" pitchFamily="34" charset="-79"/>
                <a:cs typeface="Gill Sans" panose="020B0502020104020203" pitchFamily="34" charset="-79"/>
              </a:rPr>
            </a:br>
            <a:r>
              <a:rPr lang="en-IT" sz="2400" dirty="0">
                <a:latin typeface="Gill Sans" panose="020B0502020104020203" pitchFamily="34" charset="-79"/>
                <a:cs typeface="Gill Sans" panose="020B0502020104020203" pitchFamily="34" charset="-79"/>
              </a:rPr>
              <a:t>	software helps).</a:t>
            </a:r>
          </a:p>
          <a:p>
            <a:pPr algn="l"/>
            <a:r>
              <a:rPr lang="en-IT" sz="2400" dirty="0">
                <a:latin typeface="Gill Sans" panose="020B0502020104020203" pitchFamily="34" charset="-79"/>
                <a:cs typeface="Gill Sans" panose="020B0502020104020203" pitchFamily="34" charset="-79"/>
              </a:rPr>
              <a:t>	Sampling still needed</a:t>
            </a:r>
            <a:br>
              <a:rPr lang="en-IT" sz="2400" dirty="0">
                <a:latin typeface="Gill Sans" panose="020B0502020104020203" pitchFamily="34" charset="-79"/>
                <a:cs typeface="Gill Sans" panose="020B0502020104020203" pitchFamily="34" charset="-79"/>
              </a:rPr>
            </a:br>
            <a:r>
              <a:rPr lang="en-IT" sz="2400" dirty="0">
                <a:latin typeface="Gill Sans" panose="020B0502020104020203" pitchFamily="34" charset="-79"/>
                <a:cs typeface="Gill Sans" panose="020B0502020104020203" pitchFamily="34" charset="-79"/>
              </a:rPr>
              <a:t>	for convergence.</a:t>
            </a:r>
            <a:br>
              <a:rPr lang="en-IT" sz="2400" dirty="0">
                <a:latin typeface="Gill Sans" panose="020B0502020104020203" pitchFamily="34" charset="-79"/>
                <a:cs typeface="Gill Sans" panose="020B0502020104020203" pitchFamily="34" charset="-79"/>
              </a:rPr>
            </a:br>
            <a:r>
              <a:rPr lang="en-IT" sz="2400" dirty="0">
                <a:latin typeface="Gill Sans" panose="020B0502020104020203" pitchFamily="34" charset="-79"/>
                <a:cs typeface="Gill Sans" panose="020B0502020104020203" pitchFamily="34" charset="-79"/>
              </a:rPr>
              <a:t>	</a:t>
            </a:r>
          </a:p>
        </p:txBody>
      </p:sp>
      <p:sp>
        <p:nvSpPr>
          <p:cNvPr id="45" name="TextBox 44">
            <a:extLst>
              <a:ext uri="{FF2B5EF4-FFF2-40B4-BE49-F238E27FC236}">
                <a16:creationId xmlns:a16="http://schemas.microsoft.com/office/drawing/2014/main" id="{B2D6D054-3146-9C4F-B4C6-C6797CCC6AD7}"/>
              </a:ext>
            </a:extLst>
          </p:cNvPr>
          <p:cNvSpPr txBox="1"/>
          <p:nvPr/>
        </p:nvSpPr>
        <p:spPr>
          <a:xfrm>
            <a:off x="4038600" y="6248400"/>
            <a:ext cx="4961262" cy="523220"/>
          </a:xfrm>
          <a:prstGeom prst="rect">
            <a:avLst/>
          </a:prstGeom>
          <a:noFill/>
        </p:spPr>
        <p:txBody>
          <a:bodyPr wrap="square" rtlCol="0">
            <a:spAutoFit/>
          </a:bodyPr>
          <a:lstStyle/>
          <a:p>
            <a:pPr algn="r"/>
            <a:r>
              <a:rPr lang="en-IT" sz="1400" dirty="0"/>
              <a:t>* We’ll see Markov-based formalism, but </a:t>
            </a:r>
            <a:br>
              <a:rPr lang="en-IT" sz="1400" dirty="0"/>
            </a:br>
            <a:r>
              <a:rPr lang="en-IT" sz="1400" dirty="0"/>
              <a:t>others exist, such as </a:t>
            </a:r>
            <a:r>
              <a:rPr lang="en-IT" sz="1400" i="1" dirty="0"/>
              <a:t>milestoning</a:t>
            </a:r>
            <a:endParaRPr lang="en-IT" sz="1400" dirty="0"/>
          </a:p>
        </p:txBody>
      </p:sp>
      <p:pic>
        <p:nvPicPr>
          <p:cNvPr id="29" name="Graphic 28" descr="Line arrow Horizontal U turn">
            <a:extLst>
              <a:ext uri="{FF2B5EF4-FFF2-40B4-BE49-F238E27FC236}">
                <a16:creationId xmlns:a16="http://schemas.microsoft.com/office/drawing/2014/main" id="{89A0F505-ED84-9448-A249-5F106698FFF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533926" y="3283464"/>
            <a:ext cx="457200" cy="457200"/>
          </a:xfrm>
          <a:prstGeom prst="rect">
            <a:avLst/>
          </a:prstGeom>
        </p:spPr>
      </p:pic>
      <p:pic>
        <p:nvPicPr>
          <p:cNvPr id="36" name="Graphic 35" descr="Line arrow Horizontal U turn">
            <a:extLst>
              <a:ext uri="{FF2B5EF4-FFF2-40B4-BE49-F238E27FC236}">
                <a16:creationId xmlns:a16="http://schemas.microsoft.com/office/drawing/2014/main" id="{6354CABD-901B-964E-9F05-0AA8105F5FD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10800000" flipH="1">
            <a:off x="2647950" y="3497265"/>
            <a:ext cx="419100" cy="457183"/>
          </a:xfrm>
          <a:prstGeom prst="rect">
            <a:avLst/>
          </a:prstGeom>
        </p:spPr>
      </p:pic>
      <p:pic>
        <p:nvPicPr>
          <p:cNvPr id="37" name="Graphic 36" descr="Line arrow Horizontal U turn">
            <a:extLst>
              <a:ext uri="{FF2B5EF4-FFF2-40B4-BE49-F238E27FC236}">
                <a16:creationId xmlns:a16="http://schemas.microsoft.com/office/drawing/2014/main" id="{4F249C18-7BD2-8D4E-86BF-AA4934737F3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10800000" flipH="1">
            <a:off x="2800350" y="3649665"/>
            <a:ext cx="419100" cy="457183"/>
          </a:xfrm>
          <a:prstGeom prst="rect">
            <a:avLst/>
          </a:prstGeom>
        </p:spPr>
      </p:pic>
      <p:cxnSp>
        <p:nvCxnSpPr>
          <p:cNvPr id="42" name="Straight Arrow Connector 41">
            <a:extLst>
              <a:ext uri="{FF2B5EF4-FFF2-40B4-BE49-F238E27FC236}">
                <a16:creationId xmlns:a16="http://schemas.microsoft.com/office/drawing/2014/main" id="{089CCB8A-0BA8-E843-A2F5-A9FC4DBE7E03}"/>
              </a:ext>
            </a:extLst>
          </p:cNvPr>
          <p:cNvCxnSpPr>
            <a:cxnSpLocks/>
          </p:cNvCxnSpPr>
          <p:nvPr/>
        </p:nvCxnSpPr>
        <p:spPr>
          <a:xfrm>
            <a:off x="2300750" y="3916019"/>
            <a:ext cx="0" cy="22602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273390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testo 1"/>
          <p:cNvSpPr>
            <a:spLocks noGrp="1"/>
          </p:cNvSpPr>
          <p:nvPr>
            <p:ph type="body" idx="1"/>
          </p:nvPr>
        </p:nvSpPr>
        <p:spPr>
          <a:xfrm>
            <a:off x="722313" y="2614613"/>
            <a:ext cx="7772400" cy="1500187"/>
          </a:xfrm>
        </p:spPr>
        <p:txBody>
          <a:bodyPr>
            <a:normAutofit/>
          </a:bodyPr>
          <a:lstStyle/>
          <a:p>
            <a:r>
              <a:rPr lang="it-IT" altLang="x-none" dirty="0" err="1"/>
              <a:t>Decomposing</a:t>
            </a:r>
            <a:r>
              <a:rPr lang="it-IT" altLang="x-none" dirty="0"/>
              <a:t> the state </a:t>
            </a:r>
            <a:r>
              <a:rPr lang="it-IT" altLang="x-none" dirty="0" err="1"/>
              <a:t>space</a:t>
            </a:r>
            <a:endParaRPr lang="en-US" dirty="0"/>
          </a:p>
        </p:txBody>
      </p:sp>
    </p:spTree>
    <p:extLst>
      <p:ext uri="{BB962C8B-B14F-4D97-AF65-F5344CB8AC3E}">
        <p14:creationId xmlns:p14="http://schemas.microsoft.com/office/powerpoint/2010/main" val="395959112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29.1|1.5|9.8"/>
</p:tagLst>
</file>

<file path=ppt/tags/tag10.xml><?xml version="1.0" encoding="utf-8"?>
<p:tagLst xmlns:a="http://schemas.openxmlformats.org/drawingml/2006/main" xmlns:r="http://schemas.openxmlformats.org/officeDocument/2006/relationships" xmlns:p="http://schemas.openxmlformats.org/presentationml/2006/main">
  <p:tag name="TIMING" val="|2.8"/>
</p:tagLst>
</file>

<file path=ppt/tags/tag2.xml><?xml version="1.0" encoding="utf-8"?>
<p:tagLst xmlns:a="http://schemas.openxmlformats.org/drawingml/2006/main" xmlns:r="http://schemas.openxmlformats.org/officeDocument/2006/relationships" xmlns:p="http://schemas.openxmlformats.org/presentationml/2006/main">
  <p:tag name="TIMING" val="|16|9.7|2.9|4.5|4.4|3.8|6.7"/>
</p:tagLst>
</file>

<file path=ppt/tags/tag3.xml><?xml version="1.0" encoding="utf-8"?>
<p:tagLst xmlns:a="http://schemas.openxmlformats.org/drawingml/2006/main" xmlns:r="http://schemas.openxmlformats.org/officeDocument/2006/relationships" xmlns:p="http://schemas.openxmlformats.org/presentationml/2006/main">
  <p:tag name="TIMING" val="|73.7|6.5"/>
</p:tagLst>
</file>

<file path=ppt/tags/tag4.xml><?xml version="1.0" encoding="utf-8"?>
<p:tagLst xmlns:a="http://schemas.openxmlformats.org/drawingml/2006/main" xmlns:r="http://schemas.openxmlformats.org/officeDocument/2006/relationships" xmlns:p="http://schemas.openxmlformats.org/presentationml/2006/main">
  <p:tag name="TIMING" val="|33.7|28.7|7|15"/>
</p:tagLst>
</file>

<file path=ppt/tags/tag5.xml><?xml version="1.0" encoding="utf-8"?>
<p:tagLst xmlns:a="http://schemas.openxmlformats.org/drawingml/2006/main" xmlns:r="http://schemas.openxmlformats.org/officeDocument/2006/relationships" xmlns:p="http://schemas.openxmlformats.org/presentationml/2006/main">
  <p:tag name="TIMING" val="|41.9"/>
</p:tagLst>
</file>

<file path=ppt/tags/tag6.xml><?xml version="1.0" encoding="utf-8"?>
<p:tagLst xmlns:a="http://schemas.openxmlformats.org/drawingml/2006/main" xmlns:r="http://schemas.openxmlformats.org/officeDocument/2006/relationships" xmlns:p="http://schemas.openxmlformats.org/presentationml/2006/main">
  <p:tag name="TIMING" val="|29.4"/>
</p:tagLst>
</file>

<file path=ppt/tags/tag7.xml><?xml version="1.0" encoding="utf-8"?>
<p:tagLst xmlns:a="http://schemas.openxmlformats.org/drawingml/2006/main" xmlns:r="http://schemas.openxmlformats.org/officeDocument/2006/relationships" xmlns:p="http://schemas.openxmlformats.org/presentationml/2006/main">
  <p:tag name="TIMING" val="|33.7"/>
</p:tagLst>
</file>

<file path=ppt/tags/tag8.xml><?xml version="1.0" encoding="utf-8"?>
<p:tagLst xmlns:a="http://schemas.openxmlformats.org/drawingml/2006/main" xmlns:r="http://schemas.openxmlformats.org/officeDocument/2006/relationships" xmlns:p="http://schemas.openxmlformats.org/presentationml/2006/main">
  <p:tag name="TIMING" val="|37.3"/>
</p:tagLst>
</file>

<file path=ppt/tags/tag9.xml><?xml version="1.0" encoding="utf-8"?>
<p:tagLst xmlns:a="http://schemas.openxmlformats.org/drawingml/2006/main" xmlns:r="http://schemas.openxmlformats.org/officeDocument/2006/relationships" xmlns:p="http://schemas.openxmlformats.org/presentationml/2006/main">
  <p:tag name="TIMING" val="|75.3"/>
</p:tagLst>
</file>

<file path=ppt/theme/theme1.xml><?xml version="1.0" encoding="utf-8"?>
<a:theme xmlns:a="http://schemas.openxmlformats.org/drawingml/2006/main" name="Tema di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Tema di 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ema di 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11975</TotalTime>
  <Words>5618</Words>
  <Application>Microsoft Macintosh PowerPoint</Application>
  <PresentationFormat>On-screen Show (4:3)</PresentationFormat>
  <Paragraphs>676</Paragraphs>
  <Slides>58</Slides>
  <Notes>31</Notes>
  <HiddenSlides>4</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58</vt:i4>
      </vt:variant>
    </vt:vector>
  </HeadingPairs>
  <TitlesOfParts>
    <vt:vector size="68" baseType="lpstr">
      <vt:lpstr>Andale Mono</vt:lpstr>
      <vt:lpstr>Arial</vt:lpstr>
      <vt:lpstr>Calibri</vt:lpstr>
      <vt:lpstr>Gill Sans</vt:lpstr>
      <vt:lpstr>Gill Sans Light</vt:lpstr>
      <vt:lpstr>Gill Sans MT</vt:lpstr>
      <vt:lpstr>Impact</vt:lpstr>
      <vt:lpstr>Times New Roman</vt:lpstr>
      <vt:lpstr>Wingdings</vt:lpstr>
      <vt:lpstr>Tema di Office</vt:lpstr>
      <vt:lpstr>Markov-state modeling of biomolecular systems</vt:lpstr>
      <vt:lpstr>Introduction</vt:lpstr>
      <vt:lpstr>Motivation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Markov models</vt:lpstr>
      <vt:lpstr>Markov models</vt:lpstr>
      <vt:lpstr>Markov models</vt:lpstr>
      <vt:lpstr>Markov models</vt:lpstr>
      <vt:lpstr>Markov models</vt:lpstr>
      <vt:lpstr>PowerPoint Presentation</vt:lpstr>
      <vt:lpstr>PowerPoint Presentation</vt:lpstr>
      <vt:lpstr>Discrete Time Markov Chains</vt:lpstr>
      <vt:lpstr>Transition probability matrix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Markovianity</vt:lpstr>
      <vt:lpstr>PowerPoint Presentation</vt:lpstr>
      <vt:lpstr>PowerPoint Presentation</vt:lpstr>
      <vt:lpstr>MSM-based analysis overview</vt:lpstr>
      <vt:lpstr>Metric projection</vt:lpstr>
      <vt:lpstr>Time-lagged independent  component analysis</vt:lpstr>
      <vt:lpstr>Clustering (1st level)</vt:lpstr>
      <vt:lpstr>Even when merging multiple trajectories, making efficient use of sampling does not dispense us from sampling the phase space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Warning</vt:lpstr>
      <vt:lpstr>Conclusions</vt:lpstr>
      <vt:lpstr>Software + Tutorials</vt:lpstr>
      <vt:lpstr>Related topics</vt:lpstr>
      <vt:lpstr>Literature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Toni</cp:lastModifiedBy>
  <cp:revision>1219</cp:revision>
  <cp:lastPrinted>2016-04-21T15:37:05Z</cp:lastPrinted>
  <dcterms:created xsi:type="dcterms:W3CDTF">1601-01-01T00:00:00Z</dcterms:created>
  <dcterms:modified xsi:type="dcterms:W3CDTF">2022-05-02T21:17:47Z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1</vt:i4>
  </property>
</Properties>
</file>